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Nunito"/>
      <p:regular r:id="rId33"/>
      <p:bold r:id="rId34"/>
      <p:italic r:id="rId35"/>
      <p:boldItalic r:id="rId36"/>
    </p:embeddedFont>
    <p:embeddedFont>
      <p:font typeface="Maven Pro SemiBold"/>
      <p:regular r:id="rId37"/>
      <p:bold r:id="rId38"/>
    </p:embeddedFont>
    <p:embeddedFont>
      <p:font typeface="Maven Pro"/>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italic.fntdata"/><Relationship Id="rId12" Type="http://schemas.openxmlformats.org/officeDocument/2006/relationships/slide" Target="slides/slide7.xml"/><Relationship Id="rId34" Type="http://schemas.openxmlformats.org/officeDocument/2006/relationships/font" Target="fonts/Nunito-bold.fntdata"/><Relationship Id="rId15" Type="http://schemas.openxmlformats.org/officeDocument/2006/relationships/slide" Target="slides/slide10.xml"/><Relationship Id="rId37" Type="http://schemas.openxmlformats.org/officeDocument/2006/relationships/font" Target="fonts/MavenProSemiBold-regular.fntdata"/><Relationship Id="rId14" Type="http://schemas.openxmlformats.org/officeDocument/2006/relationships/slide" Target="slides/slide9.xml"/><Relationship Id="rId36" Type="http://schemas.openxmlformats.org/officeDocument/2006/relationships/font" Target="fonts/Nunito-boldItalic.fntdata"/><Relationship Id="rId17" Type="http://schemas.openxmlformats.org/officeDocument/2006/relationships/slide" Target="slides/slide12.xml"/><Relationship Id="rId39" Type="http://schemas.openxmlformats.org/officeDocument/2006/relationships/font" Target="fonts/MavenPro-regular.fntdata"/><Relationship Id="rId16" Type="http://schemas.openxmlformats.org/officeDocument/2006/relationships/slide" Target="slides/slide11.xml"/><Relationship Id="rId38" Type="http://schemas.openxmlformats.org/officeDocument/2006/relationships/font" Target="fonts/MavenProSemiBo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502bb8fa4b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502bb8fa4b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502bb8fa4b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502bb8fa4b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502bb8fa4b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502bb8fa4b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502bb8fa4b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502bb8fa4b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502eac9d7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502eac9d7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53c39a480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53c39a480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53c39a48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53c39a48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55ff23b5e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55ff23b5e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55ff23b5e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55ff23b5e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55ff23b5e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55ff23b5e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53a075cf6f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53a075cf6f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55ff23b5e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55ff23b5e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55ff23b5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55ff23b5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55ff23b5e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55ff23b5e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53c4249c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53c4249c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55ff23b5e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55ff23b5e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55ff23b5e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55ff23b5e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55ff23b5e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55ff23b5e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55ff23b5e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55ff23b5e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502bb8fa4b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502bb8fa4b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55ff23b5e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55ff23b5e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53a075cf6f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53a075cf6f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502bb8fa4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502bb8fa4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502bb8fa4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502bb8fa4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502bb8fa4b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502bb8fa4b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502bb8fa4b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502bb8fa4b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hyperlink" Target="https://www.youtube.com/watch?v=XiigTGKZfk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hyperlink" Target="https://youtu.be/tMnc-hhO2jE" TargetMode="Externa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hyperlink" Target="https://towardsdatascience.com/math-of-q-learning-python-code-5dcbdc49b6f6"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hyperlink" Target="https://spinningup.openai.com/en/latest/algorithms/ppo.html" TargetMode="External"/><Relationship Id="rId4" Type="http://schemas.openxmlformats.org/officeDocument/2006/relationships/hyperlink" Target="https://spinningup.openai.com/en/latest/algorithms/ppo.html" TargetMode="External"/><Relationship Id="rId5" Type="http://schemas.openxmlformats.org/officeDocument/2006/relationships/hyperlink" Target="https://www.freecodecamp.org/news/an-introduction-to-policy-gradients-with-cartpole-and-doom-495b5ef2207f/" TargetMode="External"/><Relationship Id="rId6" Type="http://schemas.openxmlformats.org/officeDocument/2006/relationships/hyperlink" Target="https://medium.com/intro-to-artificial-intelligence/the-actor-critic-reinforcement-learning-algorithm-c8095a655c14" TargetMode="External"/><Relationship Id="rId7" Type="http://schemas.openxmlformats.org/officeDocument/2006/relationships/hyperlink" Target="https://www.freecodecamp.org/news/an-introduction-to-policy-gradients-with-cartpole-and-doom-495b5ef2207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Reinforcement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2"/>
          <p:cNvSpPr txBox="1"/>
          <p:nvPr>
            <p:ph type="title"/>
          </p:nvPr>
        </p:nvSpPr>
        <p:spPr>
          <a:xfrm>
            <a:off x="769125" y="478425"/>
            <a:ext cx="7439400" cy="93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Rewards</a:t>
            </a:r>
            <a:endParaRPr sz="3000"/>
          </a:p>
        </p:txBody>
      </p:sp>
      <p:sp>
        <p:nvSpPr>
          <p:cNvPr id="331" name="Google Shape;331;p22"/>
          <p:cNvSpPr txBox="1"/>
          <p:nvPr>
            <p:ph idx="1" type="body"/>
          </p:nvPr>
        </p:nvSpPr>
        <p:spPr>
          <a:xfrm>
            <a:off x="985275" y="1500875"/>
            <a:ext cx="7007100" cy="18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Scaler feedback to the agent so that it can learn how well its doing.</a:t>
            </a:r>
            <a:endParaRPr sz="1800"/>
          </a:p>
          <a:p>
            <a:pPr indent="-342900" lvl="0" marL="457200" rtl="0" algn="l">
              <a:spcBef>
                <a:spcPts val="0"/>
              </a:spcBef>
              <a:spcAft>
                <a:spcPts val="0"/>
              </a:spcAft>
              <a:buSzPts val="1800"/>
              <a:buChar char="❖"/>
            </a:pPr>
            <a:r>
              <a:rPr lang="en" sz="1800"/>
              <a:t>i</a:t>
            </a:r>
            <a:r>
              <a:rPr lang="en" sz="1800"/>
              <a:t>.e giving the treat to pet after obeying commands.</a:t>
            </a:r>
            <a:endParaRPr sz="1800"/>
          </a:p>
          <a:p>
            <a:pPr indent="0" lvl="0" marL="0" rtl="0" algn="l">
              <a:spcBef>
                <a:spcPts val="1200"/>
              </a:spcBef>
              <a:spcAft>
                <a:spcPts val="120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3"/>
          <p:cNvSpPr txBox="1"/>
          <p:nvPr>
            <p:ph type="title"/>
          </p:nvPr>
        </p:nvSpPr>
        <p:spPr>
          <a:xfrm>
            <a:off x="769125" y="478425"/>
            <a:ext cx="7439400" cy="93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Policy</a:t>
            </a:r>
            <a:endParaRPr sz="3000"/>
          </a:p>
        </p:txBody>
      </p:sp>
      <p:sp>
        <p:nvSpPr>
          <p:cNvPr id="337" name="Google Shape;337;p23"/>
          <p:cNvSpPr txBox="1"/>
          <p:nvPr>
            <p:ph idx="1" type="body"/>
          </p:nvPr>
        </p:nvSpPr>
        <p:spPr>
          <a:xfrm>
            <a:off x="985275" y="1500875"/>
            <a:ext cx="7007100" cy="18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Its an algorithm through which an agent decides its next move</a:t>
            </a:r>
            <a:r>
              <a:rPr lang="en" sz="1800"/>
              <a:t>.</a:t>
            </a:r>
            <a:endParaRPr sz="1800"/>
          </a:p>
          <a:p>
            <a:pPr indent="-342900" lvl="0" marL="457200" rtl="0" algn="l">
              <a:spcBef>
                <a:spcPts val="0"/>
              </a:spcBef>
              <a:spcAft>
                <a:spcPts val="0"/>
              </a:spcAft>
              <a:buSzPts val="1800"/>
              <a:buChar char="❖"/>
            </a:pPr>
            <a:r>
              <a:rPr lang="en" sz="1800"/>
              <a:t>Can be like a function,look up table,Neural network.</a:t>
            </a:r>
            <a:endParaRPr sz="1800"/>
          </a:p>
          <a:p>
            <a:pPr indent="0" lvl="0" marL="0" rtl="0" algn="l">
              <a:spcBef>
                <a:spcPts val="1200"/>
              </a:spcBef>
              <a:spcAft>
                <a:spcPts val="120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4"/>
          <p:cNvSpPr txBox="1"/>
          <p:nvPr>
            <p:ph type="title"/>
          </p:nvPr>
        </p:nvSpPr>
        <p:spPr>
          <a:xfrm>
            <a:off x="1388625" y="77272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200"/>
              <a:t>Practical demo</a:t>
            </a:r>
            <a:endParaRPr sz="5200"/>
          </a:p>
        </p:txBody>
      </p:sp>
      <p:sp>
        <p:nvSpPr>
          <p:cNvPr id="343" name="Google Shape;343;p24"/>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800" u="sng">
                <a:solidFill>
                  <a:schemeClr val="hlink"/>
                </a:solidFill>
                <a:hlinkClick r:id="rId3"/>
              </a:rPr>
              <a:t>Cart-Pole Practical Demo</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5"/>
          <p:cNvSpPr txBox="1"/>
          <p:nvPr>
            <p:ph type="title"/>
          </p:nvPr>
        </p:nvSpPr>
        <p:spPr>
          <a:xfrm>
            <a:off x="769125" y="478425"/>
            <a:ext cx="7439400" cy="93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Cartpole - Problem</a:t>
            </a:r>
            <a:endParaRPr sz="3000"/>
          </a:p>
        </p:txBody>
      </p:sp>
      <p:sp>
        <p:nvSpPr>
          <p:cNvPr id="349" name="Google Shape;349;p25"/>
          <p:cNvSpPr txBox="1"/>
          <p:nvPr>
            <p:ph idx="1" type="body"/>
          </p:nvPr>
        </p:nvSpPr>
        <p:spPr>
          <a:xfrm>
            <a:off x="985275" y="1500875"/>
            <a:ext cx="7223400" cy="2196600"/>
          </a:xfrm>
          <a:prstGeom prst="rect">
            <a:avLst/>
          </a:prstGeom>
        </p:spPr>
        <p:txBody>
          <a:bodyPr anchorCtr="0" anchor="t" bIns="91425" lIns="91425" spcFirstLastPara="1" rIns="91425" wrap="square" tIns="91425">
            <a:normAutofit fontScale="25000"/>
          </a:bodyPr>
          <a:lstStyle/>
          <a:p>
            <a:pPr indent="-356479" lvl="0" marL="457200" rtl="0" algn="l">
              <a:lnSpc>
                <a:spcPct val="135714"/>
              </a:lnSpc>
              <a:spcBef>
                <a:spcPts val="0"/>
              </a:spcBef>
              <a:spcAft>
                <a:spcPts val="0"/>
              </a:spcAft>
              <a:buSzPct val="110266"/>
              <a:buFont typeface="Maven Pro"/>
              <a:buChar char="❖"/>
            </a:pPr>
            <a:r>
              <a:rPr lang="en" sz="7305">
                <a:latin typeface="Maven Pro"/>
                <a:ea typeface="Maven Pro"/>
                <a:cs typeface="Maven Pro"/>
                <a:sym typeface="Maven Pro"/>
              </a:rPr>
              <a:t>Cartpole - known also as an Inverted Pendulum is a pendulum with a center of gravity above its pivot point. It’s unstable, but can be controlled by moving the pivot point under the center of mass. The goal is to keep the cartpole balanced by applying appropriate forces to a pivot point.</a:t>
            </a:r>
            <a:endParaRPr sz="1800"/>
          </a:p>
          <a:p>
            <a:pPr indent="0" lvl="0" marL="0" rtl="0" algn="l">
              <a:spcBef>
                <a:spcPts val="0"/>
              </a:spcBef>
              <a:spcAft>
                <a:spcPts val="120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6"/>
          <p:cNvSpPr txBox="1"/>
          <p:nvPr>
            <p:ph type="title"/>
          </p:nvPr>
        </p:nvSpPr>
        <p:spPr>
          <a:xfrm>
            <a:off x="658275" y="1768450"/>
            <a:ext cx="7439400" cy="93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Cartpole - Problem</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7"/>
          <p:cNvSpPr txBox="1"/>
          <p:nvPr>
            <p:ph type="title"/>
          </p:nvPr>
        </p:nvSpPr>
        <p:spPr>
          <a:xfrm>
            <a:off x="780550" y="284550"/>
            <a:ext cx="7439400" cy="93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Cartpole - Problem</a:t>
            </a:r>
            <a:endParaRPr sz="3000"/>
          </a:p>
        </p:txBody>
      </p:sp>
      <p:sp>
        <p:nvSpPr>
          <p:cNvPr id="360" name="Google Shape;360;p27"/>
          <p:cNvSpPr txBox="1"/>
          <p:nvPr>
            <p:ph idx="1" type="body"/>
          </p:nvPr>
        </p:nvSpPr>
        <p:spPr>
          <a:xfrm>
            <a:off x="780550" y="1223850"/>
            <a:ext cx="6323400" cy="734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358"/>
              <a:buNone/>
            </a:pPr>
            <a:r>
              <a:rPr lang="en" sz="2641">
                <a:latin typeface="Maven Pro"/>
                <a:ea typeface="Maven Pro"/>
                <a:cs typeface="Maven Pro"/>
                <a:sym typeface="Maven Pro"/>
              </a:rPr>
              <a:t>Open AI - Gym(Environment)</a:t>
            </a:r>
            <a:endParaRPr sz="2641">
              <a:latin typeface="Maven Pro"/>
              <a:ea typeface="Maven Pro"/>
              <a:cs typeface="Maven Pro"/>
              <a:sym typeface="Maven Pro"/>
            </a:endParaRPr>
          </a:p>
          <a:p>
            <a:pPr indent="0" lvl="0" marL="0" rtl="0" algn="l">
              <a:lnSpc>
                <a:spcPct val="135714"/>
              </a:lnSpc>
              <a:spcBef>
                <a:spcPts val="0"/>
              </a:spcBef>
              <a:spcAft>
                <a:spcPts val="0"/>
              </a:spcAft>
              <a:buSzPts val="358"/>
              <a:buNone/>
            </a:pPr>
            <a:r>
              <a:t/>
            </a:r>
            <a:endParaRPr sz="2641">
              <a:latin typeface="Maven Pro"/>
              <a:ea typeface="Maven Pro"/>
              <a:cs typeface="Maven Pro"/>
              <a:sym typeface="Maven Pro"/>
            </a:endParaRPr>
          </a:p>
          <a:p>
            <a:pPr indent="0" lvl="0" marL="0" rtl="0" algn="l">
              <a:spcBef>
                <a:spcPts val="0"/>
              </a:spcBef>
              <a:spcAft>
                <a:spcPts val="1200"/>
              </a:spcAft>
              <a:buSzPts val="358"/>
              <a:buNone/>
            </a:pPr>
            <a:r>
              <a:t/>
            </a:r>
            <a:endParaRPr sz="2185"/>
          </a:p>
        </p:txBody>
      </p:sp>
      <p:sp>
        <p:nvSpPr>
          <p:cNvPr id="361" name="Google Shape;361;p27"/>
          <p:cNvSpPr txBox="1"/>
          <p:nvPr/>
        </p:nvSpPr>
        <p:spPr>
          <a:xfrm>
            <a:off x="2977175" y="1938800"/>
            <a:ext cx="5131500" cy="2055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solidFill>
                  <a:schemeClr val="lt1"/>
                </a:solidFill>
                <a:latin typeface="Nunito"/>
                <a:ea typeface="Nunito"/>
                <a:cs typeface="Nunito"/>
                <a:sym typeface="Nunito"/>
              </a:rPr>
              <a:t>A toolkit for developing and comparing reinforcement learning algorithms”. It includes simulated environments, ranging from very simple games to complex physics-based engines, that you can use to train reinforcement learning algorithms.</a:t>
            </a:r>
            <a:endParaRPr sz="1800">
              <a:solidFill>
                <a:schemeClr val="lt1"/>
              </a:solidFill>
              <a:latin typeface="Nunito"/>
              <a:ea typeface="Nunito"/>
              <a:cs typeface="Nunito"/>
              <a:sym typeface="Nunito"/>
            </a:endParaRPr>
          </a:p>
        </p:txBody>
      </p:sp>
      <p:pic>
        <p:nvPicPr>
          <p:cNvPr id="362" name="Google Shape;362;p27"/>
          <p:cNvPicPr preferRelativeResize="0"/>
          <p:nvPr/>
        </p:nvPicPr>
        <p:blipFill>
          <a:blip r:embed="rId3">
            <a:alphaModFix/>
          </a:blip>
          <a:stretch>
            <a:fillRect/>
          </a:stretch>
        </p:blipFill>
        <p:spPr>
          <a:xfrm>
            <a:off x="367325" y="2090000"/>
            <a:ext cx="2609850" cy="1752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8"/>
          <p:cNvSpPr txBox="1"/>
          <p:nvPr>
            <p:ph type="title"/>
          </p:nvPr>
        </p:nvSpPr>
        <p:spPr>
          <a:xfrm>
            <a:off x="780550" y="284550"/>
            <a:ext cx="7439400" cy="93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Cartpole - Problem</a:t>
            </a:r>
            <a:endParaRPr sz="3000"/>
          </a:p>
        </p:txBody>
      </p:sp>
      <p:pic>
        <p:nvPicPr>
          <p:cNvPr id="368" name="Google Shape;368;p28"/>
          <p:cNvPicPr preferRelativeResize="0"/>
          <p:nvPr/>
        </p:nvPicPr>
        <p:blipFill>
          <a:blip r:embed="rId3">
            <a:alphaModFix/>
          </a:blip>
          <a:stretch>
            <a:fillRect/>
          </a:stretch>
        </p:blipFill>
        <p:spPr>
          <a:xfrm>
            <a:off x="1966600" y="1560463"/>
            <a:ext cx="5067300" cy="2409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9"/>
          <p:cNvSpPr txBox="1"/>
          <p:nvPr>
            <p:ph type="title"/>
          </p:nvPr>
        </p:nvSpPr>
        <p:spPr>
          <a:xfrm>
            <a:off x="780550" y="90925"/>
            <a:ext cx="7439400" cy="93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Cartpole - Problem</a:t>
            </a:r>
            <a:endParaRPr sz="3000"/>
          </a:p>
        </p:txBody>
      </p:sp>
      <p:pic>
        <p:nvPicPr>
          <p:cNvPr id="374" name="Google Shape;374;p29"/>
          <p:cNvPicPr preferRelativeResize="0"/>
          <p:nvPr/>
        </p:nvPicPr>
        <p:blipFill>
          <a:blip r:embed="rId3">
            <a:alphaModFix/>
          </a:blip>
          <a:stretch>
            <a:fillRect/>
          </a:stretch>
        </p:blipFill>
        <p:spPr>
          <a:xfrm>
            <a:off x="272225" y="916375"/>
            <a:ext cx="8456041" cy="361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0"/>
          <p:cNvSpPr txBox="1"/>
          <p:nvPr>
            <p:ph type="title"/>
          </p:nvPr>
        </p:nvSpPr>
        <p:spPr>
          <a:xfrm>
            <a:off x="780550" y="90925"/>
            <a:ext cx="7439400" cy="93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Cartpole - Problem</a:t>
            </a:r>
            <a:endParaRPr sz="3000"/>
          </a:p>
        </p:txBody>
      </p:sp>
      <p:pic>
        <p:nvPicPr>
          <p:cNvPr id="380" name="Google Shape;380;p30"/>
          <p:cNvPicPr preferRelativeResize="0"/>
          <p:nvPr/>
        </p:nvPicPr>
        <p:blipFill>
          <a:blip r:embed="rId3">
            <a:alphaModFix/>
          </a:blip>
          <a:stretch>
            <a:fillRect/>
          </a:stretch>
        </p:blipFill>
        <p:spPr>
          <a:xfrm>
            <a:off x="1519975" y="855875"/>
            <a:ext cx="6273403" cy="38084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1"/>
          <p:cNvSpPr txBox="1"/>
          <p:nvPr>
            <p:ph type="title"/>
          </p:nvPr>
        </p:nvSpPr>
        <p:spPr>
          <a:xfrm>
            <a:off x="780550" y="90925"/>
            <a:ext cx="7439400" cy="93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Cartpole - Problem</a:t>
            </a:r>
            <a:endParaRPr sz="3000"/>
          </a:p>
        </p:txBody>
      </p:sp>
      <p:pic>
        <p:nvPicPr>
          <p:cNvPr id="386" name="Google Shape;386;p31"/>
          <p:cNvPicPr preferRelativeResize="0"/>
          <p:nvPr/>
        </p:nvPicPr>
        <p:blipFill>
          <a:blip r:embed="rId3">
            <a:alphaModFix/>
          </a:blip>
          <a:stretch>
            <a:fillRect/>
          </a:stretch>
        </p:blipFill>
        <p:spPr>
          <a:xfrm>
            <a:off x="152400" y="1182625"/>
            <a:ext cx="8839200" cy="12877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253450" y="298175"/>
            <a:ext cx="7439400" cy="93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What is Reinforcement Learning?</a:t>
            </a:r>
            <a:endParaRPr sz="3000"/>
          </a:p>
        </p:txBody>
      </p:sp>
      <p:sp>
        <p:nvSpPr>
          <p:cNvPr id="283" name="Google Shape;283;p14"/>
          <p:cNvSpPr txBox="1"/>
          <p:nvPr>
            <p:ph idx="1" type="body"/>
          </p:nvPr>
        </p:nvSpPr>
        <p:spPr>
          <a:xfrm>
            <a:off x="1068450" y="1490925"/>
            <a:ext cx="7007100" cy="2586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sz="1800"/>
              <a:t>RL is an area of AI/Ml in which the software (agent) makes some observations &amp; performs some move (action) within </a:t>
            </a:r>
            <a:r>
              <a:rPr lang="en" sz="1800"/>
              <a:t>the</a:t>
            </a:r>
            <a:r>
              <a:rPr lang="en" sz="1800"/>
              <a:t> world (environment) and in return it gets the reward(+ve or -ve)</a:t>
            </a:r>
            <a:endParaRPr sz="1800"/>
          </a:p>
          <a:p>
            <a:pPr indent="0" lvl="0" marL="457200" rtl="0" algn="l">
              <a:spcBef>
                <a:spcPts val="1200"/>
              </a:spcBef>
              <a:spcAft>
                <a:spcPts val="0"/>
              </a:spcAft>
              <a:buNone/>
            </a:pPr>
            <a:r>
              <a:t/>
            </a:r>
            <a:endParaRPr sz="1800"/>
          </a:p>
          <a:p>
            <a:pPr indent="-342900" lvl="0" marL="457200" rtl="0" algn="l">
              <a:spcBef>
                <a:spcPts val="1200"/>
              </a:spcBef>
              <a:spcAft>
                <a:spcPts val="0"/>
              </a:spcAft>
              <a:buSzPts val="1800"/>
              <a:buChar char="❖"/>
            </a:pPr>
            <a:r>
              <a:rPr lang="en" sz="1800"/>
              <a:t>Sole objective : Act in such a way so that +ve rewards can be maximised</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2"/>
          <p:cNvSpPr txBox="1"/>
          <p:nvPr>
            <p:ph type="title"/>
          </p:nvPr>
        </p:nvSpPr>
        <p:spPr>
          <a:xfrm>
            <a:off x="780550" y="90925"/>
            <a:ext cx="7439400" cy="93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Cartpole - Problem</a:t>
            </a:r>
            <a:endParaRPr sz="3000"/>
          </a:p>
        </p:txBody>
      </p:sp>
      <p:pic>
        <p:nvPicPr>
          <p:cNvPr id="392" name="Google Shape;392;p32"/>
          <p:cNvPicPr preferRelativeResize="0"/>
          <p:nvPr/>
        </p:nvPicPr>
        <p:blipFill>
          <a:blip r:embed="rId3">
            <a:alphaModFix/>
          </a:blip>
          <a:stretch>
            <a:fillRect/>
          </a:stretch>
        </p:blipFill>
        <p:spPr>
          <a:xfrm>
            <a:off x="1233163" y="904275"/>
            <a:ext cx="6677674" cy="1068425"/>
          </a:xfrm>
          <a:prstGeom prst="rect">
            <a:avLst/>
          </a:prstGeom>
          <a:noFill/>
          <a:ln>
            <a:noFill/>
          </a:ln>
        </p:spPr>
      </p:pic>
      <p:pic>
        <p:nvPicPr>
          <p:cNvPr id="393" name="Google Shape;393;p32"/>
          <p:cNvPicPr preferRelativeResize="0"/>
          <p:nvPr/>
        </p:nvPicPr>
        <p:blipFill>
          <a:blip r:embed="rId4">
            <a:alphaModFix/>
          </a:blip>
          <a:stretch>
            <a:fillRect/>
          </a:stretch>
        </p:blipFill>
        <p:spPr>
          <a:xfrm>
            <a:off x="780550" y="2318575"/>
            <a:ext cx="7758426" cy="182705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3"/>
          <p:cNvSpPr txBox="1"/>
          <p:nvPr>
            <p:ph type="title"/>
          </p:nvPr>
        </p:nvSpPr>
        <p:spPr>
          <a:xfrm>
            <a:off x="780550" y="284550"/>
            <a:ext cx="7439400" cy="93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Cartpole - Problem</a:t>
            </a:r>
            <a:endParaRPr sz="3000"/>
          </a:p>
        </p:txBody>
      </p:sp>
      <p:sp>
        <p:nvSpPr>
          <p:cNvPr id="399" name="Google Shape;399;p33"/>
          <p:cNvSpPr txBox="1"/>
          <p:nvPr>
            <p:ph idx="1" type="body"/>
          </p:nvPr>
        </p:nvSpPr>
        <p:spPr>
          <a:xfrm>
            <a:off x="1277175" y="1609625"/>
            <a:ext cx="6323400" cy="1307100"/>
          </a:xfrm>
          <a:prstGeom prst="rect">
            <a:avLst/>
          </a:prstGeom>
        </p:spPr>
        <p:txBody>
          <a:bodyPr anchorCtr="0" anchor="t" bIns="91425" lIns="91425" spcFirstLastPara="1" rIns="91425" wrap="square" tIns="91425">
            <a:noAutofit/>
          </a:bodyPr>
          <a:lstStyle/>
          <a:p>
            <a:pPr indent="-396351" lvl="0" marL="457200" rtl="0" algn="ctr">
              <a:lnSpc>
                <a:spcPct val="135714"/>
              </a:lnSpc>
              <a:spcBef>
                <a:spcPts val="0"/>
              </a:spcBef>
              <a:spcAft>
                <a:spcPts val="0"/>
              </a:spcAft>
              <a:buSzPts val="2642"/>
              <a:buFont typeface="Maven Pro"/>
              <a:buAutoNum type="arabicPeriod"/>
            </a:pPr>
            <a:r>
              <a:rPr lang="en" sz="2641">
                <a:latin typeface="Maven Pro"/>
                <a:ea typeface="Maven Pro"/>
                <a:cs typeface="Maven Pro"/>
                <a:sym typeface="Maven Pro"/>
              </a:rPr>
              <a:t>Basic Policy</a:t>
            </a:r>
            <a:endParaRPr sz="2641">
              <a:latin typeface="Maven Pro"/>
              <a:ea typeface="Maven Pro"/>
              <a:cs typeface="Maven Pro"/>
              <a:sym typeface="Maven Pro"/>
            </a:endParaRPr>
          </a:p>
          <a:p>
            <a:pPr indent="-396351" lvl="0" marL="457200" rtl="0" algn="ctr">
              <a:lnSpc>
                <a:spcPct val="135714"/>
              </a:lnSpc>
              <a:spcBef>
                <a:spcPts val="0"/>
              </a:spcBef>
              <a:spcAft>
                <a:spcPts val="0"/>
              </a:spcAft>
              <a:buSzPts val="2642"/>
              <a:buFont typeface="Maven Pro"/>
              <a:buAutoNum type="arabicPeriod"/>
            </a:pPr>
            <a:r>
              <a:rPr lang="en" sz="2641">
                <a:latin typeface="Maven Pro"/>
                <a:ea typeface="Maven Pro"/>
                <a:cs typeface="Maven Pro"/>
                <a:sym typeface="Maven Pro"/>
              </a:rPr>
              <a:t>DQN</a:t>
            </a:r>
            <a:r>
              <a:rPr lang="en" sz="2641">
                <a:latin typeface="Maven Pro"/>
                <a:ea typeface="Maven Pro"/>
                <a:cs typeface="Maven Pro"/>
                <a:sym typeface="Maven Pro"/>
              </a:rPr>
              <a:t>,PPO</a:t>
            </a:r>
            <a:endParaRPr sz="2641">
              <a:latin typeface="Maven Pro"/>
              <a:ea typeface="Maven Pro"/>
              <a:cs typeface="Maven Pro"/>
              <a:sym typeface="Maven Pro"/>
            </a:endParaRPr>
          </a:p>
          <a:p>
            <a:pPr indent="0" lvl="0" marL="0" rtl="0" algn="l">
              <a:lnSpc>
                <a:spcPct val="135714"/>
              </a:lnSpc>
              <a:spcBef>
                <a:spcPts val="0"/>
              </a:spcBef>
              <a:spcAft>
                <a:spcPts val="0"/>
              </a:spcAft>
              <a:buSzPts val="358"/>
              <a:buNone/>
            </a:pPr>
            <a:r>
              <a:t/>
            </a:r>
            <a:endParaRPr sz="2641">
              <a:latin typeface="Maven Pro"/>
              <a:ea typeface="Maven Pro"/>
              <a:cs typeface="Maven Pro"/>
              <a:sym typeface="Maven Pro"/>
            </a:endParaRPr>
          </a:p>
          <a:p>
            <a:pPr indent="0" lvl="0" marL="0" rtl="0" algn="l">
              <a:spcBef>
                <a:spcPts val="0"/>
              </a:spcBef>
              <a:spcAft>
                <a:spcPts val="1200"/>
              </a:spcAft>
              <a:buSzPts val="358"/>
              <a:buNone/>
            </a:pPr>
            <a:r>
              <a:t/>
            </a:r>
            <a:endParaRPr sz="2185"/>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4"/>
          <p:cNvSpPr txBox="1"/>
          <p:nvPr>
            <p:ph type="title"/>
          </p:nvPr>
        </p:nvSpPr>
        <p:spPr>
          <a:xfrm>
            <a:off x="780550" y="284550"/>
            <a:ext cx="7439400" cy="93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Cartpole - Problem</a:t>
            </a:r>
            <a:endParaRPr sz="3000"/>
          </a:p>
        </p:txBody>
      </p:sp>
      <p:sp>
        <p:nvSpPr>
          <p:cNvPr id="405" name="Google Shape;405;p34"/>
          <p:cNvSpPr txBox="1"/>
          <p:nvPr/>
        </p:nvSpPr>
        <p:spPr>
          <a:xfrm>
            <a:off x="750350" y="1198125"/>
            <a:ext cx="304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Maven Pro SemiBold"/>
                <a:ea typeface="Maven Pro SemiBold"/>
                <a:cs typeface="Maven Pro SemiBold"/>
                <a:sym typeface="Maven Pro SemiBold"/>
              </a:rPr>
              <a:t>Basic Policy </a:t>
            </a:r>
            <a:endParaRPr sz="1800">
              <a:solidFill>
                <a:schemeClr val="lt1"/>
              </a:solidFill>
              <a:latin typeface="Maven Pro SemiBold"/>
              <a:ea typeface="Maven Pro SemiBold"/>
              <a:cs typeface="Maven Pro SemiBold"/>
              <a:sym typeface="Maven Pro SemiBold"/>
            </a:endParaRPr>
          </a:p>
        </p:txBody>
      </p:sp>
      <p:sp>
        <p:nvSpPr>
          <p:cNvPr id="406" name="Google Shape;406;p34"/>
          <p:cNvSpPr txBox="1"/>
          <p:nvPr/>
        </p:nvSpPr>
        <p:spPr>
          <a:xfrm>
            <a:off x="1795300" y="1832850"/>
            <a:ext cx="5409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Maven Pro"/>
                <a:ea typeface="Maven Pro"/>
                <a:cs typeface="Maven Pro"/>
                <a:sym typeface="Maven Pro"/>
              </a:rPr>
              <a:t>If the pole slides left , move the cart to the left.</a:t>
            </a:r>
            <a:endParaRPr sz="1800">
              <a:solidFill>
                <a:schemeClr val="lt1"/>
              </a:solidFill>
              <a:latin typeface="Maven Pro"/>
              <a:ea typeface="Maven Pro"/>
              <a:cs typeface="Maven Pro"/>
              <a:sym typeface="Maven Pro"/>
            </a:endParaRPr>
          </a:p>
          <a:p>
            <a:pPr indent="0" lvl="0" marL="0" rtl="0" algn="l">
              <a:spcBef>
                <a:spcPts val="0"/>
              </a:spcBef>
              <a:spcAft>
                <a:spcPts val="0"/>
              </a:spcAft>
              <a:buNone/>
            </a:pPr>
            <a:r>
              <a:rPr lang="en" sz="1800">
                <a:solidFill>
                  <a:schemeClr val="lt1"/>
                </a:solidFill>
                <a:latin typeface="Maven Pro"/>
                <a:ea typeface="Maven Pro"/>
                <a:cs typeface="Maven Pro"/>
                <a:sym typeface="Maven Pro"/>
              </a:rPr>
              <a:t>If the pole slides right , move the cart to the right</a:t>
            </a:r>
            <a:endParaRPr sz="1800">
              <a:solidFill>
                <a:schemeClr val="lt1"/>
              </a:solidFill>
              <a:latin typeface="Maven Pro"/>
              <a:ea typeface="Maven Pro"/>
              <a:cs typeface="Maven Pro"/>
              <a:sym typeface="Maven Pro"/>
            </a:endParaRPr>
          </a:p>
        </p:txBody>
      </p:sp>
      <p:pic>
        <p:nvPicPr>
          <p:cNvPr id="407" name="Google Shape;407;p34"/>
          <p:cNvPicPr preferRelativeResize="0"/>
          <p:nvPr/>
        </p:nvPicPr>
        <p:blipFill>
          <a:blip r:embed="rId3">
            <a:alphaModFix/>
          </a:blip>
          <a:stretch>
            <a:fillRect/>
          </a:stretch>
        </p:blipFill>
        <p:spPr>
          <a:xfrm>
            <a:off x="3098500" y="2571750"/>
            <a:ext cx="2609850" cy="1752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5"/>
          <p:cNvSpPr txBox="1"/>
          <p:nvPr>
            <p:ph type="title"/>
          </p:nvPr>
        </p:nvSpPr>
        <p:spPr>
          <a:xfrm>
            <a:off x="780550" y="103025"/>
            <a:ext cx="7439400" cy="93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Cartpole - Problem</a:t>
            </a:r>
            <a:endParaRPr sz="3000"/>
          </a:p>
        </p:txBody>
      </p:sp>
      <p:sp>
        <p:nvSpPr>
          <p:cNvPr id="413" name="Google Shape;413;p35"/>
          <p:cNvSpPr txBox="1"/>
          <p:nvPr>
            <p:ph idx="1" type="body"/>
          </p:nvPr>
        </p:nvSpPr>
        <p:spPr>
          <a:xfrm>
            <a:off x="635175" y="797750"/>
            <a:ext cx="3842700" cy="734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358"/>
              <a:buNone/>
            </a:pPr>
            <a:r>
              <a:rPr lang="en" sz="2641" u="sng">
                <a:solidFill>
                  <a:schemeClr val="hlink"/>
                </a:solidFill>
                <a:latin typeface="Maven Pro"/>
                <a:ea typeface="Maven Pro"/>
                <a:cs typeface="Maven Pro"/>
                <a:sym typeface="Maven Pro"/>
                <a:hlinkClick r:id="rId3"/>
              </a:rPr>
              <a:t>Q-Learning(Policy)</a:t>
            </a:r>
            <a:endParaRPr sz="2641">
              <a:latin typeface="Maven Pro"/>
              <a:ea typeface="Maven Pro"/>
              <a:cs typeface="Maven Pro"/>
              <a:sym typeface="Maven Pro"/>
            </a:endParaRPr>
          </a:p>
          <a:p>
            <a:pPr indent="0" lvl="0" marL="0" rtl="0" algn="l">
              <a:lnSpc>
                <a:spcPct val="135714"/>
              </a:lnSpc>
              <a:spcBef>
                <a:spcPts val="0"/>
              </a:spcBef>
              <a:spcAft>
                <a:spcPts val="0"/>
              </a:spcAft>
              <a:buSzPts val="358"/>
              <a:buNone/>
            </a:pPr>
            <a:r>
              <a:t/>
            </a:r>
            <a:endParaRPr sz="2641">
              <a:latin typeface="Maven Pro"/>
              <a:ea typeface="Maven Pro"/>
              <a:cs typeface="Maven Pro"/>
              <a:sym typeface="Maven Pro"/>
            </a:endParaRPr>
          </a:p>
          <a:p>
            <a:pPr indent="0" lvl="0" marL="0" rtl="0" algn="l">
              <a:spcBef>
                <a:spcPts val="0"/>
              </a:spcBef>
              <a:spcAft>
                <a:spcPts val="1200"/>
              </a:spcAft>
              <a:buSzPts val="358"/>
              <a:buNone/>
            </a:pPr>
            <a:r>
              <a:t/>
            </a:r>
            <a:endParaRPr sz="2185"/>
          </a:p>
        </p:txBody>
      </p:sp>
      <p:sp>
        <p:nvSpPr>
          <p:cNvPr id="414" name="Google Shape;414;p35"/>
          <p:cNvSpPr txBox="1"/>
          <p:nvPr/>
        </p:nvSpPr>
        <p:spPr>
          <a:xfrm>
            <a:off x="941950" y="1326400"/>
            <a:ext cx="7116600" cy="2055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lt1"/>
              </a:buClr>
              <a:buSzPts val="1800"/>
              <a:buFont typeface="Nunito"/>
              <a:buChar char="❖"/>
            </a:pPr>
            <a:r>
              <a:rPr lang="en" sz="1800">
                <a:solidFill>
                  <a:schemeClr val="lt1"/>
                </a:solidFill>
                <a:latin typeface="Maven Pro"/>
                <a:ea typeface="Maven Pro"/>
                <a:cs typeface="Maven Pro"/>
                <a:sym typeface="Maven Pro"/>
              </a:rPr>
              <a:t>Q-Learning is one of the more basic reinforcement learning algorithms</a:t>
            </a:r>
            <a:r>
              <a:rPr lang="en" sz="1800">
                <a:solidFill>
                  <a:schemeClr val="lt1"/>
                </a:solidFill>
                <a:latin typeface="Maven Pro"/>
                <a:ea typeface="Maven Pro"/>
                <a:cs typeface="Maven Pro"/>
                <a:sym typeface="Maven Pro"/>
              </a:rPr>
              <a:t>.</a:t>
            </a:r>
            <a:endParaRPr sz="1800">
              <a:solidFill>
                <a:schemeClr val="lt1"/>
              </a:solidFill>
              <a:latin typeface="Maven Pro"/>
              <a:ea typeface="Maven Pro"/>
              <a:cs typeface="Maven Pro"/>
              <a:sym typeface="Maven Pro"/>
            </a:endParaRPr>
          </a:p>
          <a:p>
            <a:pPr indent="-342900" lvl="0" marL="457200" rtl="0" algn="l">
              <a:lnSpc>
                <a:spcPct val="115000"/>
              </a:lnSpc>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Q-Learning has both positives and negatives.</a:t>
            </a:r>
            <a:endParaRPr sz="1800">
              <a:solidFill>
                <a:schemeClr val="lt1"/>
              </a:solidFill>
              <a:latin typeface="Maven Pro"/>
              <a:ea typeface="Maven Pro"/>
              <a:cs typeface="Maven Pro"/>
              <a:sym typeface="Maven Pro"/>
            </a:endParaRPr>
          </a:p>
          <a:p>
            <a:pPr indent="-342900" lvl="0" marL="457200" rtl="0" algn="l">
              <a:lnSpc>
                <a:spcPct val="115000"/>
              </a:lnSpc>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Q-Learning uses previously learned “states” which have been explored to consider future moves and stores this information in a “Q-Table.</a:t>
            </a:r>
            <a:endParaRPr sz="1800">
              <a:solidFill>
                <a:schemeClr val="lt1"/>
              </a:solidFill>
              <a:latin typeface="Maven Pro"/>
              <a:ea typeface="Maven Pro"/>
              <a:cs typeface="Maven Pro"/>
              <a:sym typeface="Maven Pro"/>
            </a:endParaRPr>
          </a:p>
        </p:txBody>
      </p:sp>
      <p:pic>
        <p:nvPicPr>
          <p:cNvPr id="415" name="Google Shape;415;p35"/>
          <p:cNvPicPr preferRelativeResize="0"/>
          <p:nvPr/>
        </p:nvPicPr>
        <p:blipFill>
          <a:blip r:embed="rId4">
            <a:alphaModFix/>
          </a:blip>
          <a:stretch>
            <a:fillRect/>
          </a:stretch>
        </p:blipFill>
        <p:spPr>
          <a:xfrm>
            <a:off x="3129575" y="3117500"/>
            <a:ext cx="4826716" cy="844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6"/>
          <p:cNvSpPr txBox="1"/>
          <p:nvPr>
            <p:ph type="title"/>
          </p:nvPr>
        </p:nvSpPr>
        <p:spPr>
          <a:xfrm>
            <a:off x="780550" y="103025"/>
            <a:ext cx="7439400" cy="93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Cartpole - Problem</a:t>
            </a:r>
            <a:endParaRPr sz="3000"/>
          </a:p>
        </p:txBody>
      </p:sp>
      <p:sp>
        <p:nvSpPr>
          <p:cNvPr id="421" name="Google Shape;421;p36"/>
          <p:cNvSpPr txBox="1"/>
          <p:nvPr>
            <p:ph idx="1" type="body"/>
          </p:nvPr>
        </p:nvSpPr>
        <p:spPr>
          <a:xfrm>
            <a:off x="647275" y="814700"/>
            <a:ext cx="3842700" cy="734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358"/>
              <a:buNone/>
            </a:pPr>
            <a:r>
              <a:rPr lang="en" sz="2641" u="sng">
                <a:solidFill>
                  <a:schemeClr val="hlink"/>
                </a:solidFill>
                <a:latin typeface="Maven Pro"/>
                <a:ea typeface="Maven Pro"/>
                <a:cs typeface="Maven Pro"/>
                <a:sym typeface="Maven Pro"/>
                <a:hlinkClick r:id="rId3"/>
              </a:rPr>
              <a:t>DQN(Policy)</a:t>
            </a:r>
            <a:endParaRPr sz="2641">
              <a:latin typeface="Maven Pro"/>
              <a:ea typeface="Maven Pro"/>
              <a:cs typeface="Maven Pro"/>
              <a:sym typeface="Maven Pro"/>
            </a:endParaRPr>
          </a:p>
          <a:p>
            <a:pPr indent="0" lvl="0" marL="0" rtl="0" algn="l">
              <a:lnSpc>
                <a:spcPct val="135714"/>
              </a:lnSpc>
              <a:spcBef>
                <a:spcPts val="0"/>
              </a:spcBef>
              <a:spcAft>
                <a:spcPts val="0"/>
              </a:spcAft>
              <a:buSzPts val="358"/>
              <a:buNone/>
            </a:pPr>
            <a:r>
              <a:t/>
            </a:r>
            <a:endParaRPr sz="2641">
              <a:latin typeface="Maven Pro"/>
              <a:ea typeface="Maven Pro"/>
              <a:cs typeface="Maven Pro"/>
              <a:sym typeface="Maven Pro"/>
            </a:endParaRPr>
          </a:p>
          <a:p>
            <a:pPr indent="0" lvl="0" marL="0" rtl="0" algn="l">
              <a:spcBef>
                <a:spcPts val="0"/>
              </a:spcBef>
              <a:spcAft>
                <a:spcPts val="1200"/>
              </a:spcAft>
              <a:buSzPts val="358"/>
              <a:buNone/>
            </a:pPr>
            <a:r>
              <a:t/>
            </a:r>
            <a:endParaRPr sz="2185"/>
          </a:p>
        </p:txBody>
      </p:sp>
      <p:sp>
        <p:nvSpPr>
          <p:cNvPr id="422" name="Google Shape;422;p36"/>
          <p:cNvSpPr txBox="1"/>
          <p:nvPr/>
        </p:nvSpPr>
        <p:spPr>
          <a:xfrm>
            <a:off x="859275" y="1549100"/>
            <a:ext cx="7709100" cy="2680800"/>
          </a:xfrm>
          <a:prstGeom prst="rect">
            <a:avLst/>
          </a:prstGeom>
          <a:noFill/>
          <a:ln>
            <a:noFill/>
          </a:ln>
        </p:spPr>
        <p:txBody>
          <a:bodyPr anchorCtr="0" anchor="t" bIns="91425" lIns="91425" spcFirstLastPara="1" rIns="91425" wrap="square" tIns="91425">
            <a:spAutoFit/>
          </a:bodyPr>
          <a:lstStyle/>
          <a:p>
            <a:pPr indent="-323850" lvl="0" marL="457200" marR="38100" rtl="0" algn="l">
              <a:lnSpc>
                <a:spcPct val="160000"/>
              </a:lnSpc>
              <a:spcBef>
                <a:spcPts val="600"/>
              </a:spcBef>
              <a:spcAft>
                <a:spcPts val="0"/>
              </a:spcAft>
              <a:buClr>
                <a:schemeClr val="lt1"/>
              </a:buClr>
              <a:buSzPts val="1500"/>
              <a:buFont typeface="Maven Pro"/>
              <a:buChar char="●"/>
            </a:pPr>
            <a:r>
              <a:rPr lang="en" sz="1500">
                <a:solidFill>
                  <a:schemeClr val="lt1"/>
                </a:solidFill>
                <a:latin typeface="Maven Pro"/>
                <a:ea typeface="Maven Pro"/>
                <a:cs typeface="Maven Pro"/>
                <a:sym typeface="Maven Pro"/>
              </a:rPr>
              <a:t>DQN is a RL technique that is aimed at choosing the best action for given circumstances (observation). Each possible action for each possible observation has its Q value, where ‘Q’ stands for a quality of a given move.</a:t>
            </a:r>
            <a:endParaRPr sz="1500">
              <a:solidFill>
                <a:schemeClr val="lt1"/>
              </a:solidFill>
              <a:latin typeface="Maven Pro"/>
              <a:ea typeface="Maven Pro"/>
              <a:cs typeface="Maven Pro"/>
              <a:sym typeface="Maven Pro"/>
            </a:endParaRPr>
          </a:p>
          <a:p>
            <a:pPr indent="-323850" lvl="0" marL="457200" marR="38100" rtl="0" algn="l">
              <a:lnSpc>
                <a:spcPct val="160000"/>
              </a:lnSpc>
              <a:spcBef>
                <a:spcPts val="0"/>
              </a:spcBef>
              <a:spcAft>
                <a:spcPts val="0"/>
              </a:spcAft>
              <a:buClr>
                <a:schemeClr val="lt1"/>
              </a:buClr>
              <a:buSzPts val="1500"/>
              <a:buFont typeface="Maven Pro"/>
              <a:buChar char="●"/>
            </a:pPr>
            <a:r>
              <a:rPr lang="en" sz="1500">
                <a:solidFill>
                  <a:schemeClr val="lt1"/>
                </a:solidFill>
                <a:latin typeface="Maven Pro"/>
                <a:ea typeface="Maven Pro"/>
                <a:cs typeface="Maven Pro"/>
                <a:sym typeface="Maven Pro"/>
              </a:rPr>
              <a:t>We are calculating the new q by taking the maximum q for a given action (predicted value of a best next state), multiplying it by the discount factor (GAMMA) and ultimately adding it to the current state reward.</a:t>
            </a:r>
            <a:endParaRPr sz="1500">
              <a:solidFill>
                <a:schemeClr val="lt1"/>
              </a:solidFill>
              <a:latin typeface="Maven Pro"/>
              <a:ea typeface="Maven Pro"/>
              <a:cs typeface="Maven Pro"/>
              <a:sym typeface="Maven Pro"/>
            </a:endParaRPr>
          </a:p>
          <a:p>
            <a:pPr indent="0" lvl="0" marL="0" rtl="0" algn="l">
              <a:spcBef>
                <a:spcPts val="500"/>
              </a:spcBef>
              <a:spcAft>
                <a:spcPts val="0"/>
              </a:spcAft>
              <a:buNone/>
            </a:pPr>
            <a:r>
              <a:t/>
            </a:r>
            <a:endParaRPr>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7"/>
          <p:cNvSpPr txBox="1"/>
          <p:nvPr>
            <p:ph type="title"/>
          </p:nvPr>
        </p:nvSpPr>
        <p:spPr>
          <a:xfrm>
            <a:off x="780550" y="103025"/>
            <a:ext cx="7439400" cy="93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Cartpole - Problem</a:t>
            </a:r>
            <a:endParaRPr sz="3000"/>
          </a:p>
        </p:txBody>
      </p:sp>
      <p:sp>
        <p:nvSpPr>
          <p:cNvPr id="428" name="Google Shape;428;p37"/>
          <p:cNvSpPr txBox="1"/>
          <p:nvPr>
            <p:ph idx="1" type="body"/>
          </p:nvPr>
        </p:nvSpPr>
        <p:spPr>
          <a:xfrm>
            <a:off x="659375" y="809850"/>
            <a:ext cx="3842700" cy="734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358"/>
              <a:buNone/>
            </a:pPr>
            <a:r>
              <a:rPr lang="en" sz="2641">
                <a:latin typeface="Maven Pro"/>
                <a:ea typeface="Maven Pro"/>
                <a:cs typeface="Maven Pro"/>
                <a:sym typeface="Maven Pro"/>
              </a:rPr>
              <a:t>DQN</a:t>
            </a:r>
            <a:r>
              <a:rPr lang="en" sz="2641">
                <a:latin typeface="Maven Pro"/>
                <a:ea typeface="Maven Pro"/>
                <a:cs typeface="Maven Pro"/>
                <a:sym typeface="Maven Pro"/>
              </a:rPr>
              <a:t>(Policy)</a:t>
            </a:r>
            <a:endParaRPr sz="2641">
              <a:latin typeface="Maven Pro"/>
              <a:ea typeface="Maven Pro"/>
              <a:cs typeface="Maven Pro"/>
              <a:sym typeface="Maven Pro"/>
            </a:endParaRPr>
          </a:p>
          <a:p>
            <a:pPr indent="0" lvl="0" marL="0" rtl="0" algn="l">
              <a:lnSpc>
                <a:spcPct val="135714"/>
              </a:lnSpc>
              <a:spcBef>
                <a:spcPts val="0"/>
              </a:spcBef>
              <a:spcAft>
                <a:spcPts val="0"/>
              </a:spcAft>
              <a:buSzPts val="358"/>
              <a:buNone/>
            </a:pPr>
            <a:r>
              <a:t/>
            </a:r>
            <a:endParaRPr sz="2641">
              <a:latin typeface="Maven Pro"/>
              <a:ea typeface="Maven Pro"/>
              <a:cs typeface="Maven Pro"/>
              <a:sym typeface="Maven Pro"/>
            </a:endParaRPr>
          </a:p>
          <a:p>
            <a:pPr indent="0" lvl="0" marL="0" rtl="0" algn="l">
              <a:spcBef>
                <a:spcPts val="0"/>
              </a:spcBef>
              <a:spcAft>
                <a:spcPts val="1200"/>
              </a:spcAft>
              <a:buSzPts val="358"/>
              <a:buNone/>
            </a:pPr>
            <a:r>
              <a:t/>
            </a:r>
            <a:endParaRPr sz="2185"/>
          </a:p>
        </p:txBody>
      </p:sp>
      <p:pic>
        <p:nvPicPr>
          <p:cNvPr id="429" name="Google Shape;429;p37"/>
          <p:cNvPicPr preferRelativeResize="0"/>
          <p:nvPr/>
        </p:nvPicPr>
        <p:blipFill>
          <a:blip r:embed="rId3">
            <a:alphaModFix/>
          </a:blip>
          <a:stretch>
            <a:fillRect/>
          </a:stretch>
        </p:blipFill>
        <p:spPr>
          <a:xfrm>
            <a:off x="1694350" y="1675675"/>
            <a:ext cx="4598100" cy="2342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8"/>
          <p:cNvSpPr txBox="1"/>
          <p:nvPr>
            <p:ph type="title"/>
          </p:nvPr>
        </p:nvSpPr>
        <p:spPr>
          <a:xfrm>
            <a:off x="780550" y="103025"/>
            <a:ext cx="7439400" cy="93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Cartpole - Problem</a:t>
            </a:r>
            <a:endParaRPr sz="3000"/>
          </a:p>
        </p:txBody>
      </p:sp>
      <p:sp>
        <p:nvSpPr>
          <p:cNvPr id="435" name="Google Shape;435;p38"/>
          <p:cNvSpPr txBox="1"/>
          <p:nvPr>
            <p:ph idx="1" type="body"/>
          </p:nvPr>
        </p:nvSpPr>
        <p:spPr>
          <a:xfrm>
            <a:off x="659375" y="809850"/>
            <a:ext cx="3842700" cy="734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358"/>
              <a:buNone/>
            </a:pPr>
            <a:r>
              <a:rPr lang="en" sz="2641">
                <a:uFill>
                  <a:noFill/>
                </a:uFill>
                <a:latin typeface="Maven Pro"/>
                <a:ea typeface="Maven Pro"/>
                <a:cs typeface="Maven Pro"/>
                <a:sym typeface="Maven Pro"/>
                <a:hlinkClick r:id="rId3"/>
              </a:rPr>
              <a:t>PPO</a:t>
            </a:r>
            <a:r>
              <a:rPr lang="en" sz="2641">
                <a:uFill>
                  <a:noFill/>
                </a:uFill>
                <a:latin typeface="Maven Pro"/>
                <a:ea typeface="Maven Pro"/>
                <a:cs typeface="Maven Pro"/>
                <a:sym typeface="Maven Pro"/>
                <a:hlinkClick r:id="rId4"/>
              </a:rPr>
              <a:t>(Policy)</a:t>
            </a:r>
            <a:endParaRPr sz="2641">
              <a:latin typeface="Maven Pro"/>
              <a:ea typeface="Maven Pro"/>
              <a:cs typeface="Maven Pro"/>
              <a:sym typeface="Maven Pro"/>
            </a:endParaRPr>
          </a:p>
          <a:p>
            <a:pPr indent="0" lvl="0" marL="0" rtl="0" algn="l">
              <a:lnSpc>
                <a:spcPct val="135714"/>
              </a:lnSpc>
              <a:spcBef>
                <a:spcPts val="0"/>
              </a:spcBef>
              <a:spcAft>
                <a:spcPts val="0"/>
              </a:spcAft>
              <a:buSzPts val="358"/>
              <a:buNone/>
            </a:pPr>
            <a:r>
              <a:t/>
            </a:r>
            <a:endParaRPr sz="2641">
              <a:latin typeface="Maven Pro"/>
              <a:ea typeface="Maven Pro"/>
              <a:cs typeface="Maven Pro"/>
              <a:sym typeface="Maven Pro"/>
            </a:endParaRPr>
          </a:p>
          <a:p>
            <a:pPr indent="0" lvl="0" marL="0" rtl="0" algn="l">
              <a:spcBef>
                <a:spcPts val="0"/>
              </a:spcBef>
              <a:spcAft>
                <a:spcPts val="1200"/>
              </a:spcAft>
              <a:buSzPts val="358"/>
              <a:buNone/>
            </a:pPr>
            <a:r>
              <a:t/>
            </a:r>
            <a:endParaRPr sz="2185"/>
          </a:p>
        </p:txBody>
      </p:sp>
      <p:sp>
        <p:nvSpPr>
          <p:cNvPr id="436" name="Google Shape;436;p38"/>
          <p:cNvSpPr txBox="1"/>
          <p:nvPr/>
        </p:nvSpPr>
        <p:spPr>
          <a:xfrm>
            <a:off x="992400" y="1428075"/>
            <a:ext cx="7439400" cy="2724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lt1"/>
              </a:buClr>
              <a:buSzPts val="1500"/>
              <a:buFont typeface="Maven Pro"/>
              <a:buChar char="●"/>
            </a:pPr>
            <a:r>
              <a:rPr lang="en" sz="1500">
                <a:solidFill>
                  <a:schemeClr val="lt1"/>
                </a:solidFill>
                <a:latin typeface="Maven Pro"/>
                <a:ea typeface="Maven Pro"/>
                <a:cs typeface="Maven Pro"/>
                <a:sym typeface="Maven Pro"/>
              </a:rPr>
              <a:t> PPO is a policy gradient method and can be used for environments with either discrete or continuous action spaces. It trains a </a:t>
            </a:r>
            <a:r>
              <a:rPr lang="en" sz="1500" u="sng">
                <a:solidFill>
                  <a:schemeClr val="hlink"/>
                </a:solidFill>
                <a:latin typeface="Maven Pro"/>
                <a:ea typeface="Maven Pro"/>
                <a:cs typeface="Maven Pro"/>
                <a:sym typeface="Maven Pro"/>
                <a:hlinkClick r:id="rId5"/>
              </a:rPr>
              <a:t>stochastic policy</a:t>
            </a:r>
            <a:r>
              <a:rPr lang="en" sz="1500">
                <a:solidFill>
                  <a:schemeClr val="lt1"/>
                </a:solidFill>
                <a:latin typeface="Maven Pro"/>
                <a:ea typeface="Maven Pro"/>
                <a:cs typeface="Maven Pro"/>
                <a:sym typeface="Maven Pro"/>
              </a:rPr>
              <a:t> in an on-policy way. Also, it utilizes the </a:t>
            </a:r>
            <a:r>
              <a:rPr lang="en" sz="1500" u="sng">
                <a:solidFill>
                  <a:schemeClr val="hlink"/>
                </a:solidFill>
                <a:latin typeface="Maven Pro"/>
                <a:ea typeface="Maven Pro"/>
                <a:cs typeface="Maven Pro"/>
                <a:sym typeface="Maven Pro"/>
                <a:hlinkClick r:id="rId6"/>
              </a:rPr>
              <a:t>actor critic method</a:t>
            </a:r>
            <a:r>
              <a:rPr lang="en" sz="1500">
                <a:solidFill>
                  <a:schemeClr val="lt1"/>
                </a:solidFill>
                <a:latin typeface="Maven Pro"/>
                <a:ea typeface="Maven Pro"/>
                <a:cs typeface="Maven Pro"/>
                <a:sym typeface="Maven Pro"/>
              </a:rPr>
              <a:t>. The actor maps the observation to an action and the critic gives an expectation of the rewards of the agent for the observation given. Firstly, it collects a set of trajectories for each epoch by sampling from the latest version of the </a:t>
            </a:r>
            <a:r>
              <a:rPr lang="en" sz="1500" u="sng">
                <a:solidFill>
                  <a:schemeClr val="hlink"/>
                </a:solidFill>
                <a:latin typeface="Maven Pro"/>
                <a:ea typeface="Maven Pro"/>
                <a:cs typeface="Maven Pro"/>
                <a:sym typeface="Maven Pro"/>
                <a:hlinkClick r:id="rId7"/>
              </a:rPr>
              <a:t>stochastic policy</a:t>
            </a:r>
            <a:r>
              <a:rPr lang="en" sz="1500">
                <a:solidFill>
                  <a:schemeClr val="lt1"/>
                </a:solidFill>
                <a:latin typeface="Maven Pro"/>
                <a:ea typeface="Maven Pro"/>
                <a:cs typeface="Maven Pro"/>
                <a:sym typeface="Maven Pro"/>
              </a:rPr>
              <a:t>. Then, the rewards-to-go and the advantage estimates are computed in order to update the policy and fit the value function. The policy is updated via a stochastic gradient ascent optimizer, while the value function is fitted via some gradient descent algorithm. This procedure is applied for many epochs until the environment is solved.</a:t>
            </a:r>
            <a:endParaRPr sz="1700">
              <a:solidFill>
                <a:schemeClr val="lt1"/>
              </a:solidFill>
              <a:latin typeface="Maven Pro"/>
              <a:ea typeface="Maven Pro"/>
              <a:cs typeface="Maven Pro"/>
              <a:sym typeface="Maven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9"/>
          <p:cNvSpPr txBox="1"/>
          <p:nvPr>
            <p:ph type="title"/>
          </p:nvPr>
        </p:nvSpPr>
        <p:spPr>
          <a:xfrm>
            <a:off x="780550" y="103025"/>
            <a:ext cx="7439400" cy="93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Cartpole - Problem</a:t>
            </a:r>
            <a:endParaRPr sz="3000"/>
          </a:p>
        </p:txBody>
      </p:sp>
      <p:sp>
        <p:nvSpPr>
          <p:cNvPr id="442" name="Google Shape;442;p39"/>
          <p:cNvSpPr txBox="1"/>
          <p:nvPr/>
        </p:nvSpPr>
        <p:spPr>
          <a:xfrm>
            <a:off x="1063150" y="1948475"/>
            <a:ext cx="6874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200">
                <a:latin typeface="Nunito"/>
                <a:ea typeface="Nunito"/>
                <a:cs typeface="Nunito"/>
                <a:sym typeface="Nunito"/>
              </a:rPr>
              <a:t>Notebook</a:t>
            </a:r>
            <a:endParaRPr sz="32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253450" y="298175"/>
            <a:ext cx="4460400" cy="93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How</a:t>
            </a:r>
            <a:r>
              <a:rPr lang="en" sz="3000"/>
              <a:t> RL works?</a:t>
            </a:r>
            <a:endParaRPr sz="3000"/>
          </a:p>
        </p:txBody>
      </p:sp>
      <p:sp>
        <p:nvSpPr>
          <p:cNvPr id="289" name="Google Shape;289;p15"/>
          <p:cNvSpPr txBox="1"/>
          <p:nvPr>
            <p:ph idx="1" type="body"/>
          </p:nvPr>
        </p:nvSpPr>
        <p:spPr>
          <a:xfrm>
            <a:off x="929800" y="1358675"/>
            <a:ext cx="7007100" cy="20658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sz="1800"/>
              <a:t>RL works by interacting with the environment.</a:t>
            </a:r>
            <a:endParaRPr sz="1800"/>
          </a:p>
          <a:p>
            <a:pPr indent="-342900" lvl="0" marL="457200" rtl="0" algn="l">
              <a:lnSpc>
                <a:spcPct val="150000"/>
              </a:lnSpc>
              <a:spcBef>
                <a:spcPts val="0"/>
              </a:spcBef>
              <a:spcAft>
                <a:spcPts val="0"/>
              </a:spcAft>
              <a:buSzPts val="1800"/>
              <a:buChar char="❖"/>
            </a:pPr>
            <a:r>
              <a:rPr lang="en" sz="1800"/>
              <a:t>Their no data present.</a:t>
            </a:r>
            <a:endParaRPr sz="1800"/>
          </a:p>
          <a:p>
            <a:pPr indent="-342900" lvl="0" marL="457200" rtl="0" algn="l">
              <a:lnSpc>
                <a:spcPct val="150000"/>
              </a:lnSpc>
              <a:spcBef>
                <a:spcPts val="0"/>
              </a:spcBef>
              <a:spcAft>
                <a:spcPts val="0"/>
              </a:spcAft>
              <a:buSzPts val="1800"/>
              <a:buChar char="❖"/>
            </a:pPr>
            <a:r>
              <a:rPr lang="en" sz="1800"/>
              <a:t>No previous training is provide to the learning agent.</a:t>
            </a:r>
            <a:endParaRPr sz="1800"/>
          </a:p>
          <a:p>
            <a:pPr indent="-342900" lvl="0" marL="457200" rtl="0" algn="l">
              <a:lnSpc>
                <a:spcPct val="150000"/>
              </a:lnSpc>
              <a:spcBef>
                <a:spcPts val="0"/>
              </a:spcBef>
              <a:spcAft>
                <a:spcPts val="0"/>
              </a:spcAft>
              <a:buSzPts val="1800"/>
              <a:buChar char="❖"/>
            </a:pPr>
            <a:r>
              <a:rPr lang="en" sz="1800"/>
              <a:t>Learns through </a:t>
            </a:r>
            <a:r>
              <a:rPr lang="en" sz="1800"/>
              <a:t>trial</a:t>
            </a:r>
            <a:r>
              <a:rPr lang="en" sz="1800"/>
              <a:t> and error method.</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253450" y="298175"/>
            <a:ext cx="4460400" cy="93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Cycle of RL</a:t>
            </a:r>
            <a:endParaRPr sz="3000"/>
          </a:p>
        </p:txBody>
      </p:sp>
      <p:pic>
        <p:nvPicPr>
          <p:cNvPr id="295" name="Google Shape;295;p16"/>
          <p:cNvPicPr preferRelativeResize="0"/>
          <p:nvPr/>
        </p:nvPicPr>
        <p:blipFill>
          <a:blip r:embed="rId3">
            <a:alphaModFix/>
          </a:blip>
          <a:stretch>
            <a:fillRect/>
          </a:stretch>
        </p:blipFill>
        <p:spPr>
          <a:xfrm>
            <a:off x="2712025" y="1343213"/>
            <a:ext cx="3871650" cy="2609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253450" y="298175"/>
            <a:ext cx="7439400" cy="93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RL includes</a:t>
            </a:r>
            <a:endParaRPr sz="3000"/>
          </a:p>
        </p:txBody>
      </p:sp>
      <p:sp>
        <p:nvSpPr>
          <p:cNvPr id="301" name="Google Shape;301;p17"/>
          <p:cNvSpPr txBox="1"/>
          <p:nvPr>
            <p:ph idx="1" type="body"/>
          </p:nvPr>
        </p:nvSpPr>
        <p:spPr>
          <a:xfrm>
            <a:off x="1068450" y="1759275"/>
            <a:ext cx="7007100" cy="2344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Environment</a:t>
            </a:r>
            <a:endParaRPr sz="1800"/>
          </a:p>
          <a:p>
            <a:pPr indent="-342900" lvl="0" marL="457200" rtl="0" algn="l">
              <a:spcBef>
                <a:spcPts val="0"/>
              </a:spcBef>
              <a:spcAft>
                <a:spcPts val="0"/>
              </a:spcAft>
              <a:buSzPts val="1800"/>
              <a:buChar char="❖"/>
            </a:pPr>
            <a:r>
              <a:rPr lang="en" sz="1800"/>
              <a:t>Agent</a:t>
            </a:r>
            <a:endParaRPr sz="1800"/>
          </a:p>
          <a:p>
            <a:pPr indent="-342900" lvl="0" marL="457200" rtl="0" algn="l">
              <a:spcBef>
                <a:spcPts val="0"/>
              </a:spcBef>
              <a:spcAft>
                <a:spcPts val="0"/>
              </a:spcAft>
              <a:buSzPts val="1800"/>
              <a:buChar char="❖"/>
            </a:pPr>
            <a:r>
              <a:rPr lang="en" sz="1800"/>
              <a:t>Action</a:t>
            </a:r>
            <a:endParaRPr sz="1800"/>
          </a:p>
          <a:p>
            <a:pPr indent="-342900" lvl="0" marL="457200" rtl="0" algn="l">
              <a:spcBef>
                <a:spcPts val="0"/>
              </a:spcBef>
              <a:spcAft>
                <a:spcPts val="0"/>
              </a:spcAft>
              <a:buSzPts val="1800"/>
              <a:buChar char="❖"/>
            </a:pPr>
            <a:r>
              <a:rPr lang="en" sz="1800"/>
              <a:t>State</a:t>
            </a:r>
            <a:endParaRPr sz="1800"/>
          </a:p>
          <a:p>
            <a:pPr indent="-342900" lvl="0" marL="457200" rtl="0" algn="l">
              <a:spcBef>
                <a:spcPts val="0"/>
              </a:spcBef>
              <a:spcAft>
                <a:spcPts val="0"/>
              </a:spcAft>
              <a:buSzPts val="1800"/>
              <a:buChar char="❖"/>
            </a:pPr>
            <a:r>
              <a:rPr lang="en" sz="1800"/>
              <a:t>Reward</a:t>
            </a:r>
            <a:endParaRPr sz="1800"/>
          </a:p>
          <a:p>
            <a:pPr indent="-342900" lvl="0" marL="457200" rtl="0" algn="l">
              <a:spcBef>
                <a:spcPts val="0"/>
              </a:spcBef>
              <a:spcAft>
                <a:spcPts val="0"/>
              </a:spcAft>
              <a:buSzPts val="1800"/>
              <a:buChar char="❖"/>
            </a:pPr>
            <a:r>
              <a:rPr lang="en" sz="1800"/>
              <a:t>Policy</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663875" y="519875"/>
            <a:ext cx="7439400" cy="93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Agent</a:t>
            </a:r>
            <a:endParaRPr sz="3000"/>
          </a:p>
        </p:txBody>
      </p:sp>
      <p:sp>
        <p:nvSpPr>
          <p:cNvPr id="307" name="Google Shape;307;p18"/>
          <p:cNvSpPr txBox="1"/>
          <p:nvPr>
            <p:ph idx="1" type="body"/>
          </p:nvPr>
        </p:nvSpPr>
        <p:spPr>
          <a:xfrm>
            <a:off x="1096175" y="1459175"/>
            <a:ext cx="7007100" cy="111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An agent is a decision taker who takes decision based on experience or over a policy that the agent create throughout their learning </a:t>
            </a:r>
            <a:r>
              <a:rPr lang="en" sz="1800"/>
              <a:t>experience</a:t>
            </a:r>
            <a:r>
              <a:rPr lang="en" sz="1800"/>
              <a:t>,</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769125" y="478425"/>
            <a:ext cx="7439400" cy="93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Environment</a:t>
            </a:r>
            <a:endParaRPr sz="3000"/>
          </a:p>
        </p:txBody>
      </p:sp>
      <p:sp>
        <p:nvSpPr>
          <p:cNvPr id="313" name="Google Shape;313;p19"/>
          <p:cNvSpPr txBox="1"/>
          <p:nvPr>
            <p:ph idx="1" type="body"/>
          </p:nvPr>
        </p:nvSpPr>
        <p:spPr>
          <a:xfrm>
            <a:off x="985275" y="1500875"/>
            <a:ext cx="7007100" cy="1285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Environment</a:t>
            </a:r>
            <a:r>
              <a:rPr lang="en" sz="1800"/>
              <a:t> refers to world/simulated area to which agent interacts.</a:t>
            </a:r>
            <a:endParaRPr sz="1800"/>
          </a:p>
          <a:p>
            <a:pPr indent="0" lvl="0" marL="0" rtl="0" algn="l">
              <a:spcBef>
                <a:spcPts val="1200"/>
              </a:spcBef>
              <a:spcAft>
                <a:spcPts val="120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663875" y="519875"/>
            <a:ext cx="7439400" cy="93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State</a:t>
            </a:r>
            <a:endParaRPr sz="3000"/>
          </a:p>
        </p:txBody>
      </p:sp>
      <p:sp>
        <p:nvSpPr>
          <p:cNvPr id="319" name="Google Shape;319;p20"/>
          <p:cNvSpPr txBox="1"/>
          <p:nvPr>
            <p:ph idx="1" type="body"/>
          </p:nvPr>
        </p:nvSpPr>
        <p:spPr>
          <a:xfrm>
            <a:off x="1096175" y="1459175"/>
            <a:ext cx="7007100" cy="81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Current situation of the agent in the environment.</a:t>
            </a:r>
            <a:endParaRPr sz="1800"/>
          </a:p>
          <a:p>
            <a:pPr indent="-342900" lvl="0" marL="457200" rtl="0" algn="l">
              <a:spcBef>
                <a:spcPts val="0"/>
              </a:spcBef>
              <a:spcAft>
                <a:spcPts val="0"/>
              </a:spcAft>
              <a:buSzPts val="1800"/>
              <a:buChar char="❖"/>
            </a:pPr>
            <a:r>
              <a:rPr lang="en" sz="1800"/>
              <a:t>i</a:t>
            </a:r>
            <a:r>
              <a:rPr lang="en" sz="1800"/>
              <a:t>.e position of the chess pieces in the game of chess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769125" y="478425"/>
            <a:ext cx="7439400" cy="93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Actions</a:t>
            </a:r>
            <a:endParaRPr sz="3000"/>
          </a:p>
        </p:txBody>
      </p:sp>
      <p:sp>
        <p:nvSpPr>
          <p:cNvPr id="325" name="Google Shape;325;p21"/>
          <p:cNvSpPr txBox="1"/>
          <p:nvPr>
            <p:ph idx="1" type="body"/>
          </p:nvPr>
        </p:nvSpPr>
        <p:spPr>
          <a:xfrm>
            <a:off x="985275" y="1500875"/>
            <a:ext cx="7007100" cy="18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Its a collection of probable moves.</a:t>
            </a:r>
            <a:endParaRPr sz="1800"/>
          </a:p>
          <a:p>
            <a:pPr indent="-342900" lvl="0" marL="457200" rtl="0" algn="l">
              <a:spcBef>
                <a:spcPts val="0"/>
              </a:spcBef>
              <a:spcAft>
                <a:spcPts val="0"/>
              </a:spcAft>
              <a:buSzPts val="1800"/>
              <a:buChar char="❖"/>
            </a:pPr>
            <a:r>
              <a:rPr lang="en" sz="1800"/>
              <a:t>i</a:t>
            </a:r>
            <a:r>
              <a:rPr lang="en" sz="1800"/>
              <a:t>.e kings moves(up,down,left or right) in the game of chess.</a:t>
            </a:r>
            <a:endParaRPr sz="1800"/>
          </a:p>
          <a:p>
            <a:pPr indent="0" lvl="0" marL="0" rtl="0" algn="l">
              <a:spcBef>
                <a:spcPts val="1200"/>
              </a:spcBef>
              <a:spcAft>
                <a:spcPts val="120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