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57" r:id="rId7"/>
    <p:sldId id="272" r:id="rId8"/>
    <p:sldId id="261" r:id="rId9"/>
    <p:sldId id="262" r:id="rId10"/>
    <p:sldId id="269" r:id="rId11"/>
    <p:sldId id="263" r:id="rId12"/>
    <p:sldId id="270" r:id="rId13"/>
    <p:sldId id="264" r:id="rId14"/>
    <p:sldId id="271" r:id="rId15"/>
    <p:sldId id="265" r:id="rId16"/>
    <p:sldId id="266" r:id="rId17"/>
    <p:sldId id="267" r:id="rId18"/>
    <p:sldId id="26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1" d="100"/>
          <a:sy n="131" d="100"/>
        </p:scale>
        <p:origin x="104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hyperlink" Target="http://yann.lecun.com/exdb/publis/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6611" y="71577"/>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DOG BREED CLASSIFIER USING CNN</a:t>
            </a:r>
            <a:endParaRPr dirty="0"/>
          </a:p>
        </p:txBody>
      </p:sp>
      <p:sp>
        <p:nvSpPr>
          <p:cNvPr id="55" name="Google Shape;55;p13"/>
          <p:cNvSpPr txBox="1">
            <a:spLocks noGrp="1"/>
          </p:cNvSpPr>
          <p:nvPr>
            <p:ph type="subTitle" idx="1"/>
          </p:nvPr>
        </p:nvSpPr>
        <p:spPr>
          <a:xfrm>
            <a:off x="311700" y="2834125"/>
            <a:ext cx="8520600" cy="1759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Presented by: </a:t>
            </a:r>
            <a:endParaRPr lang="en-GB" dirty="0"/>
          </a:p>
          <a:p>
            <a:pPr lvl="2" indent="-457200" algn="l">
              <a:buFont typeface="Arial" panose="020B0604020202020204" pitchFamily="34" charset="0"/>
              <a:buChar char="•"/>
            </a:pPr>
            <a:r>
              <a:rPr lang="en-IN" dirty="0"/>
              <a:t>Hariharan E</a:t>
            </a:r>
            <a:endParaRPr lang="en-IN" dirty="0"/>
          </a:p>
          <a:p>
            <a:pPr lvl="2" indent="-457200" algn="l">
              <a:buFont typeface="Arial" panose="020B0604020202020204" pitchFamily="34" charset="0"/>
              <a:buChar char="•"/>
            </a:pPr>
            <a:r>
              <a:rPr lang="en-GB" dirty="0"/>
              <a:t>III year, KVCET</a:t>
            </a:r>
            <a:endParaRPr lang="en-GB" dirty="0"/>
          </a:p>
          <a:p>
            <a:pPr lvl="2" indent="-457200" algn="l">
              <a:buFont typeface="Arial" panose="020B0604020202020204" pitchFamily="34" charset="0"/>
              <a:buChar char="•"/>
            </a:pPr>
            <a:r>
              <a:rPr lang="en-GB" dirty="0"/>
              <a:t>NM ID - au421221243009</a:t>
            </a:r>
            <a:endParaRPr lang="en-GB" dirty="0"/>
          </a:p>
          <a:p>
            <a:pPr lvl="2" indent="-457200" algn="l">
              <a:buFont typeface="Arial" panose="020B0604020202020204" pitchFamily="34" charset="0"/>
              <a:buChar char="•"/>
            </a:pPr>
            <a:r>
              <a:rPr lang="en-GB" dirty="0"/>
              <a:t>Email ID - hariyadav1301@gmail.com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69749"/>
            <a:ext cx="8520600" cy="3416400"/>
          </a:xfrm>
        </p:spPr>
        <p:txBody>
          <a:bodyPr>
            <a:normAutofit/>
          </a:bodyPr>
          <a:lstStyle/>
          <a:p>
            <a:pPr marL="0" lvl="0" indent="0" algn="l" rtl="0">
              <a:spcBef>
                <a:spcPts val="0"/>
              </a:spcBef>
              <a:spcAft>
                <a:spcPts val="0"/>
              </a:spcAft>
              <a:buNone/>
            </a:pPr>
            <a:r>
              <a:rPr lang="en-US" sz="1600" b="1" dirty="0"/>
              <a:t>Model Training:</a:t>
            </a:r>
            <a:endParaRPr lang="en-US" sz="1600" b="1" dirty="0"/>
          </a:p>
          <a:p>
            <a:pPr marL="0" lvl="0" indent="0" algn="l" rtl="0">
              <a:spcBef>
                <a:spcPts val="0"/>
              </a:spcBef>
              <a:spcAft>
                <a:spcPts val="0"/>
              </a:spcAft>
              <a:buNone/>
            </a:pPr>
            <a:r>
              <a:rPr lang="en-US" sz="1600" dirty="0"/>
              <a:t> 	Train the selected CNN architecture using the training dataset, optimizing the model's parameters to minimize the loss function. Utilize backpropagation and gradient descent based optimization algorithms like Adam or SGD to update the model weights iteratively.</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Model Evaluation:</a:t>
            </a:r>
            <a:endParaRPr lang="en-US" sz="1600" b="1" dirty="0"/>
          </a:p>
          <a:p>
            <a:pPr marL="0" lvl="0" indent="0" algn="l" rtl="0">
              <a:spcBef>
                <a:spcPts val="0"/>
              </a:spcBef>
              <a:spcAft>
                <a:spcPts val="0"/>
              </a:spcAft>
              <a:buNone/>
            </a:pPr>
            <a:r>
              <a:rPr lang="en-US" sz="1600" dirty="0"/>
              <a:t> 	Evaluate the trained model's performance using the validation set, assessing metrics such as accuracy, precision, recall, and F1score. Finetune hyperparameters based on validation performance to improve the model's generalization ability.</a:t>
            </a:r>
            <a:endParaRPr lang="en-US" sz="16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PREDICTION PROCESS</a:t>
            </a:r>
            <a:endParaRPr dirty="0"/>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l">
              <a:buNone/>
            </a:pPr>
            <a:r>
              <a:rPr lang="en-US" sz="1600" b="1" i="0" dirty="0">
                <a:solidFill>
                  <a:srgbClr val="0D0D0D"/>
                </a:solidFill>
                <a:effectLst/>
                <a:latin typeface="+mn-lt"/>
              </a:rPr>
              <a:t>New Data Input:</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Accept input images of dog breeds from users or external sources for classification.</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marL="114300" indent="0" algn="l">
              <a:buNone/>
            </a:pPr>
            <a:r>
              <a:rPr lang="en-US" sz="1600" b="1" i="0" dirty="0">
                <a:solidFill>
                  <a:srgbClr val="0D0D0D"/>
                </a:solidFill>
                <a:effectLst/>
                <a:latin typeface="+mn-lt"/>
              </a:rPr>
              <a:t>Preprocessing:</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Preprocess the input images to ensure they are in the correct format and size required by the model. This may involve resizing, normalization, and augmentation to enhance model performance.</a:t>
            </a:r>
            <a:endParaRPr lang="en-US" sz="1600" b="0" i="0" dirty="0">
              <a:solidFill>
                <a:srgbClr val="0D0D0D"/>
              </a:solidFill>
              <a:effectLst/>
              <a:latin typeface="+mn-lt"/>
            </a:endParaRPr>
          </a:p>
          <a:p>
            <a:pPr marL="114300" indent="0" algn="l">
              <a:buNone/>
            </a:pPr>
            <a:endParaRPr lang="en-US" sz="1600" b="0" i="0" dirty="0">
              <a:solidFill>
                <a:srgbClr val="0D0D0D"/>
              </a:solidFill>
              <a:effectLst/>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114300" indent="0" algn="l">
              <a:buNone/>
            </a:pPr>
            <a:r>
              <a:rPr lang="en-US" sz="1600" b="1" i="0" dirty="0">
                <a:solidFill>
                  <a:srgbClr val="0D0D0D"/>
                </a:solidFill>
                <a:effectLst/>
                <a:latin typeface="+mn-lt"/>
              </a:rPr>
              <a:t>Model Inference:</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Feed the preprocessed images into the trained CNN model for inference, where the model computes the probabilities of each dog breed class for the input image.</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marL="114300" indent="0" algn="l">
              <a:buNone/>
            </a:pPr>
            <a:r>
              <a:rPr lang="en-US" sz="1600" b="1" i="0" dirty="0">
                <a:solidFill>
                  <a:srgbClr val="0D0D0D"/>
                </a:solidFill>
                <a:effectLst/>
                <a:latin typeface="+mn-lt"/>
              </a:rPr>
              <a:t>Result Interpretation:</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Interpret the model's output probabilities to determine the predicted dog breed for the input image. The breed with the highest probability score is considered the predicted label.</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Provide the user with the predicted dog breed along with the confidence score to convey the model's certainty in its prediction.</a:t>
            </a:r>
            <a:endParaRPr lang="en-US" sz="1600" b="0" i="0" dirty="0">
              <a:solidFill>
                <a:srgbClr val="0D0D0D"/>
              </a:solidFill>
              <a:effectLst/>
              <a:latin typeface="+mn-lt"/>
            </a:endParaRPr>
          </a:p>
          <a:p>
            <a:pPr marL="114300" indent="0">
              <a:buNone/>
            </a:pPr>
            <a:endParaRPr lang="en-IN" sz="16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RESULT</a:t>
            </a:r>
            <a:endParaRPr dirty="0"/>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sz="1600" b="0" i="0" dirty="0">
                <a:solidFill>
                  <a:srgbClr val="0D0D0D"/>
                </a:solidFill>
                <a:effectLst/>
                <a:latin typeface="+mn-lt"/>
              </a:rPr>
              <a:t>Achieved a more classification accuracy on the test dataset, demonstrating the model's ability to accurately classify dog breeds from images.</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Evaluated other metrics such as precision, recall, and F1score, indicating the model's robust performance across different evaluation criteria.</a:t>
            </a:r>
            <a:endParaRPr lang="en-US" sz="1600" b="0" i="0" dirty="0">
              <a:solidFill>
                <a:srgbClr val="0D0D0D"/>
              </a:solidFill>
              <a:effectLst/>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600" b="0" i="0" dirty="0">
                <a:solidFill>
                  <a:srgbClr val="0D0D0D"/>
                </a:solidFill>
                <a:effectLst/>
                <a:latin typeface="+mn-lt"/>
              </a:rPr>
              <a:t>The Dog Breed Classifier project has demonstrated the feasibility and effectiveness of using deep learning techniques, specifically Convolutional Neural Networks (CNNs), for automated dog breed identification. By achieving a high classification accuracy on the test dataset and robust performance across various evaluation metrics, the model has showcased its ability to accurately classify dog breeds from images.</a:t>
            </a:r>
            <a:endParaRPr sz="16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FUTURE SCOPE</a:t>
            </a:r>
            <a:endParaRPr dirty="0"/>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US" sz="1600" b="1" i="0" dirty="0">
                <a:solidFill>
                  <a:srgbClr val="0D0D0D"/>
                </a:solidFill>
                <a:effectLst/>
                <a:latin typeface="+mn-lt"/>
              </a:rPr>
              <a:t>Enhanced Model Architecture:</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Explore advanced CNN architectures and techniques such as attention mechanisms or capsule networks to improve classification accuracy and robustness.</a:t>
            </a: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Multimodal Learning:</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Investigate multimodal learning approaches that incorporate additional information such as text descriptions or audio cues to enhance dog breed classification performance.</a:t>
            </a: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Continual Learning:</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Implement continual learning strategies to adapt the model over time and accommodate new dog breeds or variations in appearance.</a:t>
            </a:r>
            <a:endParaRPr lang="en-US" sz="1600" b="0" i="0" dirty="0">
              <a:solidFill>
                <a:srgbClr val="0D0D0D"/>
              </a:solidFill>
              <a:effectLst/>
              <a:latin typeface="+mn-lt"/>
            </a:endParaRPr>
          </a:p>
          <a:p>
            <a:pPr marL="0" lvl="0" indent="0" algn="l" rtl="0">
              <a:spcBef>
                <a:spcPts val="0"/>
              </a:spcBef>
              <a:spcAft>
                <a:spcPts val="1200"/>
              </a:spcAft>
              <a:buNone/>
            </a:pPr>
            <a:endParaRPr sz="160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IN" sz="1600" b="0" i="0" dirty="0">
                <a:solidFill>
                  <a:srgbClr val="0D0D0D"/>
                </a:solidFill>
                <a:effectLst/>
                <a:latin typeface="+mn-lt"/>
              </a:rPr>
              <a:t>Yan, LeCun. "Deep Learning and Convolutional Neural Networks." Available online: </a:t>
            </a:r>
            <a:r>
              <a:rPr lang="en-IN" sz="1600" b="0" i="0" u="none" strike="noStrike" dirty="0">
                <a:solidFill>
                  <a:srgbClr val="0D0D0D"/>
                </a:solidFill>
                <a:effectLst/>
                <a:latin typeface="+mn-lt"/>
                <a:hlinkClick r:id="rId1"/>
              </a:rPr>
              <a:t>http://yann.lecun.com/exdb/publis/index.html</a:t>
            </a:r>
            <a:endParaRPr lang="en-IN" sz="1600" b="0" i="0" u="none" strike="noStrike" dirty="0">
              <a:solidFill>
                <a:srgbClr val="0D0D0D"/>
              </a:solidFill>
              <a:effectLst/>
              <a:latin typeface="+mn-lt"/>
            </a:endParaRPr>
          </a:p>
          <a:p>
            <a:pPr algn="l">
              <a:buFont typeface="+mj-lt"/>
              <a:buAutoNum type="arabicPeriod"/>
            </a:pPr>
            <a:endParaRPr lang="en-IN" sz="1600" b="0" i="0" dirty="0">
              <a:solidFill>
                <a:srgbClr val="0D0D0D"/>
              </a:solidFill>
              <a:effectLst/>
              <a:latin typeface="+mn-lt"/>
            </a:endParaRPr>
          </a:p>
          <a:p>
            <a:pPr algn="l">
              <a:buFont typeface="+mj-lt"/>
              <a:buAutoNum type="arabicPeriod"/>
            </a:pPr>
            <a:r>
              <a:rPr lang="en-IN" sz="1600" b="0" i="0" dirty="0">
                <a:solidFill>
                  <a:srgbClr val="0D0D0D"/>
                </a:solidFill>
                <a:effectLst/>
                <a:latin typeface="+mn-lt"/>
              </a:rPr>
              <a:t>Goodfellow, Ian, et al. "Deep Learning." MIT Press, 2016.</a:t>
            </a:r>
            <a:endParaRPr lang="en-IN" sz="1600" b="0" i="0" dirty="0">
              <a:solidFill>
                <a:srgbClr val="0D0D0D"/>
              </a:solidFill>
              <a:effectLst/>
              <a:latin typeface="+mn-lt"/>
            </a:endParaRPr>
          </a:p>
          <a:p>
            <a:pPr algn="l">
              <a:buFont typeface="+mj-lt"/>
              <a:buAutoNum type="arabicPeriod"/>
            </a:pPr>
            <a:endParaRPr lang="en-IN" sz="1600" b="0" i="0" dirty="0">
              <a:solidFill>
                <a:srgbClr val="0D0D0D"/>
              </a:solidFill>
              <a:effectLst/>
              <a:latin typeface="+mn-lt"/>
            </a:endParaRPr>
          </a:p>
          <a:p>
            <a:pPr algn="l">
              <a:buFont typeface="+mj-lt"/>
              <a:buAutoNum type="arabicPeriod"/>
            </a:pPr>
            <a:r>
              <a:rPr lang="en-IN" sz="1600" b="0" i="0" dirty="0">
                <a:solidFill>
                  <a:srgbClr val="0D0D0D"/>
                </a:solidFill>
                <a:effectLst/>
                <a:latin typeface="+mn-lt"/>
              </a:rPr>
              <a:t>Hrushevsky, Alex, et al. "ImageNet Classification with Deep Convolutional Neural Networks." </a:t>
            </a:r>
            <a:r>
              <a:rPr lang="en-IN" sz="1600" b="0" i="1" dirty="0">
                <a:solidFill>
                  <a:srgbClr val="0D0D0D"/>
                </a:solidFill>
                <a:effectLst/>
                <a:latin typeface="+mn-lt"/>
              </a:rPr>
              <a:t>Advances in Neural Information Processing Systems</a:t>
            </a:r>
            <a:r>
              <a:rPr lang="en-IN" sz="1600" b="0" i="0" dirty="0">
                <a:solidFill>
                  <a:srgbClr val="0D0D0D"/>
                </a:solidFill>
                <a:effectLst/>
                <a:latin typeface="+mn-lt"/>
              </a:rPr>
              <a:t>, 2012.</a:t>
            </a:r>
            <a:endParaRPr lang="en-IN" sz="1600" b="0" i="0" dirty="0">
              <a:solidFill>
                <a:srgbClr val="0D0D0D"/>
              </a:solidFill>
              <a:effectLst/>
              <a:latin typeface="+mn-lt"/>
            </a:endParaRPr>
          </a:p>
          <a:p>
            <a:pPr algn="l">
              <a:buFont typeface="+mj-lt"/>
              <a:buAutoNum type="arabicPeriod"/>
            </a:pPr>
            <a:endParaRPr lang="en-IN" sz="1600" b="0" i="0" dirty="0">
              <a:solidFill>
                <a:srgbClr val="0D0D0D"/>
              </a:solidFill>
              <a:effectLst/>
              <a:latin typeface="+mn-lt"/>
            </a:endParaRPr>
          </a:p>
          <a:p>
            <a:pPr algn="l">
              <a:buFont typeface="+mj-lt"/>
              <a:buAutoNum type="arabicPeriod"/>
            </a:pPr>
            <a:r>
              <a:rPr lang="en-IN" sz="1600" b="0" i="0" dirty="0">
                <a:solidFill>
                  <a:srgbClr val="0D0D0D"/>
                </a:solidFill>
                <a:effectLst/>
                <a:latin typeface="+mn-lt"/>
              </a:rPr>
              <a:t>Simonyan, Karen, and Andrew Zisserman. "Very Deep Convolutional Networks for Large-Scale Image Recognition." </a:t>
            </a:r>
            <a:r>
              <a:rPr lang="en-IN" sz="1600" b="0" i="1" dirty="0">
                <a:solidFill>
                  <a:srgbClr val="0D0D0D"/>
                </a:solidFill>
                <a:effectLst/>
                <a:latin typeface="+mn-lt"/>
              </a:rPr>
              <a:t>arXiv preprint arXiv:1409.1556</a:t>
            </a:r>
            <a:r>
              <a:rPr lang="en-IN" sz="1600" b="0" i="0" dirty="0">
                <a:solidFill>
                  <a:srgbClr val="0D0D0D"/>
                </a:solidFill>
                <a:effectLst/>
                <a:latin typeface="+mn-lt"/>
              </a:rPr>
              <a:t>, 2014.</a:t>
            </a:r>
            <a:endParaRPr lang="en-IN" sz="1600" b="0" i="0" dirty="0">
              <a:solidFill>
                <a:srgbClr val="0D0D0D"/>
              </a:solidFill>
              <a:effectLst/>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a:solidFill>
                  <a:srgbClr val="0D0D0D"/>
                </a:solidFill>
                <a:effectLst/>
                <a:latin typeface="+mn-lt"/>
              </a:rPr>
              <a:t>Manual identification of dog breeds from images is often time-consuming and error-prone.</a:t>
            </a:r>
            <a:endParaRPr lang="en-US" sz="1600" b="0" i="0" dirty="0">
              <a:solidFill>
                <a:srgbClr val="0D0D0D"/>
              </a:solidFill>
              <a:effectLst/>
              <a:latin typeface="+mn-lt"/>
            </a:endParaRPr>
          </a:p>
          <a:p>
            <a:pPr marL="114300" indent="0" algn="l">
              <a:buNone/>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There is a growing need for automated systems that can accurately and efficiently classify dog breeds from images in various domains such as veterinary care, pet adoption centers, and online platforms.</a:t>
            </a:r>
            <a:endParaRPr lang="en-US" sz="1600" b="0" i="0" dirty="0">
              <a:solidFill>
                <a:srgbClr val="0D0D0D"/>
              </a:solidFill>
              <a:effectLst/>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SOLUTION</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76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dirty="0"/>
          </a:p>
        </p:txBody>
      </p:sp>
      <p:sp>
        <p:nvSpPr>
          <p:cNvPr id="2" name="Google Shape;67;p15"/>
          <p:cNvSpPr txBox="1"/>
          <p:nvPr/>
        </p:nvSpPr>
        <p:spPr>
          <a:xfrm>
            <a:off x="464100" y="1304874"/>
            <a:ext cx="8520600" cy="3718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l">
              <a:buFont typeface="+mj-lt"/>
              <a:buAutoNum type="arabicPeriod"/>
            </a:pPr>
            <a:r>
              <a:rPr lang="en-US" sz="1600" b="1" i="0" dirty="0">
                <a:solidFill>
                  <a:srgbClr val="0D0D0D"/>
                </a:solidFill>
                <a:effectLst/>
                <a:latin typeface="+mn-lt"/>
              </a:rPr>
              <a:t>Automated Dog Breed Identification:</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Develop an automated system using Convolutional Neural Networks (CNNs) to accurately classify dog breeds from images.</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Automated classification eliminates the need for manual identification, reducing time and errors in various applications such as veterinary care and pet adoption centers.</a:t>
            </a:r>
            <a:endParaRPr lang="en-US" sz="1600" b="0" i="0" dirty="0">
              <a:solidFill>
                <a:srgbClr val="0D0D0D"/>
              </a:solidFill>
              <a:effectLst/>
              <a:latin typeface="+mn-lt"/>
            </a:endParaRPr>
          </a:p>
          <a:p>
            <a:pPr marL="457200" lvl="1" indent="0" algn="l">
              <a:buNone/>
            </a:pP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Utilization of Transfer Learning:</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Incorporate transfer learning techniques to leverage pretrained CNN models for improved classification accuracy.</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Transfer learning enables the model to leverage knowledge gained from largescale image datasets, enhancing its ability to classify diverse dog breeds effectively.</a:t>
            </a:r>
            <a:endParaRPr lang="en-US" sz="1600" b="0" i="0" dirty="0">
              <a:solidFill>
                <a:srgbClr val="0D0D0D"/>
              </a:solidFill>
              <a:effectLst/>
              <a:latin typeface="+mn-lt"/>
            </a:endParaRPr>
          </a:p>
          <a:p>
            <a:pPr marL="114300" indent="0">
              <a:buNone/>
            </a:pPr>
            <a:endParaRPr lang="en-US" sz="2000" dirty="0">
              <a:solidFill>
                <a:srgbClr val="0D0D0D"/>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SYSTEM</a:t>
            </a:r>
            <a:endParaRPr dirty="0"/>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marL="114300" indent="0" algn="l">
              <a:buNone/>
            </a:pPr>
            <a:r>
              <a:rPr lang="en-US" sz="1600" b="1" i="0" dirty="0">
                <a:solidFill>
                  <a:srgbClr val="0D0D0D"/>
                </a:solidFill>
                <a:effectLst/>
                <a:latin typeface="+mn-lt"/>
              </a:rPr>
              <a:t>Automated Dog Breed Classifier:</a:t>
            </a:r>
            <a:endParaRPr lang="en-US" sz="1600" b="1" i="0" dirty="0">
              <a:solidFill>
                <a:srgbClr val="0D0D0D"/>
              </a:solidFill>
              <a:effectLst/>
              <a:latin typeface="+mn-lt"/>
            </a:endParaRPr>
          </a:p>
          <a:p>
            <a:pPr marL="114300" indent="0" algn="l">
              <a:buNone/>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Develop a system that automatically identifies dog breeds from images using advanced computer vision techniques.</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This system eliminates the need for manual identification, saving time and reducing errors in applications like veterinary care and pet adoption centers.</a:t>
            </a:r>
            <a:endParaRPr lang="en-US" sz="1600" b="0" i="0" dirty="0">
              <a:solidFill>
                <a:srgbClr val="0D0D0D"/>
              </a:solidFill>
              <a:effectLs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b="6678"/>
          <a:stretch>
            <a:fillRect/>
          </a:stretch>
        </p:blipFill>
        <p:spPr>
          <a:xfrm>
            <a:off x="0" y="1259417"/>
            <a:ext cx="9144000" cy="244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SYSTEM APPROACH</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solidFill>
                  <a:schemeClr val="tx1"/>
                </a:solidFill>
              </a:rPr>
              <a:t>System Requirements:</a:t>
            </a:r>
            <a:endParaRPr lang="en-GB" sz="1600" dirty="0">
              <a:solidFill>
                <a:schemeClr val="tx1"/>
              </a:solidFill>
            </a:endParaRPr>
          </a:p>
          <a:p>
            <a:pPr marL="0" lvl="0" indent="0" algn="l" rtl="0">
              <a:spcBef>
                <a:spcPts val="0"/>
              </a:spcBef>
              <a:spcAft>
                <a:spcPts val="0"/>
              </a:spcAft>
              <a:buNone/>
            </a:pPr>
            <a:endParaRPr lang="en-GB" sz="1600" dirty="0">
              <a:solidFill>
                <a:schemeClr val="tx1"/>
              </a:solidFill>
            </a:endParaRPr>
          </a:p>
          <a:p>
            <a:pPr marL="0" lvl="0" indent="0" algn="l" rtl="0">
              <a:spcBef>
                <a:spcPts val="0"/>
              </a:spcBef>
              <a:spcAft>
                <a:spcPts val="0"/>
              </a:spcAft>
              <a:buNone/>
            </a:pPr>
            <a:r>
              <a:rPr lang="en-GB" sz="1600" dirty="0">
                <a:solidFill>
                  <a:schemeClr val="tx1"/>
                </a:solidFill>
              </a:rPr>
              <a:t>Hardware:</a:t>
            </a:r>
            <a:endParaRPr lang="en-GB" sz="1600" dirty="0">
              <a:solidFill>
                <a:schemeClr val="tx1"/>
              </a:solidFill>
            </a:endParaRPr>
          </a:p>
          <a:p>
            <a:pPr marL="457200" lvl="1" indent="0">
              <a:buNone/>
            </a:pPr>
            <a:r>
              <a:rPr lang="en-GB" sz="1600" dirty="0">
                <a:solidFill>
                  <a:schemeClr val="tx1"/>
                </a:solidFill>
              </a:rPr>
              <a:t>1. Processing Power</a:t>
            </a:r>
            <a:endParaRPr lang="en-GB" sz="1600" dirty="0">
              <a:solidFill>
                <a:schemeClr val="tx1"/>
              </a:solidFill>
            </a:endParaRPr>
          </a:p>
          <a:p>
            <a:pPr marL="457200" lvl="1" indent="0">
              <a:buNone/>
            </a:pPr>
            <a:r>
              <a:rPr lang="en-GB" sz="1600" dirty="0">
                <a:solidFill>
                  <a:schemeClr val="tx1"/>
                </a:solidFill>
              </a:rPr>
              <a:t>2. Memory</a:t>
            </a:r>
            <a:endParaRPr lang="en-GB" sz="1600" dirty="0">
              <a:solidFill>
                <a:schemeClr val="tx1"/>
              </a:solidFill>
            </a:endParaRPr>
          </a:p>
          <a:p>
            <a:pPr marL="457200" lvl="1" indent="0">
              <a:buNone/>
            </a:pPr>
            <a:r>
              <a:rPr lang="en-GB" sz="1600" dirty="0">
                <a:solidFill>
                  <a:schemeClr val="tx1"/>
                </a:solidFill>
              </a:rPr>
              <a:t>3. Storage</a:t>
            </a:r>
            <a:endParaRPr lang="en-GB" sz="1600" dirty="0">
              <a:solidFill>
                <a:schemeClr val="tx1"/>
              </a:solidFill>
            </a:endParaRPr>
          </a:p>
          <a:p>
            <a:pPr marL="0" lvl="0" indent="0" algn="l" rtl="0">
              <a:spcBef>
                <a:spcPts val="0"/>
              </a:spcBef>
              <a:spcAft>
                <a:spcPts val="0"/>
              </a:spcAft>
              <a:buNone/>
            </a:pPr>
            <a:endParaRPr lang="en-GB" sz="1600" dirty="0">
              <a:solidFill>
                <a:schemeClr val="tx1"/>
              </a:solidFill>
            </a:endParaRPr>
          </a:p>
          <a:p>
            <a:pPr marL="0" lvl="0" indent="0" algn="l" rtl="0">
              <a:spcBef>
                <a:spcPts val="0"/>
              </a:spcBef>
              <a:spcAft>
                <a:spcPts val="0"/>
              </a:spcAft>
              <a:buNone/>
            </a:pPr>
            <a:r>
              <a:rPr lang="en-GB" sz="1600" dirty="0">
                <a:solidFill>
                  <a:schemeClr val="tx1"/>
                </a:solidFill>
              </a:rPr>
              <a:t>Software:</a:t>
            </a:r>
            <a:endParaRPr lang="en-GB" sz="1600" dirty="0">
              <a:solidFill>
                <a:schemeClr val="tx1"/>
              </a:solidFill>
            </a:endParaRPr>
          </a:p>
          <a:p>
            <a:pPr marL="457200" lvl="1" indent="0">
              <a:buNone/>
            </a:pPr>
            <a:r>
              <a:rPr lang="en-GB" sz="1600" dirty="0">
                <a:solidFill>
                  <a:schemeClr val="tx1"/>
                </a:solidFill>
              </a:rPr>
              <a:t>1. Deep Learning Framework</a:t>
            </a:r>
            <a:endParaRPr lang="en-GB" sz="1600" dirty="0">
              <a:solidFill>
                <a:schemeClr val="tx1"/>
              </a:solidFill>
            </a:endParaRPr>
          </a:p>
          <a:p>
            <a:pPr marL="457200" lvl="1" indent="0">
              <a:buNone/>
            </a:pPr>
            <a:r>
              <a:rPr lang="en-GB" sz="1600" dirty="0">
                <a:solidFill>
                  <a:schemeClr val="tx1"/>
                </a:solidFill>
              </a:rPr>
              <a:t>2. Image Processing Libraries</a:t>
            </a:r>
            <a:endParaRPr lang="en-GB" sz="1600" dirty="0">
              <a:solidFill>
                <a:schemeClr val="tx1"/>
              </a:solidFill>
            </a:endParaRPr>
          </a:p>
          <a:p>
            <a:pPr marL="457200" lvl="1" indent="0">
              <a:buNone/>
            </a:pPr>
            <a:r>
              <a:rPr lang="en-GB" sz="1600" dirty="0">
                <a:solidFill>
                  <a:schemeClr val="tx1"/>
                </a:solidFill>
              </a:rPr>
              <a:t>3. Development Environment	</a:t>
            </a:r>
            <a:endParaRPr sz="16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ALGORITHM AND DEPLOYMENT</a:t>
            </a:r>
            <a:endParaRPr dirty="0"/>
          </a:p>
        </p:txBody>
      </p:sp>
      <p:sp>
        <p:nvSpPr>
          <p:cNvPr id="91" name="Google Shape;91;p19"/>
          <p:cNvSpPr txBox="1">
            <a:spLocks noGrp="1"/>
          </p:cNvSpPr>
          <p:nvPr>
            <p:ph type="body" idx="1"/>
          </p:nvPr>
        </p:nvSpPr>
        <p:spPr>
          <a:xfrm>
            <a:off x="311700" y="1152474"/>
            <a:ext cx="8520600" cy="38096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b="1" dirty="0"/>
              <a:t>Algorithm Selection:</a:t>
            </a:r>
            <a:endParaRPr lang="en-US" sz="1600" b="1" dirty="0"/>
          </a:p>
          <a:p>
            <a:pPr marL="0" lvl="0" indent="0" algn="l" rtl="0">
              <a:spcBef>
                <a:spcPts val="0"/>
              </a:spcBef>
              <a:spcAft>
                <a:spcPts val="0"/>
              </a:spcAft>
              <a:buNone/>
            </a:pPr>
            <a:r>
              <a:rPr lang="en-US" sz="1600" dirty="0"/>
              <a:t> 	Choose Convolutional Neural Networks (CNNs) for their effectiveness in image classification tasks due to their ability to learn hierarchical features from raw pixel data.</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Data Exploration:</a:t>
            </a:r>
            <a:endParaRPr lang="en-US" sz="1600" b="1" dirty="0"/>
          </a:p>
          <a:p>
            <a:pPr marL="0" lvl="0" indent="0" algn="l" rtl="0">
              <a:spcBef>
                <a:spcPts val="0"/>
              </a:spcBef>
              <a:spcAft>
                <a:spcPts val="0"/>
              </a:spcAft>
              <a:buNone/>
            </a:pPr>
            <a:r>
              <a:rPr lang="en-US" sz="1600" dirty="0"/>
              <a:t> 	Analyze the dataset to understand its structure, size, and class distribution, and visualize sample images from different dog breeds to gain insights into the dataset's characteristics.</a:t>
            </a:r>
            <a:endParaRPr lang="en-US" sz="1600" dirty="0"/>
          </a:p>
          <a:p>
            <a:pPr marL="0" lvl="0" indent="0" algn="l" rtl="0">
              <a:spcBef>
                <a:spcPts val="0"/>
              </a:spcBef>
              <a:spcAft>
                <a:spcPts val="0"/>
              </a:spcAft>
              <a:buNone/>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69722"/>
            <a:ext cx="8520600" cy="3919397"/>
          </a:xfrm>
        </p:spPr>
        <p:txBody>
          <a:bodyPr>
            <a:normAutofit/>
          </a:bodyPr>
          <a:lstStyle/>
          <a:p>
            <a:pPr marL="0" lvl="0" indent="0" algn="l" rtl="0">
              <a:spcBef>
                <a:spcPts val="0"/>
              </a:spcBef>
              <a:spcAft>
                <a:spcPts val="0"/>
              </a:spcAft>
              <a:buNone/>
            </a:pPr>
            <a:r>
              <a:rPr lang="en-US" sz="1600" b="1" dirty="0"/>
              <a:t>Problem Formulation:</a:t>
            </a:r>
            <a:endParaRPr lang="en-US" sz="1600" b="1" dirty="0"/>
          </a:p>
          <a:p>
            <a:pPr marL="0" lvl="0" indent="0" algn="l" rtl="0">
              <a:spcBef>
                <a:spcPts val="0"/>
              </a:spcBef>
              <a:spcAft>
                <a:spcPts val="0"/>
              </a:spcAft>
              <a:buNone/>
            </a:pPr>
            <a:r>
              <a:rPr lang="en-US" sz="1600" dirty="0"/>
              <a:t> 	Formulate the problem as a supervised learning task where the objective is to classify input images into different dog breeds, defining the output space consisting of dog breed labels and determining evaluation metrics for model performance.</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Deployment:</a:t>
            </a:r>
            <a:endParaRPr lang="en-US" sz="1600" b="1" dirty="0"/>
          </a:p>
          <a:p>
            <a:pPr marL="0" lvl="0" indent="0" algn="l" rtl="0">
              <a:spcBef>
                <a:spcPts val="0"/>
              </a:spcBef>
              <a:spcAft>
                <a:spcPts val="0"/>
              </a:spcAft>
              <a:buNone/>
            </a:pPr>
            <a:r>
              <a:rPr lang="en-US" sz="1600" dirty="0"/>
              <a:t> 	Train the selected CNN architecture using the annotated dog breed dataset, evaluate its performance, and deploy the trained model using a deployment platform such as cloud based services or on-premises infrastructure, providing an interface for user interaction.</a:t>
            </a:r>
            <a:endParaRPr lang="en-US" sz="1600" dirty="0"/>
          </a:p>
          <a:p>
            <a:pPr marL="114300" indent="0">
              <a:buNone/>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TRAINING AND PROCESS</a:t>
            </a:r>
            <a:endParaRPr dirty="0"/>
          </a:p>
        </p:txBody>
      </p:sp>
      <p:sp>
        <p:nvSpPr>
          <p:cNvPr id="97" name="Google Shape;97;p20"/>
          <p:cNvSpPr txBox="1">
            <a:spLocks noGrp="1"/>
          </p:cNvSpPr>
          <p:nvPr>
            <p:ph type="body" idx="1"/>
          </p:nvPr>
        </p:nvSpPr>
        <p:spPr>
          <a:xfrm>
            <a:off x="311700" y="1152474"/>
            <a:ext cx="8520600" cy="387062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b="1" dirty="0"/>
              <a:t>Data Splitting:</a:t>
            </a:r>
            <a:endParaRPr lang="en-US" sz="1600" b="1" dirty="0"/>
          </a:p>
          <a:p>
            <a:pPr marL="0" lvl="0" indent="0" algn="l" rtl="0">
              <a:spcBef>
                <a:spcPts val="0"/>
              </a:spcBef>
              <a:spcAft>
                <a:spcPts val="0"/>
              </a:spcAft>
              <a:buNone/>
            </a:pPr>
            <a:r>
              <a:rPr lang="en-US" sz="1600" dirty="0"/>
              <a:t>	Split the dataset into training, validation, and test sets to assess the model's performance on unseen data and prevent overfitting. Common splits include 70,15,15 or 80,10,10 for training, validation, and testing respectively.</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Feature Scaling:</a:t>
            </a:r>
            <a:endParaRPr lang="en-US" sz="1600" b="1" dirty="0"/>
          </a:p>
          <a:p>
            <a:pPr marL="0" lvl="0" indent="0" algn="l" rtl="0">
              <a:spcBef>
                <a:spcPts val="0"/>
              </a:spcBef>
              <a:spcAft>
                <a:spcPts val="0"/>
              </a:spcAft>
              <a:buNone/>
            </a:pPr>
            <a:r>
              <a:rPr lang="en-US" sz="1600" dirty="0"/>
              <a:t> 	Normalize or standardize the input features to ensure that they have a similar scale, preventing features with larger magnitudes from dominating the training process. Common techniques include minmax scaling or score normalization.</a:t>
            </a:r>
            <a:endParaRPr lang="en-US" sz="1600" dirty="0"/>
          </a:p>
          <a:p>
            <a:pPr marL="0" lvl="0" indent="0" algn="l" rtl="0">
              <a:spcBef>
                <a:spcPts val="0"/>
              </a:spcBef>
              <a:spcAft>
                <a:spcPts val="0"/>
              </a:spcAft>
              <a:buNone/>
            </a:pP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6119</Words>
  <Application>WPS Presentation</Application>
  <PresentationFormat>On-screen Show (16:9)</PresentationFormat>
  <Paragraphs>129</Paragraphs>
  <Slides>16</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Roboto</vt:lpstr>
      <vt:lpstr>Söhne</vt:lpstr>
      <vt:lpstr>Microsoft YaHei</vt:lpstr>
      <vt:lpstr>Arial Unicode MS</vt:lpstr>
      <vt:lpstr>Segoe Print</vt:lpstr>
      <vt:lpstr>Simple Light</vt:lpstr>
      <vt:lpstr>DOG BREED CLASSIFIER USING CNN</vt:lpstr>
      <vt:lpstr>PROBLEM STATEMENT</vt:lpstr>
      <vt:lpstr>PROPOSED SOLUTION</vt:lpstr>
      <vt:lpstr>PROPOSED SYSTEM</vt:lpstr>
      <vt:lpstr>PowerPoint 演示文稿</vt:lpstr>
      <vt:lpstr>SYSTEM APPROACH</vt:lpstr>
      <vt:lpstr>ALGORITHM AND DEPLOYMENT</vt:lpstr>
      <vt:lpstr>PowerPoint 演示文稿</vt:lpstr>
      <vt:lpstr>TRAINING AND PROCESS</vt:lpstr>
      <vt:lpstr>PowerPoint 演示文稿</vt:lpstr>
      <vt:lpstr>PREDICTION PROCESS</vt:lpstr>
      <vt:lpstr>PowerPoint 演示文稿</vt:lpstr>
      <vt:lpstr>RESULT</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CLASSIFIER USING CNN</dc:title>
  <dc:creator>ibvv</dc:creator>
  <cp:lastModifiedBy>Balaji</cp:lastModifiedBy>
  <cp:revision>3</cp:revision>
  <dcterms:created xsi:type="dcterms:W3CDTF">2024-04-02T09:42:35Z</dcterms:created>
  <dcterms:modified xsi:type="dcterms:W3CDTF">2024-04-02T09:42:42Z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E4D02E5C705846068429A3ECC859C385_13</vt:lpwstr>
  </property>
  <property fmtid="{D5CDD505-2E9C-101B-9397-08002B2CF9AE}" pid="3" name="KSOProductBuildVer">
    <vt:lpwstr>1033-12.2.0.13472</vt:lpwstr>
  </property>
</Properties>
</file>