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7" r:id="rId3"/>
    <p:sldId id="258" r:id="rId4"/>
    <p:sldId id="260" r:id="rId5"/>
    <p:sldId id="261" r:id="rId6"/>
    <p:sldId id="263" r:id="rId7"/>
    <p:sldId id="264" r:id="rId8"/>
    <p:sldId id="266" r:id="rId9"/>
    <p:sldId id="267" r:id="rId10"/>
    <p:sldId id="268" r:id="rId11"/>
    <p:sldId id="269" r:id="rId12"/>
    <p:sldId id="270" r:id="rId13"/>
    <p:sldId id="271" r:id="rId14"/>
    <p:sldId id="272"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D6A1873-31B7-4C93-97AC-180F3690968F}" type="datetimeFigureOut">
              <a:rPr lang="en-IN" smtClean="0"/>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C9476-A258-4313-8720-70E13D3DC72E}" type="slidenum">
              <a:rPr lang="en-IN" smtClean="0"/>
              <a:t>‹#›</a:t>
            </a:fld>
            <a:endParaRPr lang="en-IN"/>
          </a:p>
        </p:txBody>
      </p:sp>
    </p:spTree>
    <p:extLst>
      <p:ext uri="{BB962C8B-B14F-4D97-AF65-F5344CB8AC3E}">
        <p14:creationId xmlns:p14="http://schemas.microsoft.com/office/powerpoint/2010/main" val="3451590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6A1873-31B7-4C93-97AC-180F3690968F}" type="datetimeFigureOut">
              <a:rPr lang="en-IN" smtClean="0"/>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C9476-A258-4313-8720-70E13D3DC72E}" type="slidenum">
              <a:rPr lang="en-IN" smtClean="0"/>
              <a:t>‹#›</a:t>
            </a:fld>
            <a:endParaRPr lang="en-IN"/>
          </a:p>
        </p:txBody>
      </p:sp>
    </p:spTree>
    <p:extLst>
      <p:ext uri="{BB962C8B-B14F-4D97-AF65-F5344CB8AC3E}">
        <p14:creationId xmlns:p14="http://schemas.microsoft.com/office/powerpoint/2010/main" val="306421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6A1873-31B7-4C93-97AC-180F3690968F}" type="datetimeFigureOut">
              <a:rPr lang="en-IN" smtClean="0"/>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C9476-A258-4313-8720-70E13D3DC72E}" type="slidenum">
              <a:rPr lang="en-IN" smtClean="0"/>
              <a:t>‹#›</a:t>
            </a:fld>
            <a:endParaRPr lang="en-IN"/>
          </a:p>
        </p:txBody>
      </p:sp>
    </p:spTree>
    <p:extLst>
      <p:ext uri="{BB962C8B-B14F-4D97-AF65-F5344CB8AC3E}">
        <p14:creationId xmlns:p14="http://schemas.microsoft.com/office/powerpoint/2010/main" val="1308773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6A1873-31B7-4C93-97AC-180F3690968F}" type="datetimeFigureOut">
              <a:rPr lang="en-IN" smtClean="0"/>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C9476-A258-4313-8720-70E13D3DC72E}" type="slidenum">
              <a:rPr lang="en-IN" smtClean="0"/>
              <a:t>‹#›</a:t>
            </a:fld>
            <a:endParaRPr lang="en-IN"/>
          </a:p>
        </p:txBody>
      </p:sp>
    </p:spTree>
    <p:extLst>
      <p:ext uri="{BB962C8B-B14F-4D97-AF65-F5344CB8AC3E}">
        <p14:creationId xmlns:p14="http://schemas.microsoft.com/office/powerpoint/2010/main" val="3185629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A1873-31B7-4C93-97AC-180F3690968F}" type="datetimeFigureOut">
              <a:rPr lang="en-IN" smtClean="0"/>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C9476-A258-4313-8720-70E13D3DC72E}" type="slidenum">
              <a:rPr lang="en-IN" smtClean="0"/>
              <a:t>‹#›</a:t>
            </a:fld>
            <a:endParaRPr lang="en-IN"/>
          </a:p>
        </p:txBody>
      </p:sp>
    </p:spTree>
    <p:extLst>
      <p:ext uri="{BB962C8B-B14F-4D97-AF65-F5344CB8AC3E}">
        <p14:creationId xmlns:p14="http://schemas.microsoft.com/office/powerpoint/2010/main" val="31922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D6A1873-31B7-4C93-97AC-180F3690968F}" type="datetimeFigureOut">
              <a:rPr lang="en-IN" smtClean="0"/>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C9476-A258-4313-8720-70E13D3DC72E}" type="slidenum">
              <a:rPr lang="en-IN" smtClean="0"/>
              <a:t>‹#›</a:t>
            </a:fld>
            <a:endParaRPr lang="en-IN"/>
          </a:p>
        </p:txBody>
      </p:sp>
    </p:spTree>
    <p:extLst>
      <p:ext uri="{BB962C8B-B14F-4D97-AF65-F5344CB8AC3E}">
        <p14:creationId xmlns:p14="http://schemas.microsoft.com/office/powerpoint/2010/main" val="476519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D6A1873-31B7-4C93-97AC-180F3690968F}" type="datetimeFigureOut">
              <a:rPr lang="en-IN" smtClean="0"/>
              <a:t>13-07-2020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7C9476-A258-4313-8720-70E13D3DC72E}" type="slidenum">
              <a:rPr lang="en-IN" smtClean="0"/>
              <a:t>‹#›</a:t>
            </a:fld>
            <a:endParaRPr lang="en-IN"/>
          </a:p>
        </p:txBody>
      </p:sp>
    </p:spTree>
    <p:extLst>
      <p:ext uri="{BB962C8B-B14F-4D97-AF65-F5344CB8AC3E}">
        <p14:creationId xmlns:p14="http://schemas.microsoft.com/office/powerpoint/2010/main" val="204932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D6A1873-31B7-4C93-97AC-180F3690968F}" type="datetimeFigureOut">
              <a:rPr lang="en-IN" smtClean="0"/>
              <a:t>13-07-2020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7C9476-A258-4313-8720-70E13D3DC72E}" type="slidenum">
              <a:rPr lang="en-IN" smtClean="0"/>
              <a:t>‹#›</a:t>
            </a:fld>
            <a:endParaRPr lang="en-IN"/>
          </a:p>
        </p:txBody>
      </p:sp>
    </p:spTree>
    <p:extLst>
      <p:ext uri="{BB962C8B-B14F-4D97-AF65-F5344CB8AC3E}">
        <p14:creationId xmlns:p14="http://schemas.microsoft.com/office/powerpoint/2010/main" val="1624215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A1873-31B7-4C93-97AC-180F3690968F}" type="datetimeFigureOut">
              <a:rPr lang="en-IN" smtClean="0"/>
              <a:t>13-07-2020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7C9476-A258-4313-8720-70E13D3DC72E}" type="slidenum">
              <a:rPr lang="en-IN" smtClean="0"/>
              <a:t>‹#›</a:t>
            </a:fld>
            <a:endParaRPr lang="en-IN"/>
          </a:p>
        </p:txBody>
      </p:sp>
    </p:spTree>
    <p:extLst>
      <p:ext uri="{BB962C8B-B14F-4D97-AF65-F5344CB8AC3E}">
        <p14:creationId xmlns:p14="http://schemas.microsoft.com/office/powerpoint/2010/main" val="2466467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A1873-31B7-4C93-97AC-180F3690968F}" type="datetimeFigureOut">
              <a:rPr lang="en-IN" smtClean="0"/>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C9476-A258-4313-8720-70E13D3DC72E}" type="slidenum">
              <a:rPr lang="en-IN" smtClean="0"/>
              <a:t>‹#›</a:t>
            </a:fld>
            <a:endParaRPr lang="en-IN"/>
          </a:p>
        </p:txBody>
      </p:sp>
    </p:spTree>
    <p:extLst>
      <p:ext uri="{BB962C8B-B14F-4D97-AF65-F5344CB8AC3E}">
        <p14:creationId xmlns:p14="http://schemas.microsoft.com/office/powerpoint/2010/main" val="3225176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A1873-31B7-4C93-97AC-180F3690968F}" type="datetimeFigureOut">
              <a:rPr lang="en-IN" smtClean="0"/>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C9476-A258-4313-8720-70E13D3DC72E}" type="slidenum">
              <a:rPr lang="en-IN" smtClean="0"/>
              <a:t>‹#›</a:t>
            </a:fld>
            <a:endParaRPr lang="en-IN"/>
          </a:p>
        </p:txBody>
      </p:sp>
    </p:spTree>
    <p:extLst>
      <p:ext uri="{BB962C8B-B14F-4D97-AF65-F5344CB8AC3E}">
        <p14:creationId xmlns:p14="http://schemas.microsoft.com/office/powerpoint/2010/main" val="228199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A1873-31B7-4C93-97AC-180F3690968F}" type="datetimeFigureOut">
              <a:rPr lang="en-IN" smtClean="0"/>
              <a:t>13-07-2020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C9476-A258-4313-8720-70E13D3DC72E}" type="slidenum">
              <a:rPr lang="en-IN" smtClean="0"/>
              <a:t>‹#›</a:t>
            </a:fld>
            <a:endParaRPr lang="en-IN"/>
          </a:p>
        </p:txBody>
      </p:sp>
    </p:spTree>
    <p:extLst>
      <p:ext uri="{BB962C8B-B14F-4D97-AF65-F5344CB8AC3E}">
        <p14:creationId xmlns:p14="http://schemas.microsoft.com/office/powerpoint/2010/main" val="2282481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1628800"/>
            <a:ext cx="5832648" cy="4555093"/>
          </a:xfrm>
          <a:prstGeom prst="rect">
            <a:avLst/>
          </a:prstGeom>
          <a:noFill/>
        </p:spPr>
        <p:txBody>
          <a:bodyPr wrap="square" rtlCol="0">
            <a:spAutoFit/>
          </a:bodyPr>
          <a:lstStyle/>
          <a:p>
            <a:endParaRPr lang="en-US" dirty="0" smtClean="0"/>
          </a:p>
          <a:p>
            <a:endParaRPr lang="en-US" dirty="0"/>
          </a:p>
          <a:p>
            <a:endParaRPr lang="en-US" sz="3200" dirty="0" smtClean="0"/>
          </a:p>
          <a:p>
            <a:r>
              <a:rPr lang="en-IN" sz="3200" dirty="0" smtClean="0"/>
              <a:t>Determination of  Top Five Countries which are in the needs of the aid</a:t>
            </a:r>
            <a:endParaRPr lang="en-US" sz="3200" dirty="0"/>
          </a:p>
          <a:p>
            <a:endParaRPr lang="en-US" dirty="0" smtClean="0"/>
          </a:p>
          <a:p>
            <a:endParaRPr lang="en-US" dirty="0"/>
          </a:p>
          <a:p>
            <a:endParaRPr lang="en-US" dirty="0" smtClean="0"/>
          </a:p>
          <a:p>
            <a:endParaRPr lang="en-US" dirty="0"/>
          </a:p>
          <a:p>
            <a:endParaRPr lang="en-US" dirty="0" smtClean="0"/>
          </a:p>
          <a:p>
            <a:endParaRPr lang="en-US" dirty="0"/>
          </a:p>
          <a:p>
            <a:endParaRPr lang="en-IN" dirty="0"/>
          </a:p>
        </p:txBody>
      </p:sp>
    </p:spTree>
    <p:extLst>
      <p:ext uri="{BB962C8B-B14F-4D97-AF65-F5344CB8AC3E}">
        <p14:creationId xmlns:p14="http://schemas.microsoft.com/office/powerpoint/2010/main" val="2858503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B42C62-0494-40A2-9F43-C63A74A865F2}"/>
              </a:ext>
            </a:extLst>
          </p:cNvPr>
          <p:cNvSpPr>
            <a:spLocks noGrp="1"/>
          </p:cNvSpPr>
          <p:nvPr>
            <p:ph type="title"/>
          </p:nvPr>
        </p:nvSpPr>
        <p:spPr>
          <a:xfrm>
            <a:off x="628650" y="365126"/>
            <a:ext cx="7886700" cy="758281"/>
          </a:xfrm>
        </p:spPr>
        <p:txBody>
          <a:bodyPr>
            <a:normAutofit fontScale="90000"/>
          </a:bodyPr>
          <a:lstStyle/>
          <a:p>
            <a:pPr algn="ctr"/>
            <a:r>
              <a:rPr lang="en-US" dirty="0"/>
              <a:t>K-Means Clustering Continues</a:t>
            </a:r>
          </a:p>
        </p:txBody>
      </p:sp>
      <p:sp>
        <p:nvSpPr>
          <p:cNvPr id="3" name="Content Placeholder 2">
            <a:extLst>
              <a:ext uri="{FF2B5EF4-FFF2-40B4-BE49-F238E27FC236}">
                <a16:creationId xmlns="" xmlns:a16="http://schemas.microsoft.com/office/drawing/2014/main" id="{28D90265-2F9B-4AEC-80C5-5C657D6C3909}"/>
              </a:ext>
            </a:extLst>
          </p:cNvPr>
          <p:cNvSpPr>
            <a:spLocks noGrp="1"/>
          </p:cNvSpPr>
          <p:nvPr>
            <p:ph idx="1"/>
          </p:nvPr>
        </p:nvSpPr>
        <p:spPr>
          <a:xfrm>
            <a:off x="628650" y="1123406"/>
            <a:ext cx="7886700" cy="5053557"/>
          </a:xfrm>
        </p:spPr>
        <p:txBody>
          <a:bodyPr>
            <a:normAutofit/>
          </a:bodyPr>
          <a:lstStyle/>
          <a:p>
            <a:endParaRPr lang="en-US" sz="1500" dirty="0" smtClean="0"/>
          </a:p>
          <a:p>
            <a:r>
              <a:rPr lang="en-US" sz="1800" dirty="0" smtClean="0"/>
              <a:t>Country </a:t>
            </a:r>
            <a:r>
              <a:rPr lang="en-US" sz="1800" dirty="0"/>
              <a:t>Identification</a:t>
            </a:r>
            <a:r>
              <a:rPr lang="en-US" sz="1800" dirty="0" smtClean="0"/>
              <a:t>:</a:t>
            </a:r>
          </a:p>
          <a:p>
            <a:pPr lvl="1"/>
            <a:endParaRPr lang="en-US" sz="1400" dirty="0"/>
          </a:p>
          <a:p>
            <a:pPr lvl="1"/>
            <a:r>
              <a:rPr lang="en-IN" sz="1800" dirty="0"/>
              <a:t>F</a:t>
            </a:r>
            <a:r>
              <a:rPr lang="en-IN" sz="1800" dirty="0" smtClean="0"/>
              <a:t>rom </a:t>
            </a:r>
            <a:r>
              <a:rPr lang="en-IN" sz="1800" dirty="0" err="1" smtClean="0"/>
              <a:t>Kmeans</a:t>
            </a:r>
            <a:r>
              <a:rPr lang="en-IN" sz="1800" dirty="0" smtClean="0"/>
              <a:t> ,Below listed top 5 countries are in need for the aid. Listed countries are having less income, less </a:t>
            </a:r>
            <a:r>
              <a:rPr lang="en-IN" sz="1800" dirty="0" err="1" smtClean="0"/>
              <a:t>Gdpp</a:t>
            </a:r>
            <a:r>
              <a:rPr lang="en-IN" sz="1800" dirty="0" smtClean="0"/>
              <a:t> and high child mortality rate. </a:t>
            </a:r>
          </a:p>
          <a:p>
            <a:pPr lvl="2"/>
            <a:r>
              <a:rPr lang="en-IN" sz="1800" dirty="0" smtClean="0"/>
              <a:t>Burundi</a:t>
            </a:r>
          </a:p>
          <a:p>
            <a:pPr lvl="2"/>
            <a:r>
              <a:rPr lang="en-IN" sz="1800" dirty="0" smtClean="0"/>
              <a:t>Liberia</a:t>
            </a:r>
          </a:p>
          <a:p>
            <a:pPr lvl="2"/>
            <a:r>
              <a:rPr lang="en-IN" sz="1800" dirty="0" err="1" smtClean="0"/>
              <a:t>Congo,Dem,Rep</a:t>
            </a:r>
            <a:endParaRPr lang="en-IN" sz="1800" dirty="0" smtClean="0"/>
          </a:p>
          <a:p>
            <a:pPr lvl="2"/>
            <a:r>
              <a:rPr lang="en-IN" sz="1800" dirty="0" smtClean="0"/>
              <a:t>Niger</a:t>
            </a:r>
          </a:p>
          <a:p>
            <a:pPr lvl="2"/>
            <a:r>
              <a:rPr lang="en-IN" sz="1800" dirty="0" smtClean="0"/>
              <a:t>Sierra  Leone</a:t>
            </a:r>
            <a:endParaRPr lang="en-US" sz="1800" dirty="0"/>
          </a:p>
          <a:p>
            <a:pPr lvl="2"/>
            <a:endParaRPr lang="en-US" sz="1800" dirty="0"/>
          </a:p>
          <a:p>
            <a:pPr lvl="2"/>
            <a:endParaRPr lang="en-IN" sz="18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047" y="4509120"/>
            <a:ext cx="7688729" cy="1301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0173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D47354-E071-4ADA-9608-5DBC01E6E997}"/>
              </a:ext>
            </a:extLst>
          </p:cNvPr>
          <p:cNvSpPr>
            <a:spLocks noGrp="1"/>
          </p:cNvSpPr>
          <p:nvPr>
            <p:ph type="title"/>
          </p:nvPr>
        </p:nvSpPr>
        <p:spPr>
          <a:xfrm>
            <a:off x="628650" y="365126"/>
            <a:ext cx="7886700" cy="719092"/>
          </a:xfrm>
        </p:spPr>
        <p:txBody>
          <a:bodyPr>
            <a:normAutofit fontScale="90000"/>
          </a:bodyPr>
          <a:lstStyle/>
          <a:p>
            <a:pPr algn="ctr"/>
            <a:r>
              <a:rPr lang="en-US" dirty="0"/>
              <a:t>Clustering Using Hierarchical</a:t>
            </a:r>
          </a:p>
        </p:txBody>
      </p:sp>
      <p:sp>
        <p:nvSpPr>
          <p:cNvPr id="3" name="Content Placeholder 2">
            <a:extLst>
              <a:ext uri="{FF2B5EF4-FFF2-40B4-BE49-F238E27FC236}">
                <a16:creationId xmlns="" xmlns:a16="http://schemas.microsoft.com/office/drawing/2014/main" id="{FE9B5AEA-1EC1-401E-BE6F-17D284C3CF45}"/>
              </a:ext>
            </a:extLst>
          </p:cNvPr>
          <p:cNvSpPr>
            <a:spLocks noGrp="1"/>
          </p:cNvSpPr>
          <p:nvPr>
            <p:ph idx="1"/>
          </p:nvPr>
        </p:nvSpPr>
        <p:spPr>
          <a:xfrm>
            <a:off x="628650" y="1084219"/>
            <a:ext cx="7886700" cy="5092745"/>
          </a:xfrm>
        </p:spPr>
        <p:txBody>
          <a:bodyPr>
            <a:normAutofit/>
          </a:bodyPr>
          <a:lstStyle/>
          <a:p>
            <a:r>
              <a:rPr lang="en-US" sz="1800" b="1" dirty="0"/>
              <a:t>Using Hierarchical Clustering:</a:t>
            </a:r>
          </a:p>
          <a:p>
            <a:pPr marL="0" indent="0">
              <a:buNone/>
            </a:pPr>
            <a:r>
              <a:rPr lang="en-US" sz="1800" dirty="0"/>
              <a:t>   - Create the Dendrogram using both </a:t>
            </a:r>
            <a:r>
              <a:rPr lang="en-US" sz="1800" dirty="0" smtClean="0"/>
              <a:t>Single</a:t>
            </a:r>
          </a:p>
          <a:p>
            <a:pPr marL="0" indent="0">
              <a:buNone/>
            </a:pPr>
            <a:r>
              <a:rPr lang="en-US" sz="1800" dirty="0"/>
              <a:t>	</a:t>
            </a:r>
            <a:r>
              <a:rPr lang="en-US" sz="1800" dirty="0" smtClean="0"/>
              <a:t> </a:t>
            </a:r>
            <a:r>
              <a:rPr lang="en-US" sz="1800" dirty="0"/>
              <a:t>&amp; Complete Linkage.</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b="1" dirty="0"/>
              <a:t>Determination of K values using Hierarchical Clustering:</a:t>
            </a:r>
          </a:p>
          <a:p>
            <a:pPr marL="0" indent="0">
              <a:buNone/>
            </a:pPr>
            <a:endParaRPr lang="en-US" sz="1800" dirty="0"/>
          </a:p>
          <a:p>
            <a:pPr marL="0" indent="0">
              <a:buNone/>
            </a:pPr>
            <a:r>
              <a:rPr lang="en-US" sz="1800" dirty="0" smtClean="0"/>
              <a:t>By using Divisive Clustering  we can set the threshold &gt; 8 </a:t>
            </a:r>
          </a:p>
          <a:p>
            <a:pPr marL="0" indent="0">
              <a:buNone/>
            </a:pPr>
            <a:endParaRPr lang="en-US" sz="1800" dirty="0"/>
          </a:p>
          <a:p>
            <a:pPr marL="0" indent="0">
              <a:buNone/>
            </a:pPr>
            <a:r>
              <a:rPr lang="en-IN" sz="1800" dirty="0" smtClean="0"/>
              <a:t>Cut </a:t>
            </a:r>
            <a:r>
              <a:rPr lang="en-IN" sz="1800" dirty="0"/>
              <a:t>the </a:t>
            </a:r>
            <a:r>
              <a:rPr lang="en-IN" sz="1800" dirty="0" err="1"/>
              <a:t>dendrogram</a:t>
            </a:r>
            <a:r>
              <a:rPr lang="en-IN" sz="1800" dirty="0"/>
              <a:t> to </a:t>
            </a:r>
            <a:endParaRPr lang="en-IN" sz="1800" dirty="0" smtClean="0"/>
          </a:p>
          <a:p>
            <a:pPr marL="0" indent="0">
              <a:buNone/>
            </a:pPr>
            <a:r>
              <a:rPr lang="en-IN" sz="1800" dirty="0" smtClean="0"/>
              <a:t>determine </a:t>
            </a:r>
            <a:r>
              <a:rPr lang="en-IN" sz="1800" dirty="0"/>
              <a:t>the no of </a:t>
            </a:r>
            <a:r>
              <a:rPr lang="en-IN" sz="1800" dirty="0" smtClean="0"/>
              <a:t>clustering</a:t>
            </a:r>
            <a:endParaRPr lang="en-US" sz="1800" b="1" dirty="0"/>
          </a:p>
          <a:p>
            <a:pPr marL="0" indent="0">
              <a:buNone/>
            </a:pPr>
            <a:endParaRPr lang="en-US" sz="1800" b="1" dirty="0" smtClean="0"/>
          </a:p>
          <a:p>
            <a:pPr marL="0" indent="0">
              <a:buNone/>
            </a:pPr>
            <a:endParaRPr lang="en-US" sz="1800" b="1" dirty="0"/>
          </a:p>
          <a:p>
            <a:pPr marL="0" indent="0">
              <a:buNone/>
            </a:pPr>
            <a:r>
              <a:rPr lang="en-US" sz="1800" dirty="0" smtClean="0"/>
              <a:t>We got  3 Cluster as significant using Hierarchical Clustering</a:t>
            </a:r>
          </a:p>
          <a:p>
            <a:pPr marL="0" indent="0">
              <a:buNone/>
            </a:pPr>
            <a:endParaRPr lang="en-US" sz="1800" dirty="0"/>
          </a:p>
        </p:txBody>
      </p:sp>
      <p:pic>
        <p:nvPicPr>
          <p:cNvPr id="5" name="Picture 4">
            <a:extLst>
              <a:ext uri="{FF2B5EF4-FFF2-40B4-BE49-F238E27FC236}">
                <a16:creationId xmlns="" xmlns:a16="http://schemas.microsoft.com/office/drawing/2014/main" id="{6BF15E59-3949-48D4-991A-8C4FF8AF45A8}"/>
              </a:ext>
            </a:extLst>
          </p:cNvPr>
          <p:cNvPicPr>
            <a:picLocks noChangeAspect="1"/>
          </p:cNvPicPr>
          <p:nvPr/>
        </p:nvPicPr>
        <p:blipFill>
          <a:blip r:embed="rId2"/>
          <a:stretch>
            <a:fillRect/>
          </a:stretch>
        </p:blipFill>
        <p:spPr>
          <a:xfrm>
            <a:off x="5440676" y="1340768"/>
            <a:ext cx="2884261" cy="1296144"/>
          </a:xfrm>
          <a:prstGeom prst="rect">
            <a:avLst/>
          </a:prstGeom>
        </p:spPr>
      </p:pic>
      <p:pic>
        <p:nvPicPr>
          <p:cNvPr id="7" name="Picture 6">
            <a:extLst>
              <a:ext uri="{FF2B5EF4-FFF2-40B4-BE49-F238E27FC236}">
                <a16:creationId xmlns="" xmlns:a16="http://schemas.microsoft.com/office/drawing/2014/main" id="{4FA6AA5C-12EA-4FB3-B16A-593AD9594C1D}"/>
              </a:ext>
            </a:extLst>
          </p:cNvPr>
          <p:cNvPicPr>
            <a:picLocks noChangeAspect="1"/>
          </p:cNvPicPr>
          <p:nvPr/>
        </p:nvPicPr>
        <p:blipFill>
          <a:blip r:embed="rId3"/>
          <a:stretch>
            <a:fillRect/>
          </a:stretch>
        </p:blipFill>
        <p:spPr>
          <a:xfrm>
            <a:off x="5694637" y="4077072"/>
            <a:ext cx="2884260" cy="1513387"/>
          </a:xfrm>
          <a:prstGeom prst="rect">
            <a:avLst/>
          </a:prstGeom>
        </p:spPr>
      </p:pic>
    </p:spTree>
    <p:extLst>
      <p:ext uri="{BB962C8B-B14F-4D97-AF65-F5344CB8AC3E}">
        <p14:creationId xmlns:p14="http://schemas.microsoft.com/office/powerpoint/2010/main" val="1044231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B42C62-0494-40A2-9F43-C63A74A865F2}"/>
              </a:ext>
            </a:extLst>
          </p:cNvPr>
          <p:cNvSpPr>
            <a:spLocks noGrp="1"/>
          </p:cNvSpPr>
          <p:nvPr>
            <p:ph type="title"/>
          </p:nvPr>
        </p:nvSpPr>
        <p:spPr>
          <a:xfrm>
            <a:off x="628650" y="365126"/>
            <a:ext cx="7886700" cy="758281"/>
          </a:xfrm>
        </p:spPr>
        <p:txBody>
          <a:bodyPr>
            <a:normAutofit fontScale="90000"/>
          </a:bodyPr>
          <a:lstStyle/>
          <a:p>
            <a:r>
              <a:rPr lang="en-US" dirty="0" smtClean="0"/>
              <a:t>Hierarchical Clustering </a:t>
            </a:r>
            <a:r>
              <a:rPr lang="en-US" dirty="0"/>
              <a:t>Continues</a:t>
            </a:r>
          </a:p>
        </p:txBody>
      </p:sp>
      <p:sp>
        <p:nvSpPr>
          <p:cNvPr id="3" name="Content Placeholder 2">
            <a:extLst>
              <a:ext uri="{FF2B5EF4-FFF2-40B4-BE49-F238E27FC236}">
                <a16:creationId xmlns="" xmlns:a16="http://schemas.microsoft.com/office/drawing/2014/main" id="{28D90265-2F9B-4AEC-80C5-5C657D6C3909}"/>
              </a:ext>
            </a:extLst>
          </p:cNvPr>
          <p:cNvSpPr>
            <a:spLocks noGrp="1"/>
          </p:cNvSpPr>
          <p:nvPr>
            <p:ph idx="1"/>
          </p:nvPr>
        </p:nvSpPr>
        <p:spPr>
          <a:xfrm>
            <a:off x="628650" y="1123406"/>
            <a:ext cx="7886700" cy="5053557"/>
          </a:xfrm>
        </p:spPr>
        <p:txBody>
          <a:bodyPr>
            <a:normAutofit/>
          </a:bodyPr>
          <a:lstStyle/>
          <a:p>
            <a:pPr marL="0" indent="0">
              <a:buNone/>
            </a:pPr>
            <a:r>
              <a:rPr lang="en-US" sz="1800" dirty="0"/>
              <a:t>Creating Cluster profiling using  </a:t>
            </a:r>
            <a:r>
              <a:rPr lang="en-US" sz="1800" dirty="0" err="1"/>
              <a:t>Gdpp</a:t>
            </a:r>
            <a:r>
              <a:rPr lang="en-US" sz="1800" dirty="0"/>
              <a:t>, </a:t>
            </a:r>
            <a:r>
              <a:rPr lang="en-US" sz="1800" dirty="0" err="1"/>
              <a:t>Child_Mort</a:t>
            </a:r>
            <a:r>
              <a:rPr lang="en-US" sz="1800" dirty="0"/>
              <a:t> &amp; Income attributes</a:t>
            </a:r>
            <a:r>
              <a:rPr lang="en-US" sz="1800" dirty="0" smtClean="0"/>
              <a:t>.</a:t>
            </a:r>
          </a:p>
          <a:p>
            <a:pPr marL="0" indent="0">
              <a:buNone/>
            </a:pPr>
            <a:r>
              <a:rPr lang="en-US" sz="1800" b="1" dirty="0" smtClean="0"/>
              <a:t>Visualizing </a:t>
            </a:r>
            <a:r>
              <a:rPr lang="en-US" sz="1800" b="1" dirty="0"/>
              <a:t>the Clusters</a:t>
            </a:r>
            <a:r>
              <a:rPr lang="en-US" sz="1800" b="1" dirty="0" smtClean="0"/>
              <a:t>:</a:t>
            </a:r>
          </a:p>
          <a:p>
            <a:endParaRPr lang="en-US" sz="1800" dirty="0"/>
          </a:p>
          <a:p>
            <a:pPr>
              <a:buFont typeface="Wingdings" panose="05000000000000000000" pitchFamily="2" charset="2"/>
              <a:buChar char="§"/>
            </a:pPr>
            <a:r>
              <a:rPr lang="en-US" sz="1800" dirty="0" err="1"/>
              <a:t>Gdpp</a:t>
            </a:r>
            <a:r>
              <a:rPr lang="en-US" sz="1800" dirty="0"/>
              <a:t> vs Child </a:t>
            </a:r>
            <a:r>
              <a:rPr lang="en-US" sz="1800" dirty="0" smtClean="0"/>
              <a:t>Mort:-</a:t>
            </a:r>
          </a:p>
          <a:p>
            <a:pPr marL="457200" lvl="1" indent="0">
              <a:buNone/>
            </a:pPr>
            <a:r>
              <a:rPr lang="en-IN" sz="1800" dirty="0" smtClean="0"/>
              <a:t>Low income and high Mortality </a:t>
            </a:r>
            <a:endParaRPr lang="en-US" sz="1800" dirty="0"/>
          </a:p>
          <a:p>
            <a:pPr>
              <a:buFont typeface="Wingdings" panose="05000000000000000000" pitchFamily="2" charset="2"/>
              <a:buChar char="§"/>
            </a:pPr>
            <a:endParaRPr lang="en-US" sz="1800" dirty="0" smtClean="0"/>
          </a:p>
          <a:p>
            <a:pPr>
              <a:buFont typeface="Wingdings" panose="05000000000000000000" pitchFamily="2" charset="2"/>
              <a:buChar char="§"/>
            </a:pPr>
            <a:endParaRPr lang="en-US" sz="1800" dirty="0"/>
          </a:p>
          <a:p>
            <a:pPr>
              <a:buFont typeface="Wingdings" panose="05000000000000000000" pitchFamily="2" charset="2"/>
              <a:buChar char="§"/>
            </a:pPr>
            <a:r>
              <a:rPr lang="en-US" sz="1800" dirty="0" err="1" smtClean="0"/>
              <a:t>Gdpp</a:t>
            </a:r>
            <a:r>
              <a:rPr lang="en-US" sz="1800" dirty="0" smtClean="0"/>
              <a:t> </a:t>
            </a:r>
            <a:r>
              <a:rPr lang="en-US" sz="1800" dirty="0"/>
              <a:t>vs Income:</a:t>
            </a:r>
          </a:p>
          <a:p>
            <a:pPr marL="0" indent="0">
              <a:buNone/>
            </a:pPr>
            <a:r>
              <a:rPr lang="en-US" sz="1800" dirty="0"/>
              <a:t>	</a:t>
            </a:r>
            <a:r>
              <a:rPr lang="en-US" sz="1800" dirty="0" err="1" smtClean="0"/>
              <a:t>Gdpp</a:t>
            </a:r>
            <a:r>
              <a:rPr lang="en-US" sz="1800" dirty="0" smtClean="0"/>
              <a:t> and income are directly </a:t>
            </a:r>
          </a:p>
          <a:p>
            <a:pPr marL="0" indent="0">
              <a:buNone/>
            </a:pPr>
            <a:r>
              <a:rPr lang="en-US" sz="1800" dirty="0" smtClean="0"/>
              <a:t>Proportional to each </a:t>
            </a:r>
            <a:r>
              <a:rPr lang="en-US" sz="1800" dirty="0" smtClean="0"/>
              <a:t>other</a:t>
            </a:r>
            <a:endParaRPr lang="en-US" sz="1800" dirty="0"/>
          </a:p>
          <a:p>
            <a:pPr>
              <a:buFont typeface="Wingdings" panose="05000000000000000000" pitchFamily="2" charset="2"/>
              <a:buChar char="§"/>
            </a:pPr>
            <a:endParaRPr lang="en-US" sz="1800" dirty="0" smtClean="0"/>
          </a:p>
          <a:p>
            <a:pPr>
              <a:buFont typeface="Wingdings" panose="05000000000000000000" pitchFamily="2" charset="2"/>
              <a:buChar char="§"/>
            </a:pPr>
            <a:endParaRPr lang="en-US" sz="1800" dirty="0"/>
          </a:p>
          <a:p>
            <a:pPr>
              <a:buFont typeface="Wingdings" panose="05000000000000000000" pitchFamily="2" charset="2"/>
              <a:buChar char="§"/>
            </a:pPr>
            <a:endParaRPr lang="en-US" sz="1800" dirty="0" smtClean="0"/>
          </a:p>
          <a:p>
            <a:pPr>
              <a:buFont typeface="Wingdings" panose="05000000000000000000" pitchFamily="2" charset="2"/>
              <a:buChar char="§"/>
            </a:pPr>
            <a:r>
              <a:rPr lang="en-US" sz="1800" dirty="0" smtClean="0"/>
              <a:t>Income </a:t>
            </a:r>
            <a:r>
              <a:rPr lang="en-US" sz="1800" dirty="0"/>
              <a:t>vs Child Mort:</a:t>
            </a:r>
          </a:p>
          <a:p>
            <a:pPr lvl="1"/>
            <a:r>
              <a:rPr lang="en-IN" sz="1400" dirty="0"/>
              <a:t>Low income and high Mortality </a:t>
            </a:r>
            <a:endParaRPr lang="en-US" sz="1400" dirty="0"/>
          </a:p>
        </p:txBody>
      </p:sp>
      <p:pic>
        <p:nvPicPr>
          <p:cNvPr id="5" name="Picture 4">
            <a:extLst>
              <a:ext uri="{FF2B5EF4-FFF2-40B4-BE49-F238E27FC236}">
                <a16:creationId xmlns="" xmlns:a16="http://schemas.microsoft.com/office/drawing/2014/main" id="{308804CD-3ABE-46F4-A1AA-D183CB00A0B9}"/>
              </a:ext>
            </a:extLst>
          </p:cNvPr>
          <p:cNvPicPr>
            <a:picLocks noChangeAspect="1"/>
          </p:cNvPicPr>
          <p:nvPr/>
        </p:nvPicPr>
        <p:blipFill>
          <a:blip r:embed="rId2"/>
          <a:stretch>
            <a:fillRect/>
          </a:stretch>
        </p:blipFill>
        <p:spPr>
          <a:xfrm>
            <a:off x="4112340" y="2184439"/>
            <a:ext cx="4438137" cy="804863"/>
          </a:xfrm>
          <a:prstGeom prst="rect">
            <a:avLst/>
          </a:prstGeom>
        </p:spPr>
      </p:pic>
      <p:pic>
        <p:nvPicPr>
          <p:cNvPr id="7" name="Picture 6">
            <a:extLst>
              <a:ext uri="{FF2B5EF4-FFF2-40B4-BE49-F238E27FC236}">
                <a16:creationId xmlns="" xmlns:a16="http://schemas.microsoft.com/office/drawing/2014/main" id="{A0106592-4E97-4438-B34B-161AF4B14DF6}"/>
              </a:ext>
            </a:extLst>
          </p:cNvPr>
          <p:cNvPicPr>
            <a:picLocks noChangeAspect="1"/>
          </p:cNvPicPr>
          <p:nvPr/>
        </p:nvPicPr>
        <p:blipFill>
          <a:blip r:embed="rId3"/>
          <a:stretch>
            <a:fillRect/>
          </a:stretch>
        </p:blipFill>
        <p:spPr>
          <a:xfrm>
            <a:off x="4427984" y="4797151"/>
            <a:ext cx="4122493" cy="1315329"/>
          </a:xfrm>
          <a:prstGeom prst="rect">
            <a:avLst/>
          </a:prstGeom>
        </p:spPr>
      </p:pic>
      <p:pic>
        <p:nvPicPr>
          <p:cNvPr id="9" name="Picture 8">
            <a:extLst>
              <a:ext uri="{FF2B5EF4-FFF2-40B4-BE49-F238E27FC236}">
                <a16:creationId xmlns="" xmlns:a16="http://schemas.microsoft.com/office/drawing/2014/main" id="{0F6D9003-E7D9-46C3-B4AB-2623F25665B7}"/>
              </a:ext>
            </a:extLst>
          </p:cNvPr>
          <p:cNvPicPr>
            <a:picLocks noChangeAspect="1"/>
          </p:cNvPicPr>
          <p:nvPr/>
        </p:nvPicPr>
        <p:blipFill>
          <a:blip r:embed="rId4"/>
          <a:stretch>
            <a:fillRect/>
          </a:stretch>
        </p:blipFill>
        <p:spPr>
          <a:xfrm>
            <a:off x="4692191" y="3573016"/>
            <a:ext cx="3594077" cy="864096"/>
          </a:xfrm>
          <a:prstGeom prst="rect">
            <a:avLst/>
          </a:prstGeom>
        </p:spPr>
      </p:pic>
    </p:spTree>
    <p:extLst>
      <p:ext uri="{BB962C8B-B14F-4D97-AF65-F5344CB8AC3E}">
        <p14:creationId xmlns:p14="http://schemas.microsoft.com/office/powerpoint/2010/main" val="284319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BD990E-A9ED-4B3A-88D2-419BB502C626}"/>
              </a:ext>
            </a:extLst>
          </p:cNvPr>
          <p:cNvSpPr>
            <a:spLocks noGrp="1"/>
          </p:cNvSpPr>
          <p:nvPr>
            <p:ph type="title"/>
          </p:nvPr>
        </p:nvSpPr>
        <p:spPr>
          <a:xfrm>
            <a:off x="628650" y="365126"/>
            <a:ext cx="7886700" cy="666841"/>
          </a:xfrm>
        </p:spPr>
        <p:txBody>
          <a:bodyPr>
            <a:normAutofit fontScale="90000"/>
          </a:bodyPr>
          <a:lstStyle/>
          <a:p>
            <a:r>
              <a:rPr lang="en-US" dirty="0" smtClean="0"/>
              <a:t>Hierarchical  Clustering Continues</a:t>
            </a:r>
            <a:endParaRPr lang="en-US" dirty="0"/>
          </a:p>
        </p:txBody>
      </p:sp>
      <p:sp>
        <p:nvSpPr>
          <p:cNvPr id="3" name="Content Placeholder 2">
            <a:extLst>
              <a:ext uri="{FF2B5EF4-FFF2-40B4-BE49-F238E27FC236}">
                <a16:creationId xmlns="" xmlns:a16="http://schemas.microsoft.com/office/drawing/2014/main" id="{47A1599E-FF31-431C-8C93-A8E0AC0B053F}"/>
              </a:ext>
            </a:extLst>
          </p:cNvPr>
          <p:cNvSpPr>
            <a:spLocks noGrp="1"/>
          </p:cNvSpPr>
          <p:nvPr>
            <p:ph idx="1"/>
          </p:nvPr>
        </p:nvSpPr>
        <p:spPr>
          <a:xfrm>
            <a:off x="628650" y="901337"/>
            <a:ext cx="7886700" cy="5275626"/>
          </a:xfrm>
        </p:spPr>
        <p:txBody>
          <a:bodyPr/>
          <a:lstStyle/>
          <a:p>
            <a:pPr marL="0" indent="0">
              <a:buNone/>
            </a:pPr>
            <a:endParaRPr lang="en-US" sz="1500" b="1" dirty="0" smtClean="0"/>
          </a:p>
          <a:p>
            <a:pPr marL="0" indent="0">
              <a:buNone/>
            </a:pPr>
            <a:r>
              <a:rPr lang="en-US" sz="1800" b="1" dirty="0" smtClean="0"/>
              <a:t>Cluster Profiling:-</a:t>
            </a:r>
          </a:p>
          <a:p>
            <a:r>
              <a:rPr lang="en-US" sz="1800" dirty="0"/>
              <a:t>By using box plot we can able to determine the groping/clusters happed based on similarities of the datasets. </a:t>
            </a:r>
            <a:endParaRPr lang="en-US" sz="1800" dirty="0" smtClean="0"/>
          </a:p>
          <a:p>
            <a:r>
              <a:rPr lang="en-US" sz="1800" dirty="0" smtClean="0"/>
              <a:t>From </a:t>
            </a:r>
            <a:r>
              <a:rPr lang="en-US" sz="1800" dirty="0"/>
              <a:t>the graph we can infer that Cluster=0 having high </a:t>
            </a:r>
            <a:r>
              <a:rPr lang="en-US" sz="1800" dirty="0" err="1"/>
              <a:t>child_mort</a:t>
            </a:r>
            <a:r>
              <a:rPr lang="en-US" sz="1800" dirty="0"/>
              <a:t>, low </a:t>
            </a:r>
            <a:r>
              <a:rPr lang="en-US" sz="1800" dirty="0" err="1"/>
              <a:t>Gdpp</a:t>
            </a:r>
            <a:r>
              <a:rPr lang="en-US" sz="1800" dirty="0"/>
              <a:t> &amp; low-income countries are grouped/clustered together.</a:t>
            </a:r>
          </a:p>
          <a:p>
            <a:endParaRPr lang="en-US" sz="1500" dirty="0"/>
          </a:p>
          <a:p>
            <a:endParaRPr lang="en-US" sz="1500" dirty="0"/>
          </a:p>
          <a:p>
            <a:endParaRPr lang="en-US" dirty="0"/>
          </a:p>
        </p:txBody>
      </p:sp>
      <p:pic>
        <p:nvPicPr>
          <p:cNvPr id="5" name="Picture 4">
            <a:extLst>
              <a:ext uri="{FF2B5EF4-FFF2-40B4-BE49-F238E27FC236}">
                <a16:creationId xmlns="" xmlns:a16="http://schemas.microsoft.com/office/drawing/2014/main" id="{D216A03B-503E-4202-8666-8CB5B0B3ADDB}"/>
              </a:ext>
            </a:extLst>
          </p:cNvPr>
          <p:cNvPicPr>
            <a:picLocks noChangeAspect="1"/>
          </p:cNvPicPr>
          <p:nvPr/>
        </p:nvPicPr>
        <p:blipFill>
          <a:blip r:embed="rId2"/>
          <a:stretch>
            <a:fillRect/>
          </a:stretch>
        </p:blipFill>
        <p:spPr>
          <a:xfrm>
            <a:off x="1979712" y="3356992"/>
            <a:ext cx="4716194" cy="2592288"/>
          </a:xfrm>
          <a:prstGeom prst="rect">
            <a:avLst/>
          </a:prstGeom>
        </p:spPr>
      </p:pic>
    </p:spTree>
    <p:extLst>
      <p:ext uri="{BB962C8B-B14F-4D97-AF65-F5344CB8AC3E}">
        <p14:creationId xmlns:p14="http://schemas.microsoft.com/office/powerpoint/2010/main" val="200982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B42C62-0494-40A2-9F43-C63A74A865F2}"/>
              </a:ext>
            </a:extLst>
          </p:cNvPr>
          <p:cNvSpPr>
            <a:spLocks noGrp="1"/>
          </p:cNvSpPr>
          <p:nvPr>
            <p:ph type="title"/>
          </p:nvPr>
        </p:nvSpPr>
        <p:spPr>
          <a:xfrm>
            <a:off x="628650" y="365126"/>
            <a:ext cx="7886700" cy="758281"/>
          </a:xfrm>
        </p:spPr>
        <p:txBody>
          <a:bodyPr>
            <a:normAutofit fontScale="90000"/>
          </a:bodyPr>
          <a:lstStyle/>
          <a:p>
            <a:r>
              <a:rPr lang="en-US" dirty="0" smtClean="0"/>
              <a:t>Hierarchical  Clustering </a:t>
            </a:r>
            <a:r>
              <a:rPr lang="en-US" dirty="0"/>
              <a:t>Continues</a:t>
            </a:r>
          </a:p>
        </p:txBody>
      </p:sp>
      <p:sp>
        <p:nvSpPr>
          <p:cNvPr id="3" name="Content Placeholder 2">
            <a:extLst>
              <a:ext uri="{FF2B5EF4-FFF2-40B4-BE49-F238E27FC236}">
                <a16:creationId xmlns="" xmlns:a16="http://schemas.microsoft.com/office/drawing/2014/main" id="{28D90265-2F9B-4AEC-80C5-5C657D6C3909}"/>
              </a:ext>
            </a:extLst>
          </p:cNvPr>
          <p:cNvSpPr>
            <a:spLocks noGrp="1"/>
          </p:cNvSpPr>
          <p:nvPr>
            <p:ph idx="1"/>
          </p:nvPr>
        </p:nvSpPr>
        <p:spPr>
          <a:xfrm>
            <a:off x="628650" y="1123406"/>
            <a:ext cx="7886700" cy="5053557"/>
          </a:xfrm>
        </p:spPr>
        <p:txBody>
          <a:bodyPr>
            <a:normAutofit/>
          </a:bodyPr>
          <a:lstStyle/>
          <a:p>
            <a:endParaRPr lang="en-US" sz="1500" dirty="0" smtClean="0"/>
          </a:p>
          <a:p>
            <a:r>
              <a:rPr lang="en-US" sz="1800" dirty="0" smtClean="0"/>
              <a:t>Country </a:t>
            </a:r>
            <a:r>
              <a:rPr lang="en-US" sz="1800" dirty="0"/>
              <a:t>Identification</a:t>
            </a:r>
            <a:r>
              <a:rPr lang="en-US" sz="1800" dirty="0" smtClean="0"/>
              <a:t>:</a:t>
            </a:r>
          </a:p>
          <a:p>
            <a:pPr lvl="1"/>
            <a:endParaRPr lang="en-US" sz="1400" dirty="0"/>
          </a:p>
          <a:p>
            <a:pPr lvl="1"/>
            <a:r>
              <a:rPr lang="en-IN" sz="1800" dirty="0"/>
              <a:t>F</a:t>
            </a:r>
            <a:r>
              <a:rPr lang="en-IN" sz="1800" dirty="0" smtClean="0"/>
              <a:t>rom </a:t>
            </a:r>
            <a:r>
              <a:rPr lang="en-US" sz="1800" dirty="0" smtClean="0"/>
              <a:t>Hierarchical </a:t>
            </a:r>
            <a:r>
              <a:rPr lang="en-IN" sz="1800" dirty="0" smtClean="0"/>
              <a:t>,Below listed top 5 countries are in need for the aid. Listed countries are having less income, less </a:t>
            </a:r>
            <a:r>
              <a:rPr lang="en-IN" sz="1800" dirty="0" err="1" smtClean="0"/>
              <a:t>Gdpp</a:t>
            </a:r>
            <a:r>
              <a:rPr lang="en-IN" sz="1800" dirty="0" smtClean="0"/>
              <a:t> and high child mortality rate. </a:t>
            </a:r>
          </a:p>
          <a:p>
            <a:pPr lvl="2"/>
            <a:r>
              <a:rPr lang="en-IN" sz="1800" dirty="0" smtClean="0"/>
              <a:t>Burundi</a:t>
            </a:r>
          </a:p>
          <a:p>
            <a:pPr lvl="2"/>
            <a:r>
              <a:rPr lang="en-IN" sz="1800" dirty="0" smtClean="0"/>
              <a:t>Liberia</a:t>
            </a:r>
          </a:p>
          <a:p>
            <a:pPr lvl="2"/>
            <a:r>
              <a:rPr lang="en-IN" sz="1800" dirty="0" err="1" smtClean="0"/>
              <a:t>Congo,Dem,Rep</a:t>
            </a:r>
            <a:endParaRPr lang="en-IN" sz="1800" dirty="0" smtClean="0"/>
          </a:p>
          <a:p>
            <a:pPr lvl="2"/>
            <a:r>
              <a:rPr lang="en-IN" sz="1800" dirty="0" smtClean="0"/>
              <a:t>Niger</a:t>
            </a:r>
          </a:p>
          <a:p>
            <a:pPr lvl="2"/>
            <a:r>
              <a:rPr lang="en-IN" sz="1800" dirty="0" smtClean="0"/>
              <a:t>Sierra  Leone</a:t>
            </a:r>
            <a:endParaRPr lang="en-US" sz="1800" dirty="0"/>
          </a:p>
          <a:p>
            <a:pPr marL="914400" lvl="2" indent="0">
              <a:buNone/>
            </a:pPr>
            <a:endParaRPr lang="en-US" sz="1800" dirty="0"/>
          </a:p>
          <a:p>
            <a:pPr lvl="2"/>
            <a:endParaRPr lang="en-IN" sz="18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597927"/>
            <a:ext cx="7347092" cy="1351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1527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 for </a:t>
            </a:r>
            <a:r>
              <a:rPr lang="en-US" smtClean="0"/>
              <a:t>both Hierarchical  and K- Means </a:t>
            </a:r>
            <a:endParaRPr lang="en-IN" dirty="0"/>
          </a:p>
        </p:txBody>
      </p:sp>
      <p:sp>
        <p:nvSpPr>
          <p:cNvPr id="3" name="Content Placeholder 2"/>
          <p:cNvSpPr>
            <a:spLocks noGrp="1"/>
          </p:cNvSpPr>
          <p:nvPr>
            <p:ph idx="1"/>
          </p:nvPr>
        </p:nvSpPr>
        <p:spPr/>
        <p:txBody>
          <a:bodyPr/>
          <a:lstStyle/>
          <a:p>
            <a:r>
              <a:rPr lang="en-US" dirty="0" smtClean="0"/>
              <a:t>Conclusion:-</a:t>
            </a:r>
          </a:p>
          <a:p>
            <a:pPr lvl="1"/>
            <a:r>
              <a:rPr lang="en-US" sz="1800" dirty="0" smtClean="0"/>
              <a:t>Based on the both Hierarchical &amp; K- Means clustering.</a:t>
            </a:r>
            <a:r>
              <a:rPr lang="en-IN" sz="1800" dirty="0" smtClean="0"/>
              <a:t>Below listed top 5 countries are in need for the aid. Listed countries are having less income, less </a:t>
            </a:r>
            <a:r>
              <a:rPr lang="en-IN" sz="1800" dirty="0" err="1" smtClean="0"/>
              <a:t>Gdpp</a:t>
            </a:r>
            <a:r>
              <a:rPr lang="en-IN" sz="1800" dirty="0" smtClean="0"/>
              <a:t> and high child mortality rate. </a:t>
            </a:r>
          </a:p>
          <a:p>
            <a:pPr marL="457200" lvl="1" indent="0">
              <a:buNone/>
            </a:pPr>
            <a:endParaRPr lang="en-IN" sz="1800" dirty="0" smtClean="0"/>
          </a:p>
          <a:p>
            <a:pPr lvl="2"/>
            <a:r>
              <a:rPr lang="en-IN" sz="1800" dirty="0" smtClean="0"/>
              <a:t>Burundi</a:t>
            </a:r>
          </a:p>
          <a:p>
            <a:pPr lvl="2"/>
            <a:r>
              <a:rPr lang="en-IN" sz="1800" dirty="0" smtClean="0"/>
              <a:t>Liberia</a:t>
            </a:r>
          </a:p>
          <a:p>
            <a:pPr lvl="2"/>
            <a:r>
              <a:rPr lang="en-IN" sz="1800" dirty="0" err="1" smtClean="0"/>
              <a:t>Congo,Dem,Rep</a:t>
            </a:r>
            <a:endParaRPr lang="en-IN" sz="1800" dirty="0" smtClean="0"/>
          </a:p>
          <a:p>
            <a:pPr lvl="2"/>
            <a:r>
              <a:rPr lang="en-IN" sz="1800" dirty="0" smtClean="0"/>
              <a:t>Niger</a:t>
            </a:r>
          </a:p>
          <a:p>
            <a:pPr lvl="2"/>
            <a:r>
              <a:rPr lang="en-IN" sz="1800" dirty="0" smtClean="0"/>
              <a:t>Sierra  Leone</a:t>
            </a:r>
            <a:endParaRPr lang="en-US" sz="1800" dirty="0" smtClean="0"/>
          </a:p>
          <a:p>
            <a:pPr lvl="1"/>
            <a:r>
              <a:rPr lang="en-IN" sz="1800" dirty="0"/>
              <a:t>CEO needs to focus on the </a:t>
            </a:r>
            <a:r>
              <a:rPr lang="en-IN" sz="1800" dirty="0" smtClean="0"/>
              <a:t> above countries.</a:t>
            </a:r>
            <a:endParaRPr lang="en-US" dirty="0" smtClean="0"/>
          </a:p>
        </p:txBody>
      </p:sp>
    </p:spTree>
    <p:extLst>
      <p:ext uri="{BB962C8B-B14F-4D97-AF65-F5344CB8AC3E}">
        <p14:creationId xmlns:p14="http://schemas.microsoft.com/office/powerpoint/2010/main" val="340937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764704"/>
            <a:ext cx="8208912" cy="4247317"/>
          </a:xfrm>
          <a:prstGeom prst="rect">
            <a:avLst/>
          </a:prstGeom>
        </p:spPr>
        <p:txBody>
          <a:bodyPr wrap="square">
            <a:spAutoFit/>
          </a:bodyPr>
          <a:lstStyle/>
          <a:p>
            <a:r>
              <a:rPr lang="en-IN" b="1" dirty="0" smtClean="0"/>
              <a:t>Problem Statement:-</a:t>
            </a:r>
          </a:p>
          <a:p>
            <a:r>
              <a:rPr lang="en-IN" dirty="0" smtClean="0"/>
              <a:t> </a:t>
            </a:r>
          </a:p>
          <a:p>
            <a:r>
              <a:rPr lang="en-IN" dirty="0" smtClean="0"/>
              <a:t>HELP International is an international humanitarian NGO that is committed to fighting poverty and providing the people of backward countries with basic amenities and relief during the time of disasters and natural calamities.</a:t>
            </a:r>
          </a:p>
          <a:p>
            <a:r>
              <a:rPr lang="en-IN" dirty="0" smtClean="0"/>
              <a:t>        </a:t>
            </a:r>
          </a:p>
          <a:p>
            <a:r>
              <a:rPr lang="en-IN" dirty="0" smtClean="0"/>
              <a:t>NGO have been able to raise around $ 10 million. Now the CEO of the NGO needs to decide how to use this money strategically and effectively.</a:t>
            </a:r>
          </a:p>
          <a:p>
            <a:endParaRPr lang="en-IN" dirty="0" smtClean="0"/>
          </a:p>
          <a:p>
            <a:r>
              <a:rPr lang="en-IN" dirty="0" smtClean="0"/>
              <a:t>NGO wants to split into clusters and find out the needs based on the variables [</a:t>
            </a:r>
            <a:r>
              <a:rPr lang="en-IN" dirty="0" err="1" smtClean="0"/>
              <a:t>gdpp</a:t>
            </a:r>
            <a:r>
              <a:rPr lang="en-IN" dirty="0" smtClean="0"/>
              <a:t>, </a:t>
            </a:r>
            <a:r>
              <a:rPr lang="en-IN" dirty="0" err="1" smtClean="0"/>
              <a:t>child_mort</a:t>
            </a:r>
            <a:r>
              <a:rPr lang="en-IN" dirty="0" smtClean="0"/>
              <a:t> and income].</a:t>
            </a:r>
          </a:p>
          <a:p>
            <a:endParaRPr lang="en-IN" dirty="0" smtClean="0"/>
          </a:p>
          <a:p>
            <a:r>
              <a:rPr lang="en-IN" dirty="0" smtClean="0"/>
              <a:t>Report back at least 5 countries which are in direst need of aid</a:t>
            </a:r>
          </a:p>
          <a:p>
            <a:endParaRPr lang="en-US" dirty="0"/>
          </a:p>
          <a:p>
            <a:endParaRPr lang="en-IN" dirty="0"/>
          </a:p>
        </p:txBody>
      </p:sp>
    </p:spTree>
    <p:extLst>
      <p:ext uri="{BB962C8B-B14F-4D97-AF65-F5344CB8AC3E}">
        <p14:creationId xmlns:p14="http://schemas.microsoft.com/office/powerpoint/2010/main" val="327187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7624" y="908720"/>
            <a:ext cx="7056784" cy="523220"/>
          </a:xfrm>
          <a:prstGeom prst="rect">
            <a:avLst/>
          </a:prstGeom>
          <a:noFill/>
        </p:spPr>
        <p:txBody>
          <a:bodyPr wrap="square" rtlCol="0">
            <a:spAutoFit/>
          </a:bodyPr>
          <a:lstStyle/>
          <a:p>
            <a:r>
              <a:rPr lang="en-US" sz="2800" dirty="0" smtClean="0"/>
              <a:t>               Steps involved in the Analysis </a:t>
            </a:r>
            <a:endParaRPr lang="en-IN" sz="2800" dirty="0"/>
          </a:p>
        </p:txBody>
      </p:sp>
      <p:sp>
        <p:nvSpPr>
          <p:cNvPr id="4" name="TextBox 3"/>
          <p:cNvSpPr txBox="1"/>
          <p:nvPr/>
        </p:nvSpPr>
        <p:spPr>
          <a:xfrm>
            <a:off x="1187624" y="1844824"/>
            <a:ext cx="7344816" cy="4801314"/>
          </a:xfrm>
          <a:prstGeom prst="rect">
            <a:avLst/>
          </a:prstGeom>
          <a:noFill/>
        </p:spPr>
        <p:txBody>
          <a:bodyPr wrap="square" rtlCol="0">
            <a:spAutoFit/>
          </a:bodyPr>
          <a:lstStyle/>
          <a:p>
            <a:r>
              <a:rPr lang="en-US" dirty="0" smtClean="0"/>
              <a:t>1)Reading and Understanding the dataset.</a:t>
            </a:r>
          </a:p>
          <a:p>
            <a:r>
              <a:rPr lang="en-US" dirty="0" smtClean="0"/>
              <a:t>2)</a:t>
            </a:r>
            <a:r>
              <a:rPr lang="en-US" b="1" dirty="0" smtClean="0"/>
              <a:t>EDA for Clustering </a:t>
            </a:r>
          </a:p>
          <a:p>
            <a:r>
              <a:rPr lang="en-US" dirty="0"/>
              <a:t>	</a:t>
            </a:r>
            <a:r>
              <a:rPr lang="en-US" dirty="0" smtClean="0"/>
              <a:t>Removing Missing/Null values </a:t>
            </a:r>
          </a:p>
          <a:p>
            <a:r>
              <a:rPr lang="en-US" dirty="0"/>
              <a:t>	</a:t>
            </a:r>
            <a:r>
              <a:rPr lang="en-US" dirty="0" smtClean="0"/>
              <a:t>Outlier Treatment</a:t>
            </a:r>
          </a:p>
          <a:p>
            <a:r>
              <a:rPr lang="en-US" dirty="0"/>
              <a:t>	</a:t>
            </a:r>
            <a:r>
              <a:rPr lang="en-US" dirty="0" smtClean="0"/>
              <a:t>Hopkins Test</a:t>
            </a:r>
          </a:p>
          <a:p>
            <a:r>
              <a:rPr lang="en-US" dirty="0"/>
              <a:t>	</a:t>
            </a:r>
            <a:r>
              <a:rPr lang="en-US" dirty="0" smtClean="0"/>
              <a:t>Rescaling</a:t>
            </a:r>
          </a:p>
          <a:p>
            <a:r>
              <a:rPr lang="en-US" b="1" dirty="0" smtClean="0"/>
              <a:t>K- Means Method </a:t>
            </a:r>
          </a:p>
          <a:p>
            <a:pPr lvl="1"/>
            <a:r>
              <a:rPr lang="en-US" dirty="0" smtClean="0"/>
              <a:t>1) </a:t>
            </a:r>
            <a:r>
              <a:rPr lang="en-US" dirty="0"/>
              <a:t>U</a:t>
            </a:r>
            <a:r>
              <a:rPr lang="en-US" dirty="0" smtClean="0"/>
              <a:t>sing both Elbow Curve &amp; Silhouette Score finding the K value </a:t>
            </a:r>
          </a:p>
          <a:p>
            <a:pPr marL="457200" lvl="3"/>
            <a:r>
              <a:rPr lang="en-US" dirty="0" smtClean="0"/>
              <a:t>2)Visualize the clusters.</a:t>
            </a:r>
          </a:p>
          <a:p>
            <a:pPr lvl="1"/>
            <a:r>
              <a:rPr lang="en-US" dirty="0" smtClean="0"/>
              <a:t>3)Cluster Profiling </a:t>
            </a:r>
          </a:p>
          <a:p>
            <a:r>
              <a:rPr lang="en-US" b="1" dirty="0" smtClean="0"/>
              <a:t>Hierarchical Clustering </a:t>
            </a:r>
          </a:p>
          <a:p>
            <a:r>
              <a:rPr lang="en-US" dirty="0" smtClean="0"/>
              <a:t>	1) Creating Dendrogram using both Single and Complete linkage</a:t>
            </a:r>
          </a:p>
          <a:p>
            <a:pPr marL="0" lvl="2"/>
            <a:r>
              <a:rPr lang="en-US" dirty="0"/>
              <a:t>	</a:t>
            </a:r>
            <a:r>
              <a:rPr lang="en-US" dirty="0" smtClean="0"/>
              <a:t>2) Cut the Dendrogram to determine the cluster size.</a:t>
            </a:r>
          </a:p>
          <a:p>
            <a:pPr marL="457200" lvl="3"/>
            <a:r>
              <a:rPr lang="en-US" dirty="0"/>
              <a:t>	</a:t>
            </a:r>
            <a:r>
              <a:rPr lang="en-US" dirty="0" smtClean="0"/>
              <a:t>3)Visualize the clusters.</a:t>
            </a:r>
          </a:p>
          <a:p>
            <a:pPr lvl="1"/>
            <a:r>
              <a:rPr lang="en-US" dirty="0" smtClean="0"/>
              <a:t>	4)Cluster Profiling </a:t>
            </a:r>
          </a:p>
          <a:p>
            <a:r>
              <a:rPr lang="en-US" b="1" dirty="0" smtClean="0"/>
              <a:t>Conclusion </a:t>
            </a:r>
          </a:p>
          <a:p>
            <a:r>
              <a:rPr lang="en-US" dirty="0"/>
              <a:t>	</a:t>
            </a:r>
            <a:r>
              <a:rPr lang="en-US" dirty="0" smtClean="0"/>
              <a:t>Country identification </a:t>
            </a:r>
          </a:p>
        </p:txBody>
      </p:sp>
    </p:spTree>
    <p:extLst>
      <p:ext uri="{BB962C8B-B14F-4D97-AF65-F5344CB8AC3E}">
        <p14:creationId xmlns:p14="http://schemas.microsoft.com/office/powerpoint/2010/main" val="75120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1CA62-7005-4DAE-8522-E13216C8E6C6}"/>
              </a:ext>
            </a:extLst>
          </p:cNvPr>
          <p:cNvSpPr>
            <a:spLocks noGrp="1"/>
          </p:cNvSpPr>
          <p:nvPr>
            <p:ph type="title"/>
          </p:nvPr>
        </p:nvSpPr>
        <p:spPr>
          <a:xfrm>
            <a:off x="628650" y="365126"/>
            <a:ext cx="7886700" cy="457834"/>
          </a:xfrm>
        </p:spPr>
        <p:txBody>
          <a:bodyPr>
            <a:normAutofit fontScale="90000"/>
          </a:bodyPr>
          <a:lstStyle/>
          <a:p>
            <a:pPr algn="ctr"/>
            <a:r>
              <a:rPr lang="en-US" dirty="0"/>
              <a:t>Reading and Understanding the dataset</a:t>
            </a:r>
          </a:p>
        </p:txBody>
      </p:sp>
      <p:sp>
        <p:nvSpPr>
          <p:cNvPr id="3" name="Content Placeholder 2">
            <a:extLst>
              <a:ext uri="{FF2B5EF4-FFF2-40B4-BE49-F238E27FC236}">
                <a16:creationId xmlns="" xmlns:a16="http://schemas.microsoft.com/office/drawing/2014/main" id="{96853C91-59C6-415A-8AB4-AD5E3C96F51D}"/>
              </a:ext>
            </a:extLst>
          </p:cNvPr>
          <p:cNvSpPr>
            <a:spLocks noGrp="1"/>
          </p:cNvSpPr>
          <p:nvPr>
            <p:ph idx="1"/>
          </p:nvPr>
        </p:nvSpPr>
        <p:spPr>
          <a:xfrm>
            <a:off x="628650" y="1110343"/>
            <a:ext cx="7886700" cy="5066620"/>
          </a:xfrm>
        </p:spPr>
        <p:txBody>
          <a:bodyPr>
            <a:normAutofit/>
          </a:bodyPr>
          <a:lstStyle/>
          <a:p>
            <a:pPr marL="0" indent="0">
              <a:buNone/>
            </a:pPr>
            <a:r>
              <a:rPr lang="en-US" sz="1800" dirty="0" smtClean="0"/>
              <a:t>Step 1:-</a:t>
            </a:r>
          </a:p>
          <a:p>
            <a:pPr marL="0" indent="0">
              <a:buNone/>
            </a:pPr>
            <a:r>
              <a:rPr lang="en-US" sz="1800" dirty="0" smtClean="0"/>
              <a:t> </a:t>
            </a:r>
          </a:p>
          <a:p>
            <a:pPr marL="0"/>
            <a:r>
              <a:rPr lang="en-US" sz="1800" dirty="0" smtClean="0"/>
              <a:t>Importing </a:t>
            </a:r>
            <a:r>
              <a:rPr lang="en-US" sz="1800" dirty="0"/>
              <a:t>the data into pandas data frame.</a:t>
            </a:r>
          </a:p>
          <a:p>
            <a:pPr marL="0"/>
            <a:endParaRPr lang="en-US" sz="1800" dirty="0"/>
          </a:p>
          <a:p>
            <a:pPr marL="0"/>
            <a:r>
              <a:rPr lang="en-US" sz="1800" dirty="0" smtClean="0"/>
              <a:t>Inspecting </a:t>
            </a:r>
            <a:r>
              <a:rPr lang="en-US" sz="1800" dirty="0"/>
              <a:t>the data frame using inspections methods like Info, shape, describe etc.</a:t>
            </a:r>
          </a:p>
          <a:p>
            <a:pPr marL="0" lvl="0" indent="0">
              <a:buNone/>
            </a:pPr>
            <a:endParaRPr lang="en-US" sz="1800" dirty="0"/>
          </a:p>
          <a:p>
            <a:r>
              <a:rPr lang="en-US" sz="1800" dirty="0" smtClean="0"/>
              <a:t>Few </a:t>
            </a:r>
            <a:r>
              <a:rPr lang="en-IN" sz="1800" dirty="0" smtClean="0"/>
              <a:t> </a:t>
            </a:r>
            <a:r>
              <a:rPr lang="en-IN" sz="1800" dirty="0"/>
              <a:t>variables present in the data set for which the values are calculated based on the total population of the country, which will give us issue while building the model. So the variable results have been recalculated.</a:t>
            </a:r>
          </a:p>
          <a:p>
            <a:endParaRPr lang="en-US" sz="1800" dirty="0"/>
          </a:p>
        </p:txBody>
      </p:sp>
    </p:spTree>
    <p:extLst>
      <p:ext uri="{BB962C8B-B14F-4D97-AF65-F5344CB8AC3E}">
        <p14:creationId xmlns:p14="http://schemas.microsoft.com/office/powerpoint/2010/main" val="249788790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013878-91F3-4A8A-9D69-6F2BF41515C8}"/>
              </a:ext>
            </a:extLst>
          </p:cNvPr>
          <p:cNvSpPr>
            <a:spLocks noGrp="1"/>
          </p:cNvSpPr>
          <p:nvPr>
            <p:ph type="title"/>
          </p:nvPr>
        </p:nvSpPr>
        <p:spPr>
          <a:xfrm>
            <a:off x="628650" y="365126"/>
            <a:ext cx="7886700" cy="523149"/>
          </a:xfrm>
        </p:spPr>
        <p:txBody>
          <a:bodyPr>
            <a:normAutofit fontScale="90000"/>
          </a:bodyPr>
          <a:lstStyle/>
          <a:p>
            <a:pPr algn="ctr"/>
            <a:r>
              <a:rPr lang="en-US" dirty="0"/>
              <a:t>Data Preparation (EDA)</a:t>
            </a:r>
          </a:p>
        </p:txBody>
      </p:sp>
      <p:sp>
        <p:nvSpPr>
          <p:cNvPr id="3" name="Content Placeholder 2">
            <a:extLst>
              <a:ext uri="{FF2B5EF4-FFF2-40B4-BE49-F238E27FC236}">
                <a16:creationId xmlns="" xmlns:a16="http://schemas.microsoft.com/office/drawing/2014/main" id="{67928E9B-302D-449A-BDBA-7E64E4BCF46B}"/>
              </a:ext>
            </a:extLst>
          </p:cNvPr>
          <p:cNvSpPr>
            <a:spLocks noGrp="1"/>
          </p:cNvSpPr>
          <p:nvPr>
            <p:ph idx="1"/>
          </p:nvPr>
        </p:nvSpPr>
        <p:spPr>
          <a:xfrm>
            <a:off x="628650" y="1045029"/>
            <a:ext cx="7886700" cy="5131934"/>
          </a:xfrm>
        </p:spPr>
        <p:txBody>
          <a:bodyPr>
            <a:normAutofit/>
          </a:bodyPr>
          <a:lstStyle/>
          <a:p>
            <a:pPr marL="0"/>
            <a:r>
              <a:rPr lang="en-US" sz="1800" dirty="0"/>
              <a:t>Removing Missing/Null values from the dataset- But there is no Missing/Null values in our dataset.</a:t>
            </a:r>
          </a:p>
          <a:p>
            <a:pPr marL="0" indent="0">
              <a:buNone/>
            </a:pPr>
            <a:endParaRPr lang="en-US" sz="1800" dirty="0"/>
          </a:p>
          <a:p>
            <a:r>
              <a:rPr lang="en-US" sz="1800" b="1" dirty="0"/>
              <a:t>Outlier Treatment:-</a:t>
            </a:r>
          </a:p>
          <a:p>
            <a:endParaRPr lang="en-US" sz="1800" dirty="0"/>
          </a:p>
          <a:p>
            <a:pPr marL="0" lvl="1" indent="-342900">
              <a:buFont typeface="Arial" pitchFamily="34" charset="0"/>
              <a:buChar char="•"/>
            </a:pPr>
            <a:r>
              <a:rPr lang="en-US" sz="1800" dirty="0"/>
              <a:t>      Box plot to find out the outliers.</a:t>
            </a:r>
          </a:p>
          <a:p>
            <a:pPr marL="0" lvl="1" indent="0">
              <a:buNone/>
            </a:pPr>
            <a:endParaRPr lang="en-US" sz="1800" dirty="0" smtClean="0"/>
          </a:p>
          <a:p>
            <a:pPr marL="0" lvl="1" indent="0">
              <a:buNone/>
            </a:pPr>
            <a:endParaRPr lang="en-US" sz="1800" dirty="0"/>
          </a:p>
          <a:p>
            <a:pPr marL="0" lvl="1" indent="0">
              <a:buNone/>
            </a:pPr>
            <a:endParaRPr lang="en-US" sz="1800" dirty="0" smtClean="0"/>
          </a:p>
          <a:p>
            <a:pPr marL="0" lvl="1" indent="0">
              <a:buNone/>
            </a:pPr>
            <a:endParaRPr lang="en-US" sz="1800" dirty="0"/>
          </a:p>
          <a:p>
            <a:pPr marL="0" lvl="1" indent="0">
              <a:buNone/>
            </a:pPr>
            <a:endParaRPr lang="en-US" sz="1800" dirty="0" smtClean="0"/>
          </a:p>
          <a:p>
            <a:pPr marL="0" lvl="1" indent="0">
              <a:buNone/>
            </a:pPr>
            <a:endParaRPr lang="en-US" sz="1800" dirty="0"/>
          </a:p>
          <a:p>
            <a:pPr marL="0" lvl="1" indent="0">
              <a:buNone/>
            </a:pPr>
            <a:endParaRPr lang="en-US" sz="1800" dirty="0" smtClean="0"/>
          </a:p>
          <a:p>
            <a:pPr marL="0" lvl="1" indent="0">
              <a:buNone/>
            </a:pPr>
            <a:r>
              <a:rPr lang="en-IN" sz="1800" dirty="0" smtClean="0"/>
              <a:t>Using the capping treatment the values are recalculated.</a:t>
            </a:r>
            <a:endParaRPr lang="en-US"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996952"/>
            <a:ext cx="6230093"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019064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013878-91F3-4A8A-9D69-6F2BF41515C8}"/>
              </a:ext>
            </a:extLst>
          </p:cNvPr>
          <p:cNvSpPr>
            <a:spLocks noGrp="1"/>
          </p:cNvSpPr>
          <p:nvPr>
            <p:ph type="title"/>
          </p:nvPr>
        </p:nvSpPr>
        <p:spPr>
          <a:xfrm>
            <a:off x="628650" y="365126"/>
            <a:ext cx="7886700" cy="523149"/>
          </a:xfrm>
        </p:spPr>
        <p:txBody>
          <a:bodyPr>
            <a:normAutofit fontScale="90000"/>
          </a:bodyPr>
          <a:lstStyle/>
          <a:p>
            <a:pPr algn="ctr"/>
            <a:r>
              <a:rPr lang="en-US" dirty="0"/>
              <a:t>Data Preparation (EDA)</a:t>
            </a:r>
          </a:p>
        </p:txBody>
      </p:sp>
      <p:sp>
        <p:nvSpPr>
          <p:cNvPr id="3" name="Content Placeholder 2">
            <a:extLst>
              <a:ext uri="{FF2B5EF4-FFF2-40B4-BE49-F238E27FC236}">
                <a16:creationId xmlns="" xmlns:a16="http://schemas.microsoft.com/office/drawing/2014/main" id="{67928E9B-302D-449A-BDBA-7E64E4BCF46B}"/>
              </a:ext>
            </a:extLst>
          </p:cNvPr>
          <p:cNvSpPr>
            <a:spLocks noGrp="1"/>
          </p:cNvSpPr>
          <p:nvPr>
            <p:ph idx="1"/>
          </p:nvPr>
        </p:nvSpPr>
        <p:spPr>
          <a:xfrm>
            <a:off x="628650" y="1045029"/>
            <a:ext cx="7886700" cy="5131934"/>
          </a:xfrm>
        </p:spPr>
        <p:txBody>
          <a:bodyPr>
            <a:normAutofit/>
          </a:bodyPr>
          <a:lstStyle/>
          <a:p>
            <a:r>
              <a:rPr lang="en-US" sz="1800" dirty="0" smtClean="0"/>
              <a:t>Rescaling – to have the comparable scale using SK-learn.</a:t>
            </a:r>
          </a:p>
          <a:p>
            <a:endParaRPr lang="en-US" sz="1800" dirty="0"/>
          </a:p>
          <a:p>
            <a:r>
              <a:rPr lang="en-US" sz="1800" dirty="0" smtClean="0"/>
              <a:t>Hopkins Statistics Testing:-</a:t>
            </a:r>
          </a:p>
          <a:p>
            <a:pPr lvl="1"/>
            <a:r>
              <a:rPr lang="en-IN" sz="1800" dirty="0"/>
              <a:t>The Hopkins statistic is a way of measuring the cluster tendency of a data set. It belongs to the family of sparse sampling tests. It acts as a statistical hypothesis test where the null hypothesis is that the data is generated by a Poisson point process and are thus uniformly randomly </a:t>
            </a:r>
            <a:r>
              <a:rPr lang="en-IN" sz="1800" dirty="0" smtClean="0"/>
              <a:t>distributed.</a:t>
            </a:r>
          </a:p>
          <a:p>
            <a:pPr marL="457200" lvl="1" indent="0">
              <a:buNone/>
            </a:pPr>
            <a:endParaRPr lang="en-US" sz="1800" dirty="0"/>
          </a:p>
          <a:p>
            <a:pPr marL="457200" lvl="1" indent="0">
              <a:buNone/>
            </a:pPr>
            <a:endParaRPr lang="en-US" sz="1800" dirty="0"/>
          </a:p>
          <a:p>
            <a:pPr marL="0" lvl="1" indent="0">
              <a:buNone/>
            </a:pPr>
            <a:endParaRPr lang="en-US" sz="1800" dirty="0"/>
          </a:p>
          <a:p>
            <a:pPr marL="285750" lvl="1"/>
            <a:r>
              <a:rPr lang="en-US" sz="1800" dirty="0" smtClean="0"/>
              <a:t>For the given data set the </a:t>
            </a:r>
            <a:r>
              <a:rPr lang="en-US" sz="1800" dirty="0" err="1" smtClean="0"/>
              <a:t>hopkins</a:t>
            </a:r>
            <a:r>
              <a:rPr lang="en-US" sz="1800" dirty="0" smtClean="0"/>
              <a:t> score is 0.87 tendency is high for the given data set .</a:t>
            </a:r>
          </a:p>
          <a:p>
            <a:pPr marL="0" lvl="1" indent="0">
              <a:buNone/>
            </a:pPr>
            <a:endParaRPr lang="en-US" sz="1800" dirty="0"/>
          </a:p>
          <a:p>
            <a:pPr marL="0" lvl="1" indent="0">
              <a:buNone/>
            </a:pPr>
            <a:endParaRPr lang="en-US" sz="1800" dirty="0" smtClean="0"/>
          </a:p>
          <a:p>
            <a:pPr marL="0" lvl="1" indent="0">
              <a:buNone/>
            </a:pPr>
            <a:endParaRPr lang="en-US" sz="1800" dirty="0"/>
          </a:p>
          <a:p>
            <a:pPr marL="0" lvl="1" indent="0">
              <a:buNone/>
            </a:pPr>
            <a:endParaRPr lang="en-US" sz="1800"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429000"/>
            <a:ext cx="655272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785704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013878-91F3-4A8A-9D69-6F2BF41515C8}"/>
              </a:ext>
            </a:extLst>
          </p:cNvPr>
          <p:cNvSpPr>
            <a:spLocks noGrp="1"/>
          </p:cNvSpPr>
          <p:nvPr>
            <p:ph type="title"/>
          </p:nvPr>
        </p:nvSpPr>
        <p:spPr>
          <a:xfrm>
            <a:off x="628650" y="365126"/>
            <a:ext cx="7886700" cy="523149"/>
          </a:xfrm>
        </p:spPr>
        <p:txBody>
          <a:bodyPr>
            <a:normAutofit fontScale="90000"/>
          </a:bodyPr>
          <a:lstStyle/>
          <a:p>
            <a:pPr algn="ctr"/>
            <a:r>
              <a:rPr lang="en-US" dirty="0" smtClean="0"/>
              <a:t>K-Means</a:t>
            </a:r>
            <a:endParaRPr lang="en-US" dirty="0"/>
          </a:p>
        </p:txBody>
      </p:sp>
      <p:sp>
        <p:nvSpPr>
          <p:cNvPr id="3" name="Content Placeholder 2">
            <a:extLst>
              <a:ext uri="{FF2B5EF4-FFF2-40B4-BE49-F238E27FC236}">
                <a16:creationId xmlns="" xmlns:a16="http://schemas.microsoft.com/office/drawing/2014/main" id="{67928E9B-302D-449A-BDBA-7E64E4BCF46B}"/>
              </a:ext>
            </a:extLst>
          </p:cNvPr>
          <p:cNvSpPr>
            <a:spLocks noGrp="1"/>
          </p:cNvSpPr>
          <p:nvPr>
            <p:ph idx="1"/>
          </p:nvPr>
        </p:nvSpPr>
        <p:spPr>
          <a:xfrm>
            <a:off x="628650" y="1045029"/>
            <a:ext cx="7886700" cy="5131934"/>
          </a:xfrm>
        </p:spPr>
        <p:txBody>
          <a:bodyPr>
            <a:normAutofit fontScale="70000" lnSpcReduction="20000"/>
          </a:bodyPr>
          <a:lstStyle/>
          <a:p>
            <a:pPr marL="0" indent="0">
              <a:buNone/>
            </a:pPr>
            <a:r>
              <a:rPr lang="en-US" sz="2600" b="1" dirty="0" smtClean="0"/>
              <a:t>Finding Number of cluster</a:t>
            </a:r>
          </a:p>
          <a:p>
            <a:pPr marL="0" indent="0">
              <a:buNone/>
            </a:pPr>
            <a:endParaRPr lang="en-US" sz="1800" b="1" dirty="0" smtClean="0"/>
          </a:p>
          <a:p>
            <a:r>
              <a:rPr lang="en-US" sz="2600" dirty="0" smtClean="0"/>
              <a:t>Using Elbow Curve –finding the K value.</a:t>
            </a:r>
          </a:p>
          <a:p>
            <a:endParaRPr lang="en-US" sz="2600" dirty="0" smtClean="0"/>
          </a:p>
          <a:p>
            <a:pPr marL="0" indent="0">
              <a:buNone/>
            </a:pPr>
            <a:endParaRPr lang="en-US" sz="2600" dirty="0"/>
          </a:p>
          <a:p>
            <a:pPr marL="0" indent="0">
              <a:buNone/>
            </a:pPr>
            <a:r>
              <a:rPr lang="en-US" sz="2600" dirty="0" smtClean="0"/>
              <a:t>Using Silhouette Score – finding the K value.</a:t>
            </a:r>
          </a:p>
          <a:p>
            <a:pPr lvl="1"/>
            <a:endParaRPr lang="en-US" sz="2600" dirty="0"/>
          </a:p>
          <a:p>
            <a:pPr marL="0" lvl="1" indent="0">
              <a:buNone/>
            </a:pPr>
            <a:endParaRPr lang="en-US" sz="2600" dirty="0" smtClean="0"/>
          </a:p>
          <a:p>
            <a:pPr marL="0" lvl="1" indent="0">
              <a:buNone/>
            </a:pPr>
            <a:endParaRPr lang="en-US" sz="2600" dirty="0"/>
          </a:p>
          <a:p>
            <a:pPr marL="0" lvl="1" indent="0">
              <a:buNone/>
            </a:pPr>
            <a:endParaRPr lang="en-US" sz="2600" dirty="0" smtClean="0"/>
          </a:p>
          <a:p>
            <a:pPr marL="0" lvl="1" indent="0">
              <a:buNone/>
            </a:pPr>
            <a:endParaRPr lang="en-US" sz="2600" dirty="0"/>
          </a:p>
          <a:p>
            <a:pPr marL="0" lvl="1" indent="0">
              <a:buNone/>
            </a:pPr>
            <a:endParaRPr lang="en-US" sz="2600" dirty="0" smtClean="0"/>
          </a:p>
          <a:p>
            <a:pPr marL="0" lvl="1" indent="0">
              <a:buNone/>
            </a:pPr>
            <a:r>
              <a:rPr lang="en-IN" sz="2600" dirty="0" smtClean="0"/>
              <a:t> </a:t>
            </a:r>
          </a:p>
          <a:p>
            <a:pPr marL="0" lvl="1" indent="0">
              <a:buNone/>
            </a:pPr>
            <a:endParaRPr lang="en-IN" sz="2600" dirty="0" smtClean="0"/>
          </a:p>
          <a:p>
            <a:pPr marL="0" lvl="1" indent="0">
              <a:buNone/>
            </a:pPr>
            <a:r>
              <a:rPr lang="en-IN" sz="2600" dirty="0"/>
              <a:t>1)From the elbow  curve we could find cluster=3 has </a:t>
            </a:r>
            <a:r>
              <a:rPr lang="en-IN" sz="2600" dirty="0" smtClean="0"/>
              <a:t>significant </a:t>
            </a:r>
            <a:r>
              <a:rPr lang="en-IN" sz="2600" dirty="0"/>
              <a:t>curve</a:t>
            </a:r>
            <a:r>
              <a:rPr lang="en-IN" sz="2600" dirty="0" smtClean="0"/>
              <a:t>.</a:t>
            </a:r>
          </a:p>
          <a:p>
            <a:pPr marL="0" lvl="1" indent="0">
              <a:buNone/>
            </a:pPr>
            <a:endParaRPr lang="en-IN" sz="2600" dirty="0"/>
          </a:p>
          <a:p>
            <a:pPr marL="0" lvl="1" indent="0">
              <a:buNone/>
            </a:pPr>
            <a:r>
              <a:rPr lang="en-IN" sz="2600" dirty="0"/>
              <a:t>2)The silhouette score is high for the cluster k=2 but </a:t>
            </a:r>
            <a:r>
              <a:rPr lang="en-IN" sz="2600" dirty="0" smtClean="0"/>
              <a:t>splitting </a:t>
            </a:r>
            <a:r>
              <a:rPr lang="en-IN" sz="2600" dirty="0"/>
              <a:t>the data into two groups will not give much details to </a:t>
            </a:r>
            <a:r>
              <a:rPr lang="en-IN" sz="2600" dirty="0" smtClean="0"/>
              <a:t>business. So </a:t>
            </a:r>
            <a:r>
              <a:rPr lang="en-IN" sz="2600" dirty="0"/>
              <a:t>the k values is considered as </a:t>
            </a:r>
            <a:r>
              <a:rPr lang="en-IN" sz="1800" dirty="0"/>
              <a:t>3 </a:t>
            </a:r>
            <a:endParaRPr lang="en-US" sz="1800"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4088" y="1412776"/>
            <a:ext cx="1813640"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572" y="2858895"/>
            <a:ext cx="741997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347452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BD990E-A9ED-4B3A-88D2-419BB502C626}"/>
              </a:ext>
            </a:extLst>
          </p:cNvPr>
          <p:cNvSpPr>
            <a:spLocks noGrp="1"/>
          </p:cNvSpPr>
          <p:nvPr>
            <p:ph type="title"/>
          </p:nvPr>
        </p:nvSpPr>
        <p:spPr>
          <a:xfrm>
            <a:off x="628650" y="365126"/>
            <a:ext cx="7886700" cy="666841"/>
          </a:xfrm>
        </p:spPr>
        <p:txBody>
          <a:bodyPr>
            <a:normAutofit fontScale="90000"/>
          </a:bodyPr>
          <a:lstStyle/>
          <a:p>
            <a:r>
              <a:rPr lang="en-US" dirty="0"/>
              <a:t>K-Means </a:t>
            </a:r>
            <a:r>
              <a:rPr lang="en-US" dirty="0" smtClean="0"/>
              <a:t>Clustering Continues</a:t>
            </a:r>
            <a:endParaRPr lang="en-US" dirty="0"/>
          </a:p>
        </p:txBody>
      </p:sp>
      <p:sp>
        <p:nvSpPr>
          <p:cNvPr id="3" name="Content Placeholder 2">
            <a:extLst>
              <a:ext uri="{FF2B5EF4-FFF2-40B4-BE49-F238E27FC236}">
                <a16:creationId xmlns="" xmlns:a16="http://schemas.microsoft.com/office/drawing/2014/main" id="{47A1599E-FF31-431C-8C93-A8E0AC0B053F}"/>
              </a:ext>
            </a:extLst>
          </p:cNvPr>
          <p:cNvSpPr>
            <a:spLocks noGrp="1"/>
          </p:cNvSpPr>
          <p:nvPr>
            <p:ph idx="1"/>
          </p:nvPr>
        </p:nvSpPr>
        <p:spPr>
          <a:xfrm>
            <a:off x="628650" y="901337"/>
            <a:ext cx="7886700" cy="5275626"/>
          </a:xfrm>
        </p:spPr>
        <p:txBody>
          <a:bodyPr/>
          <a:lstStyle/>
          <a:p>
            <a:pPr marL="0" indent="0">
              <a:buNone/>
            </a:pPr>
            <a:endParaRPr lang="en-US" sz="1500" b="1" dirty="0" smtClean="0"/>
          </a:p>
          <a:p>
            <a:pPr marL="0" indent="0">
              <a:buNone/>
            </a:pPr>
            <a:r>
              <a:rPr lang="en-US" sz="1800" b="1" dirty="0" smtClean="0"/>
              <a:t>Cluster Profiling:-</a:t>
            </a:r>
          </a:p>
          <a:p>
            <a:r>
              <a:rPr lang="en-US" sz="1800" dirty="0"/>
              <a:t>By using box plot we can able to determine the groping/clusters happed based on similarities of the datasets. </a:t>
            </a:r>
            <a:endParaRPr lang="en-US" sz="1800" dirty="0" smtClean="0"/>
          </a:p>
          <a:p>
            <a:r>
              <a:rPr lang="en-US" sz="1800" dirty="0" smtClean="0"/>
              <a:t>From </a:t>
            </a:r>
            <a:r>
              <a:rPr lang="en-US" sz="1800" dirty="0"/>
              <a:t>the graph we can infer that Cluster=0 having high </a:t>
            </a:r>
            <a:r>
              <a:rPr lang="en-US" sz="1800" dirty="0" err="1"/>
              <a:t>child_mort</a:t>
            </a:r>
            <a:r>
              <a:rPr lang="en-US" sz="1800" dirty="0"/>
              <a:t>, low </a:t>
            </a:r>
            <a:r>
              <a:rPr lang="en-US" sz="1800" dirty="0" err="1"/>
              <a:t>Gdpp</a:t>
            </a:r>
            <a:r>
              <a:rPr lang="en-US" sz="1800" dirty="0"/>
              <a:t> &amp; low-income countries are grouped/clustered together.</a:t>
            </a:r>
          </a:p>
          <a:p>
            <a:endParaRPr lang="en-US" sz="1500" dirty="0"/>
          </a:p>
          <a:p>
            <a:endParaRPr lang="en-US" sz="1500" dirty="0"/>
          </a:p>
          <a:p>
            <a:endParaRPr lang="en-US" dirty="0"/>
          </a:p>
        </p:txBody>
      </p:sp>
      <p:pic>
        <p:nvPicPr>
          <p:cNvPr id="5" name="Picture 4">
            <a:extLst>
              <a:ext uri="{FF2B5EF4-FFF2-40B4-BE49-F238E27FC236}">
                <a16:creationId xmlns="" xmlns:a16="http://schemas.microsoft.com/office/drawing/2014/main" id="{D216A03B-503E-4202-8666-8CB5B0B3ADDB}"/>
              </a:ext>
            </a:extLst>
          </p:cNvPr>
          <p:cNvPicPr>
            <a:picLocks noChangeAspect="1"/>
          </p:cNvPicPr>
          <p:nvPr/>
        </p:nvPicPr>
        <p:blipFill>
          <a:blip r:embed="rId2"/>
          <a:stretch>
            <a:fillRect/>
          </a:stretch>
        </p:blipFill>
        <p:spPr>
          <a:xfrm>
            <a:off x="1979712" y="3356992"/>
            <a:ext cx="4716194" cy="2592288"/>
          </a:xfrm>
          <a:prstGeom prst="rect">
            <a:avLst/>
          </a:prstGeom>
        </p:spPr>
      </p:pic>
    </p:spTree>
    <p:extLst>
      <p:ext uri="{BB962C8B-B14F-4D97-AF65-F5344CB8AC3E}">
        <p14:creationId xmlns:p14="http://schemas.microsoft.com/office/powerpoint/2010/main" val="1929625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B42C62-0494-40A2-9F43-C63A74A865F2}"/>
              </a:ext>
            </a:extLst>
          </p:cNvPr>
          <p:cNvSpPr>
            <a:spLocks noGrp="1"/>
          </p:cNvSpPr>
          <p:nvPr>
            <p:ph type="title"/>
          </p:nvPr>
        </p:nvSpPr>
        <p:spPr>
          <a:xfrm>
            <a:off x="628650" y="365126"/>
            <a:ext cx="7886700" cy="758281"/>
          </a:xfrm>
        </p:spPr>
        <p:txBody>
          <a:bodyPr>
            <a:normAutofit fontScale="90000"/>
          </a:bodyPr>
          <a:lstStyle/>
          <a:p>
            <a:pPr algn="ctr"/>
            <a:r>
              <a:rPr lang="en-US" dirty="0"/>
              <a:t>K-Means Clustering Continues</a:t>
            </a:r>
          </a:p>
        </p:txBody>
      </p:sp>
      <p:sp>
        <p:nvSpPr>
          <p:cNvPr id="3" name="Content Placeholder 2">
            <a:extLst>
              <a:ext uri="{FF2B5EF4-FFF2-40B4-BE49-F238E27FC236}">
                <a16:creationId xmlns="" xmlns:a16="http://schemas.microsoft.com/office/drawing/2014/main" id="{28D90265-2F9B-4AEC-80C5-5C657D6C3909}"/>
              </a:ext>
            </a:extLst>
          </p:cNvPr>
          <p:cNvSpPr>
            <a:spLocks noGrp="1"/>
          </p:cNvSpPr>
          <p:nvPr>
            <p:ph idx="1"/>
          </p:nvPr>
        </p:nvSpPr>
        <p:spPr>
          <a:xfrm>
            <a:off x="628650" y="1123406"/>
            <a:ext cx="7886700" cy="5053557"/>
          </a:xfrm>
        </p:spPr>
        <p:txBody>
          <a:bodyPr>
            <a:normAutofit lnSpcReduction="10000"/>
          </a:bodyPr>
          <a:lstStyle/>
          <a:p>
            <a:pPr marL="0" indent="0">
              <a:buNone/>
            </a:pPr>
            <a:r>
              <a:rPr lang="en-US" sz="1800" dirty="0"/>
              <a:t>Creating Cluster profiling using  </a:t>
            </a:r>
            <a:r>
              <a:rPr lang="en-US" sz="1800" dirty="0" err="1"/>
              <a:t>Gdpp</a:t>
            </a:r>
            <a:r>
              <a:rPr lang="en-US" sz="1800" dirty="0"/>
              <a:t>, </a:t>
            </a:r>
            <a:r>
              <a:rPr lang="en-US" sz="1800" dirty="0" err="1"/>
              <a:t>Child_Mort</a:t>
            </a:r>
            <a:r>
              <a:rPr lang="en-US" sz="1800" dirty="0"/>
              <a:t> &amp; Income attributes</a:t>
            </a:r>
            <a:r>
              <a:rPr lang="en-US" sz="1800" dirty="0" smtClean="0"/>
              <a:t>.</a:t>
            </a:r>
          </a:p>
          <a:p>
            <a:pPr marL="0" indent="0">
              <a:buNone/>
            </a:pPr>
            <a:r>
              <a:rPr lang="en-US" sz="1800" b="1" dirty="0" smtClean="0"/>
              <a:t>Visualizing </a:t>
            </a:r>
            <a:r>
              <a:rPr lang="en-US" sz="1800" b="1" dirty="0"/>
              <a:t>the Clusters</a:t>
            </a:r>
            <a:r>
              <a:rPr lang="en-US" sz="1800" b="1" dirty="0" smtClean="0"/>
              <a:t>:</a:t>
            </a:r>
          </a:p>
          <a:p>
            <a:endParaRPr lang="en-US" sz="1800" dirty="0"/>
          </a:p>
          <a:p>
            <a:pPr>
              <a:buFont typeface="Wingdings" panose="05000000000000000000" pitchFamily="2" charset="2"/>
              <a:buChar char="§"/>
            </a:pPr>
            <a:r>
              <a:rPr lang="en-US" sz="1800" dirty="0" err="1"/>
              <a:t>Gdpp</a:t>
            </a:r>
            <a:r>
              <a:rPr lang="en-US" sz="1800" dirty="0"/>
              <a:t> vs Child </a:t>
            </a:r>
            <a:r>
              <a:rPr lang="en-US" sz="1800" dirty="0" smtClean="0"/>
              <a:t>Mort:-</a:t>
            </a:r>
          </a:p>
          <a:p>
            <a:pPr marL="457200" lvl="1" indent="0">
              <a:buNone/>
            </a:pPr>
            <a:r>
              <a:rPr lang="en-IN" sz="1800" dirty="0" smtClean="0"/>
              <a:t>Low income and high Mortality </a:t>
            </a:r>
            <a:endParaRPr lang="en-US" sz="1800" dirty="0"/>
          </a:p>
          <a:p>
            <a:pPr>
              <a:buFont typeface="Wingdings" panose="05000000000000000000" pitchFamily="2" charset="2"/>
              <a:buChar char="§"/>
            </a:pPr>
            <a:endParaRPr lang="en-US" sz="1800" dirty="0" smtClean="0"/>
          </a:p>
          <a:p>
            <a:pPr>
              <a:buFont typeface="Wingdings" panose="05000000000000000000" pitchFamily="2" charset="2"/>
              <a:buChar char="§"/>
            </a:pPr>
            <a:endParaRPr lang="en-US" sz="1800" dirty="0"/>
          </a:p>
          <a:p>
            <a:pPr>
              <a:buFont typeface="Wingdings" panose="05000000000000000000" pitchFamily="2" charset="2"/>
              <a:buChar char="§"/>
            </a:pPr>
            <a:r>
              <a:rPr lang="en-US" sz="1800" dirty="0" err="1" smtClean="0"/>
              <a:t>Gdpp</a:t>
            </a:r>
            <a:r>
              <a:rPr lang="en-US" sz="1800" dirty="0" smtClean="0"/>
              <a:t> </a:t>
            </a:r>
            <a:r>
              <a:rPr lang="en-US" sz="1800" dirty="0"/>
              <a:t>vs Income:</a:t>
            </a:r>
          </a:p>
          <a:p>
            <a:pPr marL="0" indent="0">
              <a:buNone/>
            </a:pPr>
            <a:r>
              <a:rPr lang="en-US" sz="1800" dirty="0" smtClean="0"/>
              <a:t>	</a:t>
            </a:r>
            <a:r>
              <a:rPr lang="en-US" sz="1800" dirty="0" err="1" smtClean="0"/>
              <a:t>Gdpp</a:t>
            </a:r>
            <a:r>
              <a:rPr lang="en-US" sz="1800" dirty="0" smtClean="0"/>
              <a:t> and income are directly </a:t>
            </a:r>
          </a:p>
          <a:p>
            <a:pPr marL="0" indent="0">
              <a:buNone/>
            </a:pPr>
            <a:r>
              <a:rPr lang="en-US" sz="1800" dirty="0" smtClean="0"/>
              <a:t>Proportional to </a:t>
            </a:r>
            <a:r>
              <a:rPr lang="en-US" sz="1800" smtClean="0"/>
              <a:t>each </a:t>
            </a:r>
            <a:r>
              <a:rPr lang="en-US" sz="1800" smtClean="0"/>
              <a:t>other</a:t>
            </a:r>
            <a:endParaRPr lang="en-US" sz="1800" dirty="0" smtClean="0"/>
          </a:p>
          <a:p>
            <a:pPr marL="0" indent="0">
              <a:buNone/>
            </a:pPr>
            <a:endParaRPr lang="en-US" sz="1800" dirty="0"/>
          </a:p>
          <a:p>
            <a:pPr>
              <a:buFont typeface="Wingdings" panose="05000000000000000000" pitchFamily="2" charset="2"/>
              <a:buChar char="§"/>
            </a:pPr>
            <a:endParaRPr lang="en-US" sz="1800" dirty="0" smtClean="0"/>
          </a:p>
          <a:p>
            <a:pPr>
              <a:buFont typeface="Wingdings" panose="05000000000000000000" pitchFamily="2" charset="2"/>
              <a:buChar char="§"/>
            </a:pPr>
            <a:endParaRPr lang="en-US" sz="1800" dirty="0"/>
          </a:p>
          <a:p>
            <a:pPr>
              <a:buFont typeface="Wingdings" panose="05000000000000000000" pitchFamily="2" charset="2"/>
              <a:buChar char="§"/>
            </a:pPr>
            <a:endParaRPr lang="en-US" sz="1800" dirty="0" smtClean="0"/>
          </a:p>
          <a:p>
            <a:pPr>
              <a:buFont typeface="Wingdings" panose="05000000000000000000" pitchFamily="2" charset="2"/>
              <a:buChar char="§"/>
            </a:pPr>
            <a:r>
              <a:rPr lang="en-US" sz="1800" dirty="0" smtClean="0"/>
              <a:t>Income </a:t>
            </a:r>
            <a:r>
              <a:rPr lang="en-US" sz="1800" dirty="0"/>
              <a:t>vs Child Mort:</a:t>
            </a:r>
          </a:p>
          <a:p>
            <a:pPr lvl="1"/>
            <a:r>
              <a:rPr lang="en-IN" sz="1400" dirty="0"/>
              <a:t>Low income and high Mortality </a:t>
            </a:r>
            <a:endParaRPr lang="en-US" sz="1400" dirty="0"/>
          </a:p>
        </p:txBody>
      </p:sp>
      <p:pic>
        <p:nvPicPr>
          <p:cNvPr id="5" name="Picture 4">
            <a:extLst>
              <a:ext uri="{FF2B5EF4-FFF2-40B4-BE49-F238E27FC236}">
                <a16:creationId xmlns="" xmlns:a16="http://schemas.microsoft.com/office/drawing/2014/main" id="{308804CD-3ABE-46F4-A1AA-D183CB00A0B9}"/>
              </a:ext>
            </a:extLst>
          </p:cNvPr>
          <p:cNvPicPr>
            <a:picLocks noChangeAspect="1"/>
          </p:cNvPicPr>
          <p:nvPr/>
        </p:nvPicPr>
        <p:blipFill>
          <a:blip r:embed="rId2"/>
          <a:stretch>
            <a:fillRect/>
          </a:stretch>
        </p:blipFill>
        <p:spPr>
          <a:xfrm>
            <a:off x="4112340" y="2184439"/>
            <a:ext cx="4438137" cy="804863"/>
          </a:xfrm>
          <a:prstGeom prst="rect">
            <a:avLst/>
          </a:prstGeom>
        </p:spPr>
      </p:pic>
      <p:pic>
        <p:nvPicPr>
          <p:cNvPr id="7" name="Picture 6">
            <a:extLst>
              <a:ext uri="{FF2B5EF4-FFF2-40B4-BE49-F238E27FC236}">
                <a16:creationId xmlns="" xmlns:a16="http://schemas.microsoft.com/office/drawing/2014/main" id="{A0106592-4E97-4438-B34B-161AF4B14DF6}"/>
              </a:ext>
            </a:extLst>
          </p:cNvPr>
          <p:cNvPicPr>
            <a:picLocks noChangeAspect="1"/>
          </p:cNvPicPr>
          <p:nvPr/>
        </p:nvPicPr>
        <p:blipFill>
          <a:blip r:embed="rId3"/>
          <a:stretch>
            <a:fillRect/>
          </a:stretch>
        </p:blipFill>
        <p:spPr>
          <a:xfrm>
            <a:off x="4427984" y="4797151"/>
            <a:ext cx="4122493" cy="1315329"/>
          </a:xfrm>
          <a:prstGeom prst="rect">
            <a:avLst/>
          </a:prstGeom>
        </p:spPr>
      </p:pic>
      <p:pic>
        <p:nvPicPr>
          <p:cNvPr id="9" name="Picture 8">
            <a:extLst>
              <a:ext uri="{FF2B5EF4-FFF2-40B4-BE49-F238E27FC236}">
                <a16:creationId xmlns="" xmlns:a16="http://schemas.microsoft.com/office/drawing/2014/main" id="{0F6D9003-E7D9-46C3-B4AB-2623F25665B7}"/>
              </a:ext>
            </a:extLst>
          </p:cNvPr>
          <p:cNvPicPr>
            <a:picLocks noChangeAspect="1"/>
          </p:cNvPicPr>
          <p:nvPr/>
        </p:nvPicPr>
        <p:blipFill>
          <a:blip r:embed="rId4"/>
          <a:stretch>
            <a:fillRect/>
          </a:stretch>
        </p:blipFill>
        <p:spPr>
          <a:xfrm>
            <a:off x="4692191" y="3573016"/>
            <a:ext cx="3594077" cy="864096"/>
          </a:xfrm>
          <a:prstGeom prst="rect">
            <a:avLst/>
          </a:prstGeom>
        </p:spPr>
      </p:pic>
    </p:spTree>
    <p:extLst>
      <p:ext uri="{BB962C8B-B14F-4D97-AF65-F5344CB8AC3E}">
        <p14:creationId xmlns:p14="http://schemas.microsoft.com/office/powerpoint/2010/main" val="1281002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350</TotalTime>
  <Words>721</Words>
  <Application>Microsoft Office PowerPoint</Application>
  <PresentationFormat>On-screen Show (4:3)</PresentationFormat>
  <Paragraphs>178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Reading and Understanding the dataset</vt:lpstr>
      <vt:lpstr>Data Preparation (EDA)</vt:lpstr>
      <vt:lpstr>Data Preparation (EDA)</vt:lpstr>
      <vt:lpstr>K-Means</vt:lpstr>
      <vt:lpstr>K-Means Clustering Continues</vt:lpstr>
      <vt:lpstr>K-Means Clustering Continues</vt:lpstr>
      <vt:lpstr>K-Means Clustering Continues</vt:lpstr>
      <vt:lpstr>Clustering Using Hierarchical</vt:lpstr>
      <vt:lpstr>Hierarchical Clustering Continues</vt:lpstr>
      <vt:lpstr>Hierarchical  Clustering Continues</vt:lpstr>
      <vt:lpstr>Hierarchical  Clustering Continues</vt:lpstr>
      <vt:lpstr>Conclusion for both Hierarchical  and K- Means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PC</dc:creator>
  <cp:lastModifiedBy>MY PC</cp:lastModifiedBy>
  <cp:revision>9</cp:revision>
  <dcterms:created xsi:type="dcterms:W3CDTF">2020-07-12T20:36:30Z</dcterms:created>
  <dcterms:modified xsi:type="dcterms:W3CDTF">2020-07-13T03:22:48Z</dcterms:modified>
</cp:coreProperties>
</file>