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nva Sans Bold" panose="020B0604020202020204" charset="0"/>
      <p:regular r:id="rId8"/>
    </p:embeddedFont>
    <p:embeddedFont>
      <p:font typeface="Open Sauce" panose="020B0604020202020204" charset="0"/>
      <p:regular r:id="rId9"/>
    </p:embeddedFont>
    <p:embeddedFont>
      <p:font typeface="Open Sauce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14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02784" y="1834198"/>
            <a:ext cx="10865328" cy="1177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54"/>
              </a:lnSpc>
            </a:pPr>
            <a:r>
              <a:rPr lang="en-US" sz="6895" b="1">
                <a:solidFill>
                  <a:srgbClr val="2E2E2E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UpZella NextGen Hiring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27203" y="3363004"/>
            <a:ext cx="14456678" cy="1180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2E2E2E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AI-driven hiring platform with automated screening, intelligent interviews, and seamless workflows.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7F3CC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7F3CCA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0317392" y="8013083"/>
            <a:ext cx="4838860" cy="390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321" b="1">
                <a:solidFill>
                  <a:srgbClr val="2E2E2E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Hariharan R, Tharuneshwar 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317392" y="8455444"/>
            <a:ext cx="6941908" cy="802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321" b="1">
                <a:solidFill>
                  <a:srgbClr val="2E2E2E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Manakula Vinayagar Institute of Technology, Puducherry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317392" y="7537607"/>
            <a:ext cx="4838860" cy="390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321" b="1">
                <a:solidFill>
                  <a:srgbClr val="2E2E2E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Presented By: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A7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659"/>
                </a:lnSpc>
              </a:pPr>
              <a:endParaRPr/>
            </a:p>
            <a:p>
              <a:pPr algn="l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72575" y="0"/>
            <a:ext cx="10872818" cy="10287000"/>
            <a:chOff x="0" y="0"/>
            <a:chExt cx="2863623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63623" cy="2709333"/>
            </a:xfrm>
            <a:custGeom>
              <a:avLst/>
              <a:gdLst/>
              <a:ahLst/>
              <a:cxnLst/>
              <a:rect l="l" t="t" r="r" b="b"/>
              <a:pathLst>
                <a:path w="2863623" h="2709333">
                  <a:moveTo>
                    <a:pt x="0" y="0"/>
                  </a:moveTo>
                  <a:lnTo>
                    <a:pt x="2863623" y="0"/>
                  </a:lnTo>
                  <a:lnTo>
                    <a:pt x="286362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6362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67712" y="2413355"/>
            <a:ext cx="7562708" cy="3917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3891" lvl="1" indent="-236946" algn="l">
              <a:lnSpc>
                <a:spcPts val="3511"/>
              </a:lnSpc>
              <a:buFont typeface="Arial"/>
              <a:buChar char="•"/>
            </a:pPr>
            <a:r>
              <a:rPr lang="en-US" sz="2194">
                <a:solidFill>
                  <a:srgbClr val="2E2E2E"/>
                </a:solidFill>
                <a:latin typeface="Open Sauce"/>
                <a:ea typeface="Open Sauce"/>
                <a:cs typeface="Open Sauce"/>
                <a:sym typeface="Open Sauce"/>
              </a:rPr>
              <a:t>Traditional hiring is time-consuming and inefficient.</a:t>
            </a:r>
          </a:p>
          <a:p>
            <a:pPr marL="473891" lvl="1" indent="-236946" algn="l">
              <a:lnSpc>
                <a:spcPts val="3511"/>
              </a:lnSpc>
              <a:buFont typeface="Arial"/>
              <a:buChar char="•"/>
            </a:pPr>
            <a:r>
              <a:rPr lang="en-US" sz="2194">
                <a:solidFill>
                  <a:srgbClr val="2E2E2E"/>
                </a:solidFill>
                <a:latin typeface="Open Sauce"/>
                <a:ea typeface="Open Sauce"/>
                <a:cs typeface="Open Sauce"/>
                <a:sym typeface="Open Sauce"/>
              </a:rPr>
              <a:t> UpZella NextGen Hiring leverages AI agents to automate candidate screening, shortlisting, and intelligent interviews. </a:t>
            </a:r>
          </a:p>
          <a:p>
            <a:pPr marL="473891" lvl="1" indent="-236946" algn="l">
              <a:lnSpc>
                <a:spcPts val="3511"/>
              </a:lnSpc>
              <a:buFont typeface="Arial"/>
              <a:buChar char="•"/>
            </a:pPr>
            <a:r>
              <a:rPr lang="en-US" sz="2194">
                <a:solidFill>
                  <a:srgbClr val="2E2E2E"/>
                </a:solidFill>
                <a:latin typeface="Open Sauce"/>
                <a:ea typeface="Open Sauce"/>
                <a:cs typeface="Open Sauce"/>
                <a:sym typeface="Open Sauce"/>
              </a:rPr>
              <a:t>HR can post jobs with custom parameters, generate a unique job application link, and manage applicants via a dashboard. </a:t>
            </a:r>
          </a:p>
          <a:p>
            <a:pPr marL="473891" lvl="1" indent="-236946" algn="l">
              <a:lnSpc>
                <a:spcPts val="3511"/>
              </a:lnSpc>
              <a:buFont typeface="Arial"/>
              <a:buChar char="•"/>
            </a:pPr>
            <a:r>
              <a:rPr lang="en-US" sz="2194">
                <a:solidFill>
                  <a:srgbClr val="2E2E2E"/>
                </a:solidFill>
                <a:latin typeface="Open Sauce"/>
                <a:ea typeface="Open Sauce"/>
                <a:cs typeface="Open Sauce"/>
                <a:sym typeface="Open Sauce"/>
              </a:rPr>
              <a:t>AI agents analyze resumes, assess skills, and conduct dynamic interviews, and report generation.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7712" y="941423"/>
            <a:ext cx="7608575" cy="103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2E2E2E"/>
                </a:solidFill>
                <a:latin typeface="Open Sauce"/>
                <a:ea typeface="Open Sauce"/>
                <a:cs typeface="Open Sauce"/>
                <a:sym typeface="Open Sauce"/>
              </a:rPr>
              <a:t>Idea &amp; Approach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728843" y="1144617"/>
            <a:ext cx="5811082" cy="679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>
                <a:solidFill>
                  <a:srgbClr val="2E2E2E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Technology Stack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435452" y="2203807"/>
            <a:ext cx="6228379" cy="2939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9135" lvl="1" indent="-229568" algn="just">
              <a:lnSpc>
                <a:spcPts val="3402"/>
              </a:lnSpc>
              <a:buFont typeface="Arial"/>
              <a:buChar char="•"/>
            </a:pPr>
            <a:r>
              <a:rPr lang="en-US" sz="2126">
                <a:solidFill>
                  <a:srgbClr val="2E2E2E"/>
                </a:solidFill>
                <a:latin typeface="Open Sauce"/>
                <a:ea typeface="Open Sauce"/>
                <a:cs typeface="Open Sauce"/>
                <a:sym typeface="Open Sauce"/>
              </a:rPr>
              <a:t>Backend: Python-Flask </a:t>
            </a:r>
          </a:p>
          <a:p>
            <a:pPr marL="459135" lvl="1" indent="-229568" algn="just">
              <a:lnSpc>
                <a:spcPts val="3402"/>
              </a:lnSpc>
              <a:buFont typeface="Arial"/>
              <a:buChar char="•"/>
            </a:pPr>
            <a:r>
              <a:rPr lang="en-US" sz="2126">
                <a:solidFill>
                  <a:srgbClr val="2E2E2E"/>
                </a:solidFill>
                <a:latin typeface="Open Sauce"/>
                <a:ea typeface="Open Sauce"/>
                <a:cs typeface="Open Sauce"/>
                <a:sym typeface="Open Sauce"/>
              </a:rPr>
              <a:t>AI/ML:  FaceApi.js</a:t>
            </a:r>
          </a:p>
          <a:p>
            <a:pPr marL="459135" lvl="1" indent="-229568" algn="just">
              <a:lnSpc>
                <a:spcPts val="3402"/>
              </a:lnSpc>
              <a:buFont typeface="Arial"/>
              <a:buChar char="•"/>
            </a:pPr>
            <a:r>
              <a:rPr lang="en-US" sz="2126">
                <a:solidFill>
                  <a:srgbClr val="2E2E2E"/>
                </a:solidFill>
                <a:latin typeface="Open Sauce"/>
                <a:ea typeface="Open Sauce"/>
                <a:cs typeface="Open Sauce"/>
                <a:sym typeface="Open Sauce"/>
              </a:rPr>
              <a:t>Speech Conversion Library: Pyttsx3, Gtts</a:t>
            </a:r>
          </a:p>
          <a:p>
            <a:pPr marL="459135" lvl="1" indent="-229568" algn="just">
              <a:lnSpc>
                <a:spcPts val="3402"/>
              </a:lnSpc>
              <a:buFont typeface="Arial"/>
              <a:buChar char="•"/>
            </a:pPr>
            <a:r>
              <a:rPr lang="en-US" sz="2126">
                <a:solidFill>
                  <a:srgbClr val="2E2E2E"/>
                </a:solidFill>
                <a:latin typeface="Open Sauce"/>
                <a:ea typeface="Open Sauce"/>
                <a:cs typeface="Open Sauce"/>
                <a:sym typeface="Open Sauce"/>
              </a:rPr>
              <a:t>Parsing Library: PyPDF2</a:t>
            </a:r>
          </a:p>
          <a:p>
            <a:pPr marL="459135" lvl="1" indent="-229568" algn="just">
              <a:lnSpc>
                <a:spcPts val="3402"/>
              </a:lnSpc>
              <a:buFont typeface="Arial"/>
              <a:buChar char="•"/>
            </a:pPr>
            <a:r>
              <a:rPr lang="en-US" sz="2126">
                <a:solidFill>
                  <a:srgbClr val="2E2E2E"/>
                </a:solidFill>
                <a:latin typeface="Open Sauce"/>
                <a:ea typeface="Open Sauce"/>
                <a:cs typeface="Open Sauce"/>
                <a:sym typeface="Open Sauce"/>
              </a:rPr>
              <a:t>LLM: Gemini 2.o Flash</a:t>
            </a:r>
          </a:p>
          <a:p>
            <a:pPr marL="459135" lvl="1" indent="-229568" algn="just">
              <a:lnSpc>
                <a:spcPts val="3402"/>
              </a:lnSpc>
              <a:buFont typeface="Arial"/>
              <a:buChar char="•"/>
            </a:pPr>
            <a:r>
              <a:rPr lang="en-US" sz="2126">
                <a:solidFill>
                  <a:srgbClr val="2E2E2E"/>
                </a:solidFill>
                <a:latin typeface="Open Sauce"/>
                <a:ea typeface="Open Sauce"/>
                <a:cs typeface="Open Sauce"/>
                <a:sym typeface="Open Sauce"/>
              </a:rPr>
              <a:t>Database: SupaBase</a:t>
            </a:r>
          </a:p>
          <a:p>
            <a:pPr marL="459135" lvl="1" indent="-229568" algn="just">
              <a:lnSpc>
                <a:spcPts val="3402"/>
              </a:lnSpc>
              <a:buFont typeface="Arial"/>
              <a:buChar char="•"/>
            </a:pPr>
            <a:r>
              <a:rPr lang="en-US" sz="2126">
                <a:solidFill>
                  <a:srgbClr val="2E2E2E"/>
                </a:solidFill>
                <a:latin typeface="Open Sauce"/>
                <a:ea typeface="Open Sauce"/>
                <a:cs typeface="Open Sauce"/>
                <a:sym typeface="Open Sauce"/>
              </a:rPr>
              <a:t>Frontend: NextJS, Tailwind CSS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9376655" y="2495554"/>
            <a:ext cx="8208889" cy="5295892"/>
          </a:xfrm>
          <a:custGeom>
            <a:avLst/>
            <a:gdLst/>
            <a:ahLst/>
            <a:cxnLst/>
            <a:rect l="l" t="t" r="r" b="b"/>
            <a:pathLst>
              <a:path w="8208889" h="5295892">
                <a:moveTo>
                  <a:pt x="0" y="0"/>
                </a:moveTo>
                <a:lnTo>
                  <a:pt x="8208889" y="0"/>
                </a:lnTo>
                <a:lnTo>
                  <a:pt x="8208889" y="5295892"/>
                </a:lnTo>
                <a:lnTo>
                  <a:pt x="0" y="5295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731" t="-24934" r="-18097" b="-26918"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687512" y="2128922"/>
            <a:ext cx="7882645" cy="7070784"/>
          </a:xfrm>
          <a:custGeom>
            <a:avLst/>
            <a:gdLst/>
            <a:ahLst/>
            <a:cxnLst/>
            <a:rect l="l" t="t" r="r" b="b"/>
            <a:pathLst>
              <a:path w="7882645" h="7070784">
                <a:moveTo>
                  <a:pt x="0" y="0"/>
                </a:moveTo>
                <a:lnTo>
                  <a:pt x="7882645" y="0"/>
                </a:lnTo>
                <a:lnTo>
                  <a:pt x="7882645" y="7070784"/>
                </a:lnTo>
                <a:lnTo>
                  <a:pt x="0" y="70707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812" t="-8273" r="-8291" b="-7834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4315860" y="261655"/>
            <a:ext cx="9656280" cy="1111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Architecture</a:t>
            </a:r>
          </a:p>
        </p:txBody>
      </p:sp>
      <p:sp>
        <p:nvSpPr>
          <p:cNvPr id="32" name="AutoShape 32"/>
          <p:cNvSpPr/>
          <p:nvPr/>
        </p:nvSpPr>
        <p:spPr>
          <a:xfrm>
            <a:off x="9134475" y="2252721"/>
            <a:ext cx="0" cy="6492240"/>
          </a:xfrm>
          <a:prstGeom prst="line">
            <a:avLst/>
          </a:prstGeom>
          <a:ln w="19050" cap="flat">
            <a:solidFill>
              <a:srgbClr val="E2A7AF"/>
            </a:solidFill>
            <a:prstDash val="solid"/>
            <a:headEnd type="triangle" w="lg" len="med"/>
            <a:tailEnd type="triangle" w="lg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983463" y="4786371"/>
            <a:ext cx="7959584" cy="4403923"/>
          </a:xfrm>
          <a:custGeom>
            <a:avLst/>
            <a:gdLst/>
            <a:ahLst/>
            <a:cxnLst/>
            <a:rect l="l" t="t" r="r" b="b"/>
            <a:pathLst>
              <a:path w="7959584" h="4403923">
                <a:moveTo>
                  <a:pt x="0" y="0"/>
                </a:moveTo>
                <a:lnTo>
                  <a:pt x="7959584" y="0"/>
                </a:lnTo>
                <a:lnTo>
                  <a:pt x="7959584" y="4403923"/>
                </a:lnTo>
                <a:lnTo>
                  <a:pt x="0" y="44039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39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028700" y="952500"/>
            <a:ext cx="7810500" cy="539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Relevancy &amp; Business Opportunity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26304" y="1686101"/>
            <a:ext cx="6225510" cy="2538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9" lvl="1" indent="-205105" algn="l">
              <a:lnSpc>
                <a:spcPts val="3438"/>
              </a:lnSpc>
              <a:buFont typeface="Arial"/>
              <a:buChar char="•"/>
            </a:pPr>
            <a:r>
              <a:rPr lang="en-US" sz="1899" spc="13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Efficiency Gains: Reduces hiring time by 50%, lowering costs.</a:t>
            </a:r>
          </a:p>
          <a:p>
            <a:pPr marL="410209" lvl="1" indent="-205105" algn="l">
              <a:lnSpc>
                <a:spcPts val="3438"/>
              </a:lnSpc>
              <a:buFont typeface="Arial"/>
              <a:buChar char="•"/>
            </a:pPr>
            <a:r>
              <a:rPr lang="en-US" sz="1899" spc="13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Quality Hiring: AI improves accuracy by 30%, reducing bad hires.</a:t>
            </a:r>
          </a:p>
          <a:p>
            <a:pPr marL="410209" lvl="1" indent="-205105" algn="l">
              <a:lnSpc>
                <a:spcPts val="3438"/>
              </a:lnSpc>
              <a:buFont typeface="Arial"/>
              <a:buChar char="•"/>
            </a:pPr>
            <a:r>
              <a:rPr lang="en-US" sz="1899" spc="13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Enhanced Productivity: Automates 70% of repetitive HR tasks.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595249" y="2371471"/>
            <a:ext cx="7834848" cy="5270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18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Subscription Model (60%)</a:t>
            </a:r>
          </a:p>
          <a:p>
            <a:pPr marL="410209" lvl="1" indent="-205105" algn="l">
              <a:lnSpc>
                <a:spcPts val="284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Basic ($99/user/month) – Resume screening, AI analysis</a:t>
            </a:r>
          </a:p>
          <a:p>
            <a:pPr marL="410209" lvl="1" indent="-205105" algn="l">
              <a:lnSpc>
                <a:spcPts val="284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Pro ($299/user/month) – AI-powered interviews, coding tests</a:t>
            </a:r>
          </a:p>
          <a:p>
            <a:pPr marL="410209" lvl="1" indent="-205105" algn="l">
              <a:lnSpc>
                <a:spcPts val="284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Enterprise ($50K+/year) – API access, white-label solutions</a:t>
            </a:r>
          </a:p>
          <a:p>
            <a:pPr algn="l">
              <a:lnSpc>
                <a:spcPts val="2849"/>
              </a:lnSpc>
            </a:pPr>
            <a:r>
              <a:rPr lang="en-US" sz="18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Pay-Per-Use (20%)</a:t>
            </a:r>
          </a:p>
          <a:p>
            <a:pPr marL="410209" lvl="1" indent="-205105" algn="l">
              <a:lnSpc>
                <a:spcPts val="284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$10 – AI Resume Screening</a:t>
            </a:r>
          </a:p>
          <a:p>
            <a:pPr marL="410209" lvl="1" indent="-205105" algn="l">
              <a:lnSpc>
                <a:spcPts val="284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$50 – AI Technical Interview</a:t>
            </a:r>
          </a:p>
          <a:p>
            <a:pPr marL="410209" lvl="1" indent="-205105" algn="l">
              <a:lnSpc>
                <a:spcPts val="284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$100 – AI Video Interview (Facial Recognition)</a:t>
            </a:r>
          </a:p>
          <a:p>
            <a:pPr marL="410209" lvl="1" indent="-205105" algn="l">
              <a:lnSpc>
                <a:spcPts val="284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500K+ assessments/year projected</a:t>
            </a:r>
          </a:p>
          <a:p>
            <a:pPr algn="l">
              <a:lnSpc>
                <a:spcPts val="2849"/>
              </a:lnSpc>
            </a:pPr>
            <a:r>
              <a:rPr lang="en-US" sz="18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Enterprise Licensing &amp; API (15%)</a:t>
            </a:r>
          </a:p>
          <a:p>
            <a:pPr marL="410209" lvl="1" indent="-205105" algn="l">
              <a:lnSpc>
                <a:spcPts val="284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$100K+/year – ATS integration &amp; AI solutions</a:t>
            </a:r>
          </a:p>
          <a:p>
            <a:pPr algn="l">
              <a:lnSpc>
                <a:spcPts val="2849"/>
              </a:lnSpc>
            </a:pPr>
            <a:r>
              <a:rPr lang="en-US" sz="18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Marketplace &amp; Commission (5%)</a:t>
            </a:r>
          </a:p>
          <a:p>
            <a:pPr marL="410209" lvl="1" indent="-205105" algn="l">
              <a:lnSpc>
                <a:spcPts val="284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5% commission per hire (e.g., $500 on $10K placement)</a:t>
            </a:r>
          </a:p>
          <a:p>
            <a:pPr marL="410209" lvl="1" indent="-205105" algn="l">
              <a:lnSpc>
                <a:spcPts val="284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Business Impact: Multiple revenue streams ensure scalability, profitability, and strong ROI.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435352" y="1112748"/>
            <a:ext cx="3899647" cy="539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b="1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Revenue Stream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5062" y="2559838"/>
            <a:ext cx="395894" cy="381027"/>
          </a:xfrm>
          <a:custGeom>
            <a:avLst/>
            <a:gdLst/>
            <a:ahLst/>
            <a:cxnLst/>
            <a:rect l="l" t="t" r="r" b="b"/>
            <a:pathLst>
              <a:path w="395894" h="381027">
                <a:moveTo>
                  <a:pt x="0" y="0"/>
                </a:moveTo>
                <a:lnTo>
                  <a:pt x="395894" y="0"/>
                </a:lnTo>
                <a:lnTo>
                  <a:pt x="395894" y="381027"/>
                </a:lnTo>
                <a:lnTo>
                  <a:pt x="0" y="381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133" t="-48464" r="-45860" b="-4998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824363" y="2448081"/>
            <a:ext cx="669235" cy="669235"/>
            <a:chOff x="0" y="0"/>
            <a:chExt cx="892313" cy="892313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892313" cy="892313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7F3CCA"/>
                </a:solidFill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Freeform 7"/>
            <p:cNvSpPr/>
            <p:nvPr/>
          </p:nvSpPr>
          <p:spPr>
            <a:xfrm>
              <a:off x="238036" y="284579"/>
              <a:ext cx="416241" cy="323154"/>
            </a:xfrm>
            <a:custGeom>
              <a:avLst/>
              <a:gdLst/>
              <a:ahLst/>
              <a:cxnLst/>
              <a:rect l="l" t="t" r="r" b="b"/>
              <a:pathLst>
                <a:path w="416241" h="323154">
                  <a:moveTo>
                    <a:pt x="0" y="0"/>
                  </a:moveTo>
                  <a:lnTo>
                    <a:pt x="416241" y="0"/>
                  </a:lnTo>
                  <a:lnTo>
                    <a:pt x="416241" y="323155"/>
                  </a:lnTo>
                  <a:lnTo>
                    <a:pt x="0" y="32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549861" y="599549"/>
            <a:ext cx="9433200" cy="858303"/>
            <a:chOff x="0" y="0"/>
            <a:chExt cx="12577600" cy="1144404"/>
          </a:xfrm>
        </p:grpSpPr>
        <p:grpSp>
          <p:nvGrpSpPr>
            <p:cNvPr id="9" name="Group 9"/>
            <p:cNvGrpSpPr/>
            <p:nvPr/>
          </p:nvGrpSpPr>
          <p:grpSpPr>
            <a:xfrm rot="5400000">
              <a:off x="5496225" y="-5496225"/>
              <a:ext cx="1144404" cy="12136854"/>
              <a:chOff x="0" y="0"/>
              <a:chExt cx="226055" cy="239740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26055" cy="2397403"/>
              </a:xfrm>
              <a:custGeom>
                <a:avLst/>
                <a:gdLst/>
                <a:ahLst/>
                <a:cxnLst/>
                <a:rect l="l" t="t" r="r" b="b"/>
                <a:pathLst>
                  <a:path w="226055" h="2397403">
                    <a:moveTo>
                      <a:pt x="113028" y="0"/>
                    </a:moveTo>
                    <a:lnTo>
                      <a:pt x="113028" y="0"/>
                    </a:lnTo>
                    <a:cubicBezTo>
                      <a:pt x="175451" y="0"/>
                      <a:pt x="226055" y="50604"/>
                      <a:pt x="226055" y="113028"/>
                    </a:cubicBezTo>
                    <a:lnTo>
                      <a:pt x="226055" y="2284376"/>
                    </a:lnTo>
                    <a:cubicBezTo>
                      <a:pt x="226055" y="2346799"/>
                      <a:pt x="175451" y="2397403"/>
                      <a:pt x="113028" y="2397403"/>
                    </a:cubicBezTo>
                    <a:lnTo>
                      <a:pt x="113028" y="2397403"/>
                    </a:lnTo>
                    <a:cubicBezTo>
                      <a:pt x="50604" y="2397403"/>
                      <a:pt x="0" y="2346799"/>
                      <a:pt x="0" y="2284376"/>
                    </a:cubicBezTo>
                    <a:lnTo>
                      <a:pt x="0" y="113028"/>
                    </a:lnTo>
                    <a:cubicBezTo>
                      <a:pt x="0" y="50604"/>
                      <a:pt x="50604" y="0"/>
                      <a:pt x="113028" y="0"/>
                    </a:cubicBezTo>
                    <a:close/>
                  </a:path>
                </a:pathLst>
              </a:custGeom>
              <a:solidFill>
                <a:srgbClr val="FFC2C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226055" cy="24355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118953" y="182768"/>
              <a:ext cx="12458646" cy="7515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60"/>
                </a:lnSpc>
              </a:pPr>
              <a:r>
                <a:rPr lang="en-US" sz="3400" b="1" spc="666">
                  <a:solidFill>
                    <a:srgbClr val="4D4D4D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Features &amp; Customizations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1275" y="2383388"/>
            <a:ext cx="733929" cy="73392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C86974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78239" y="3761143"/>
            <a:ext cx="4433887" cy="69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1799">
                <a:solidFill>
                  <a:srgbClr val="4D4D4D"/>
                </a:solidFill>
                <a:latin typeface="Open Sauce"/>
                <a:ea typeface="Open Sauce"/>
                <a:cs typeface="Open Sauce"/>
                <a:sym typeface="Open Sauce"/>
              </a:rPr>
              <a:t>AI agents analyse resumes, assess skills, and assign scores.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78239" y="3425982"/>
            <a:ext cx="2906582" cy="34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55555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AI-Powered Screening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78239" y="4907344"/>
            <a:ext cx="4433887" cy="69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1799">
                <a:solidFill>
                  <a:srgbClr val="4D4D4D"/>
                </a:solidFill>
                <a:latin typeface="Open Sauce"/>
                <a:ea typeface="Open Sauce"/>
                <a:cs typeface="Open Sauce"/>
                <a:sym typeface="Open Sauce"/>
              </a:rPr>
              <a:t>Candidates are shortlisted based on HR-defined thresholds.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78239" y="4572183"/>
            <a:ext cx="3059570" cy="34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55555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Automated Shortlisting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78239" y="6055920"/>
            <a:ext cx="4433887" cy="69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1799">
                <a:solidFill>
                  <a:srgbClr val="4D4D4D"/>
                </a:solidFill>
                <a:latin typeface="Open Sauce"/>
                <a:ea typeface="Open Sauce"/>
                <a:cs typeface="Open Sauce"/>
                <a:sym typeface="Open Sauce"/>
              </a:rPr>
              <a:t>Manage job postings, track applicants, and streamline hiring.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78239" y="5720759"/>
            <a:ext cx="3400849" cy="34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55555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HR Dashboard &amp; Workflow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78239" y="7204497"/>
            <a:ext cx="4433887" cy="69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1799">
                <a:solidFill>
                  <a:srgbClr val="4D4D4D"/>
                </a:solidFill>
                <a:latin typeface="Open Sauce"/>
                <a:ea typeface="Open Sauce"/>
                <a:cs typeface="Open Sauce"/>
                <a:sym typeface="Open Sauce"/>
              </a:rPr>
              <a:t>AI conducts dynamic Q&amp;A, live coding, and facial monitoring.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78239" y="6869336"/>
            <a:ext cx="3400849" cy="34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55555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Intelligent Interviews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661952" y="2330009"/>
            <a:ext cx="2729472" cy="7549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sz="4399" b="1" dirty="0">
                <a:solidFill>
                  <a:srgbClr val="C8636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Features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330195" y="2413140"/>
            <a:ext cx="4041675" cy="662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>
                <a:solidFill>
                  <a:srgbClr val="7F3CC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Customization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178920" y="3793490"/>
            <a:ext cx="4603258" cy="69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1799">
                <a:solidFill>
                  <a:srgbClr val="4D4D4D"/>
                </a:solidFill>
                <a:latin typeface="Open Sauce"/>
                <a:ea typeface="Open Sauce"/>
                <a:cs typeface="Open Sauce"/>
                <a:sym typeface="Open Sauce"/>
              </a:rPr>
              <a:t>HR can tailor job descriptions, application forms, and threshold scores.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178920" y="3458329"/>
            <a:ext cx="3711095" cy="34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55555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Customizable Hiring Process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178920" y="4939691"/>
            <a:ext cx="4518572" cy="69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1799">
                <a:solidFill>
                  <a:srgbClr val="4D4D4D"/>
                </a:solidFill>
                <a:latin typeface="Open Sauce"/>
                <a:ea typeface="Open Sauce"/>
                <a:cs typeface="Open Sauce"/>
                <a:sym typeface="Open Sauce"/>
              </a:rPr>
              <a:t>Easily connect with Zoho CRM, HubSpot, HRMNest, and other HR systems.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178920" y="4604529"/>
            <a:ext cx="3497112" cy="34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55555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Seamless CRM Integration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178920" y="6088267"/>
            <a:ext cx="4433887" cy="69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1799">
                <a:solidFill>
                  <a:srgbClr val="4D4D4D"/>
                </a:solidFill>
                <a:latin typeface="Open Sauce"/>
                <a:ea typeface="Open Sauce"/>
                <a:cs typeface="Open Sauce"/>
                <a:sym typeface="Open Sauce"/>
              </a:rPr>
              <a:t>Modify interview structures and evaluation parameters as needed.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178920" y="5753106"/>
            <a:ext cx="3711095" cy="34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55555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Flexible Assessment Criteria</a:t>
            </a:r>
          </a:p>
        </p:txBody>
      </p:sp>
      <p:sp>
        <p:nvSpPr>
          <p:cNvPr id="32" name="Freeform 32"/>
          <p:cNvSpPr/>
          <p:nvPr/>
        </p:nvSpPr>
        <p:spPr>
          <a:xfrm>
            <a:off x="13078334" y="2674702"/>
            <a:ext cx="395894" cy="381027"/>
          </a:xfrm>
          <a:custGeom>
            <a:avLst/>
            <a:gdLst/>
            <a:ahLst/>
            <a:cxnLst/>
            <a:rect l="l" t="t" r="r" b="b"/>
            <a:pathLst>
              <a:path w="395894" h="381027">
                <a:moveTo>
                  <a:pt x="0" y="0"/>
                </a:moveTo>
                <a:lnTo>
                  <a:pt x="395894" y="0"/>
                </a:lnTo>
                <a:lnTo>
                  <a:pt x="395894" y="381027"/>
                </a:lnTo>
                <a:lnTo>
                  <a:pt x="0" y="381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133" t="-48464" r="-45860" b="-49981"/>
            </a:stretch>
          </a:blipFill>
        </p:spPr>
      </p:sp>
      <p:grpSp>
        <p:nvGrpSpPr>
          <p:cNvPr id="33" name="Group 33"/>
          <p:cNvGrpSpPr/>
          <p:nvPr/>
        </p:nvGrpSpPr>
        <p:grpSpPr>
          <a:xfrm>
            <a:off x="12914546" y="2489340"/>
            <a:ext cx="733929" cy="733929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C86974"/>
              </a:solidFill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3474228" y="3608204"/>
            <a:ext cx="2906582" cy="34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55555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Train Custom SLM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474228" y="4205030"/>
            <a:ext cx="3674402" cy="70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55555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User Responsive Interview (Synchronization)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3474228" y="5154193"/>
            <a:ext cx="3400849" cy="70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55555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Interactive Coding Environment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474228" y="6130912"/>
            <a:ext cx="3400849" cy="34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55555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Use Reflex Based Agents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3867550" y="2403615"/>
            <a:ext cx="3771563" cy="75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sz="4399" b="1">
                <a:solidFill>
                  <a:srgbClr val="C8636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Future Scope</a:t>
            </a:r>
          </a:p>
        </p:txBody>
      </p:sp>
      <p:sp>
        <p:nvSpPr>
          <p:cNvPr id="41" name="AutoShape 41"/>
          <p:cNvSpPr/>
          <p:nvPr/>
        </p:nvSpPr>
        <p:spPr>
          <a:xfrm flipH="1">
            <a:off x="6345523" y="3209022"/>
            <a:ext cx="0" cy="3594687"/>
          </a:xfrm>
          <a:prstGeom prst="line">
            <a:avLst/>
          </a:prstGeom>
          <a:ln w="19050" cap="flat">
            <a:solidFill>
              <a:srgbClr val="E2A7AF"/>
            </a:solidFill>
            <a:prstDash val="solid"/>
            <a:headEnd type="triangle" w="lg" len="med"/>
            <a:tailEnd type="triangle" w="lg" len="med"/>
          </a:ln>
        </p:spPr>
      </p:sp>
      <p:sp>
        <p:nvSpPr>
          <p:cNvPr id="42" name="AutoShape 42"/>
          <p:cNvSpPr/>
          <p:nvPr/>
        </p:nvSpPr>
        <p:spPr>
          <a:xfrm flipH="1">
            <a:off x="12438296" y="3209022"/>
            <a:ext cx="0" cy="3594687"/>
          </a:xfrm>
          <a:prstGeom prst="line">
            <a:avLst/>
          </a:prstGeom>
          <a:ln w="19050" cap="flat">
            <a:solidFill>
              <a:srgbClr val="E2A7AF"/>
            </a:solidFill>
            <a:prstDash val="solid"/>
            <a:headEnd type="triangle" w="lg" len="med"/>
            <a:tailEnd type="triangle" w="lg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82214" y="2689454"/>
            <a:ext cx="3777086" cy="6568846"/>
          </a:xfrm>
          <a:custGeom>
            <a:avLst/>
            <a:gdLst/>
            <a:ahLst/>
            <a:cxnLst/>
            <a:rect l="l" t="t" r="r" b="b"/>
            <a:pathLst>
              <a:path w="3777086" h="6568846">
                <a:moveTo>
                  <a:pt x="0" y="0"/>
                </a:moveTo>
                <a:lnTo>
                  <a:pt x="3777086" y="0"/>
                </a:lnTo>
                <a:lnTo>
                  <a:pt x="3777086" y="6568846"/>
                </a:lnTo>
                <a:lnTo>
                  <a:pt x="0" y="65688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028700"/>
            <a:ext cx="4076859" cy="5377152"/>
          </a:xfrm>
          <a:custGeom>
            <a:avLst/>
            <a:gdLst/>
            <a:ahLst/>
            <a:cxnLst/>
            <a:rect l="l" t="t" r="r" b="b"/>
            <a:pathLst>
              <a:path w="4076859" h="5377152">
                <a:moveTo>
                  <a:pt x="0" y="0"/>
                </a:moveTo>
                <a:lnTo>
                  <a:pt x="4076859" y="0"/>
                </a:lnTo>
                <a:lnTo>
                  <a:pt x="4076859" y="5377152"/>
                </a:lnTo>
                <a:lnTo>
                  <a:pt x="0" y="5377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445710" y="3086100"/>
            <a:ext cx="3396580" cy="4114800"/>
          </a:xfrm>
          <a:custGeom>
            <a:avLst/>
            <a:gdLst/>
            <a:ahLst/>
            <a:cxnLst/>
            <a:rect l="l" t="t" r="r" b="b"/>
            <a:pathLst>
              <a:path w="3396580" h="4114800">
                <a:moveTo>
                  <a:pt x="0" y="0"/>
                </a:moveTo>
                <a:lnTo>
                  <a:pt x="3396580" y="0"/>
                </a:lnTo>
                <a:lnTo>
                  <a:pt x="33965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Custom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Open Sauce Bold</vt:lpstr>
      <vt:lpstr>Arial</vt:lpstr>
      <vt:lpstr>Canva Sans Bold</vt:lpstr>
      <vt:lpstr>Open Sauce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UpZella Kochi Hackathon - KH04- Lexicons</dc:title>
  <cp:lastModifiedBy>Hariharan R</cp:lastModifiedBy>
  <cp:revision>2</cp:revision>
  <dcterms:created xsi:type="dcterms:W3CDTF">2006-08-16T00:00:00Z</dcterms:created>
  <dcterms:modified xsi:type="dcterms:W3CDTF">2025-02-16T09:23:54Z</dcterms:modified>
  <dc:identifier>DAGfJuK6snE</dc:identifier>
</cp:coreProperties>
</file>