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ariharan2134/TNSDC---Generative---AI" TargetMode="External"/><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024626" cy="1001556"/>
          </a:xfrm>
          <a:prstGeom prst="rect">
            <a:avLst/>
          </a:prstGeom>
        </p:spPr>
        <p:txBody>
          <a:bodyPr vert="horz" wrap="square" lIns="0" tIns="16510" rIns="0" bIns="0" rtlCol="0">
            <a:spAutoFit/>
          </a:bodyPr>
          <a:lstStyle/>
          <a:p>
            <a:pPr marL="3213735">
              <a:lnSpc>
                <a:spcPct val="100000"/>
              </a:lnSpc>
              <a:spcBef>
                <a:spcPts val="130"/>
              </a:spcBef>
            </a:pPr>
            <a:r>
              <a:rPr lang="en-US" spc="15" dirty="0" err="1"/>
              <a:t>T.Srihariharan</a:t>
            </a:r>
            <a:br>
              <a:rPr lang="en-US" spc="15" dirty="0"/>
            </a:br>
            <a:r>
              <a:rPr lang="en-US" spc="15" dirty="0"/>
              <a:t>813821205049</a:t>
            </a:r>
            <a:endParaRPr spc="15" dirty="0"/>
          </a:p>
        </p:txBody>
      </p:sp>
      <p:sp>
        <p:nvSpPr>
          <p:cNvPr id="8" name="object 8"/>
          <p:cNvSpPr txBox="1"/>
          <p:nvPr/>
        </p:nvSpPr>
        <p:spPr>
          <a:xfrm>
            <a:off x="6484620" y="2821622"/>
            <a:ext cx="1859280" cy="764312"/>
          </a:xfrm>
          <a:prstGeom prst="rect">
            <a:avLst/>
          </a:prstGeom>
        </p:spPr>
        <p:txBody>
          <a:bodyPr vert="horz" wrap="square" lIns="0" tIns="12700" rIns="0" bIns="0" rtlCol="0">
            <a:spAutoFit/>
          </a:bodyPr>
          <a:lstStyle/>
          <a:p>
            <a:pPr marL="12700">
              <a:lnSpc>
                <a:spcPct val="100000"/>
              </a:lnSpc>
              <a:spcBef>
                <a:spcPts val="100"/>
              </a:spcBef>
            </a:pPr>
            <a:endParaRPr lang="en-IN" sz="2400" b="1" spc="10" dirty="0">
              <a:solidFill>
                <a:srgbClr val="2D936B"/>
              </a:solidFill>
              <a:latin typeface="Trebuchet MS"/>
              <a:cs typeface="Trebuchet MS"/>
            </a:endParaRPr>
          </a:p>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7467600" y="3209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8" y="6111875"/>
            <a:ext cx="8308341" cy="324448"/>
          </a:xfrm>
          <a:prstGeom prst="rect">
            <a:avLst/>
          </a:prstGeom>
        </p:spPr>
        <p:txBody>
          <a:bodyPr vert="horz" wrap="square" lIns="0" tIns="16510" rIns="0" bIns="0" rtlCol="0">
            <a:spAutoFit/>
          </a:bodyPr>
          <a:lstStyle/>
          <a:p>
            <a:pPr marL="12700">
              <a:lnSpc>
                <a:spcPct val="100000"/>
              </a:lnSpc>
              <a:spcBef>
                <a:spcPts val="130"/>
              </a:spcBef>
            </a:pPr>
            <a:r>
              <a:rPr lang="en-IN" sz="2000" u="heavy" spc="20" dirty="0">
                <a:solidFill>
                  <a:srgbClr val="006FC0"/>
                </a:solidFill>
                <a:uFill>
                  <a:solidFill>
                    <a:srgbClr val="006FC0"/>
                  </a:solidFill>
                </a:uFill>
                <a:latin typeface="Trebuchet MS"/>
                <a:cs typeface="Trebuchet MS"/>
                <a:hlinkClick r:id="rId3"/>
              </a:rPr>
              <a:t>https://github.com/Hariharan2134/TNSDC---Generative---AI</a:t>
            </a:r>
            <a:endParaRPr sz="2000" dirty="0">
              <a:latin typeface="Trebuchet MS"/>
              <a:cs typeface="Trebuchet MS"/>
            </a:endParaRPr>
          </a:p>
        </p:txBody>
      </p:sp>
      <p:sp>
        <p:nvSpPr>
          <p:cNvPr id="10" name="object 3">
            <a:extLst>
              <a:ext uri="{FF2B5EF4-FFF2-40B4-BE49-F238E27FC236}">
                <a16:creationId xmlns:a16="http://schemas.microsoft.com/office/drawing/2014/main" id="{AD3478A6-9AB9-511D-E6C9-1C038EF6215B}"/>
              </a:ext>
            </a:extLst>
          </p:cNvPr>
          <p:cNvSpPr/>
          <p:nvPr/>
        </p:nvSpPr>
        <p:spPr>
          <a:xfrm>
            <a:off x="10820018" y="5591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5">
            <a:extLst>
              <a:ext uri="{FF2B5EF4-FFF2-40B4-BE49-F238E27FC236}">
                <a16:creationId xmlns:a16="http://schemas.microsoft.com/office/drawing/2014/main" id="{BF7B8C8A-E4BF-CF9D-F87E-236BF0FB9335}"/>
              </a:ext>
            </a:extLst>
          </p:cNvPr>
          <p:cNvSpPr/>
          <p:nvPr/>
        </p:nvSpPr>
        <p:spPr>
          <a:xfrm>
            <a:off x="10820018" y="61245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3" name="Picture 12">
            <a:extLst>
              <a:ext uri="{FF2B5EF4-FFF2-40B4-BE49-F238E27FC236}">
                <a16:creationId xmlns:a16="http://schemas.microsoft.com/office/drawing/2014/main" id="{92583EA5-DF54-157E-E05B-C20588BEAADA}"/>
              </a:ext>
            </a:extLst>
          </p:cNvPr>
          <p:cNvPicPr>
            <a:picLocks noChangeAspect="1"/>
          </p:cNvPicPr>
          <p:nvPr/>
        </p:nvPicPr>
        <p:blipFill>
          <a:blip r:embed="rId4"/>
          <a:stretch>
            <a:fillRect/>
          </a:stretch>
        </p:blipFill>
        <p:spPr>
          <a:xfrm>
            <a:off x="457200" y="1182516"/>
            <a:ext cx="6172200" cy="4532484"/>
          </a:xfrm>
          <a:prstGeom prst="rect">
            <a:avLst/>
          </a:prstGeom>
        </p:spPr>
      </p:pic>
      <p:pic>
        <p:nvPicPr>
          <p:cNvPr id="5" name="Picture 4">
            <a:extLst>
              <a:ext uri="{FF2B5EF4-FFF2-40B4-BE49-F238E27FC236}">
                <a16:creationId xmlns:a16="http://schemas.microsoft.com/office/drawing/2014/main" id="{13C686AB-A5A6-E65F-3971-24FFF2B0261B}"/>
              </a:ext>
            </a:extLst>
          </p:cNvPr>
          <p:cNvPicPr>
            <a:picLocks noChangeAspect="1"/>
          </p:cNvPicPr>
          <p:nvPr/>
        </p:nvPicPr>
        <p:blipFill>
          <a:blip r:embed="rId5"/>
          <a:stretch>
            <a:fillRect/>
          </a:stretch>
        </p:blipFill>
        <p:spPr>
          <a:xfrm>
            <a:off x="6755215" y="1498580"/>
            <a:ext cx="4534293" cy="389415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728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080562" cy="2248051"/>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IN" sz="4250" spc="25" dirty="0"/>
            </a:br>
            <a:r>
              <a:rPr lang="en-US" sz="3000" b="0" spc="25" dirty="0"/>
              <a:t>Interactive Fiction Writer: AI-powered Story Generation Tool</a:t>
            </a:r>
            <a:endParaRPr sz="30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1DBAE80-58BB-96A6-6F48-A67D221CD0B4}"/>
              </a:ext>
            </a:extLst>
          </p:cNvPr>
          <p:cNvSpPr txBox="1"/>
          <p:nvPr/>
        </p:nvSpPr>
        <p:spPr>
          <a:xfrm>
            <a:off x="1905000" y="1627525"/>
            <a:ext cx="6728841" cy="3477875"/>
          </a:xfrm>
          <a:prstGeom prst="rect">
            <a:avLst/>
          </a:prstGeom>
          <a:noFill/>
        </p:spPr>
        <p:txBody>
          <a:bodyPr wrap="square" rtlCol="0">
            <a:spAutoFit/>
          </a:bodyPr>
          <a:lstStyle/>
          <a:p>
            <a:pPr marL="342900" indent="-342900">
              <a:buFont typeface="+mj-lt"/>
              <a:buAutoNum type="arabicPeriod"/>
            </a:pPr>
            <a:r>
              <a:rPr lang="en-US" sz="2200" dirty="0"/>
              <a:t>Introduction</a:t>
            </a:r>
          </a:p>
          <a:p>
            <a:pPr marL="342900" indent="-342900">
              <a:buFont typeface="+mj-lt"/>
              <a:buAutoNum type="arabicPeriod"/>
            </a:pPr>
            <a:r>
              <a:rPr lang="en-US" sz="2200" dirty="0"/>
              <a:t>Problem Statement</a:t>
            </a:r>
          </a:p>
          <a:p>
            <a:pPr marL="342900" indent="-342900">
              <a:buFont typeface="+mj-lt"/>
              <a:buAutoNum type="arabicPeriod"/>
            </a:pPr>
            <a:r>
              <a:rPr lang="en-US" sz="2200" dirty="0"/>
              <a:t>Project Overview</a:t>
            </a:r>
          </a:p>
          <a:p>
            <a:pPr marL="342900" indent="-342900">
              <a:buFont typeface="+mj-lt"/>
              <a:buAutoNum type="arabicPeriod"/>
            </a:pPr>
            <a:r>
              <a:rPr lang="en-US" sz="2200" dirty="0"/>
              <a:t>End Users</a:t>
            </a:r>
          </a:p>
          <a:p>
            <a:pPr marL="342900" indent="-342900">
              <a:buFont typeface="+mj-lt"/>
              <a:buAutoNum type="arabicPeriod"/>
            </a:pPr>
            <a:r>
              <a:rPr lang="en-US" sz="2200" dirty="0"/>
              <a:t>Solution and Value Proposition</a:t>
            </a:r>
          </a:p>
          <a:p>
            <a:pPr marL="342900" indent="-342900">
              <a:buFont typeface="+mj-lt"/>
              <a:buAutoNum type="arabicPeriod"/>
            </a:pPr>
            <a:r>
              <a:rPr lang="en-US" sz="2200" dirty="0"/>
              <a:t>Key Features</a:t>
            </a:r>
          </a:p>
          <a:p>
            <a:pPr marL="342900" indent="-342900">
              <a:buFont typeface="+mj-lt"/>
              <a:buAutoNum type="arabicPeriod"/>
            </a:pPr>
            <a:r>
              <a:rPr lang="en-US" sz="2200" dirty="0"/>
              <a:t>Modelling: Understanding Convolutional Neural Networks (CNN)</a:t>
            </a:r>
          </a:p>
          <a:p>
            <a:pPr marL="342900" indent="-342900">
              <a:buFont typeface="+mj-lt"/>
              <a:buAutoNum type="arabicPeriod"/>
            </a:pPr>
            <a:r>
              <a:rPr lang="en-US" sz="2200" dirty="0"/>
              <a:t>Results</a:t>
            </a:r>
          </a:p>
          <a:p>
            <a:pPr marL="342900" indent="-342900">
              <a:buFont typeface="+mj-lt"/>
              <a:buAutoNum type="arabicPeriod"/>
            </a:pPr>
            <a:r>
              <a:rPr lang="en-US" sz="2200" dirty="0"/>
              <a:t>Conclusion</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1C57971-198C-B9DC-8937-CCD414FA1E6B}"/>
              </a:ext>
            </a:extLst>
          </p:cNvPr>
          <p:cNvSpPr txBox="1"/>
          <p:nvPr/>
        </p:nvSpPr>
        <p:spPr>
          <a:xfrm>
            <a:off x="990600" y="1600200"/>
            <a:ext cx="8153400" cy="3416320"/>
          </a:xfrm>
          <a:prstGeom prst="rect">
            <a:avLst/>
          </a:prstGeom>
          <a:noFill/>
        </p:spPr>
        <p:txBody>
          <a:bodyPr wrap="square" rtlCol="0">
            <a:spAutoFit/>
          </a:bodyPr>
          <a:lstStyle/>
          <a:p>
            <a:endParaRPr lang="en-US" dirty="0"/>
          </a:p>
          <a:p>
            <a:r>
              <a:rPr lang="en-US" sz="2200" dirty="0"/>
              <a:t>Our project makes it a priority to address the challenge of delivering a seamless and intuitive solution for crafting captivating narratives using artificial intelligence. We recognize that existing text generation tools tend to be overly complex and inaccessible to non-technical users, limiting their widespread adoption. Moreover, these tools often fall short in effectively integrating user input, leading to disjointed or irrelevant story outcomes. Our aim is to fill this gap by empowering users to actively engage in the storytelling process while harnessing AI technology to amplify creativity and coherence.</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866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1CBA7D3-5ABC-412E-BB50-7D2495DF9A3E}"/>
              </a:ext>
            </a:extLst>
          </p:cNvPr>
          <p:cNvSpPr txBox="1"/>
          <p:nvPr/>
        </p:nvSpPr>
        <p:spPr>
          <a:xfrm>
            <a:off x="912178" y="1676400"/>
            <a:ext cx="7469822" cy="369332"/>
          </a:xfrm>
          <a:prstGeom prst="rect">
            <a:avLst/>
          </a:prstGeom>
          <a:noFill/>
        </p:spPr>
        <p:txBody>
          <a:bodyPr wrap="square" rtlCol="0">
            <a:spAutoFit/>
          </a:bodyPr>
          <a:lstStyle/>
          <a:p>
            <a:pPr marL="342900" indent="-342900">
              <a:buFont typeface="+mj-lt"/>
              <a:buAutoNum type="arabicPeriod"/>
            </a:pPr>
            <a:endParaRPr lang="en-IN" dirty="0"/>
          </a:p>
        </p:txBody>
      </p:sp>
      <p:sp>
        <p:nvSpPr>
          <p:cNvPr id="12" name="TextBox 11">
            <a:extLst>
              <a:ext uri="{FF2B5EF4-FFF2-40B4-BE49-F238E27FC236}">
                <a16:creationId xmlns:a16="http://schemas.microsoft.com/office/drawing/2014/main" id="{321933B2-67B4-2A3C-1C97-1C836A376893}"/>
              </a:ext>
            </a:extLst>
          </p:cNvPr>
          <p:cNvSpPr txBox="1"/>
          <p:nvPr/>
        </p:nvSpPr>
        <p:spPr>
          <a:xfrm>
            <a:off x="739775" y="1752600"/>
            <a:ext cx="8175625" cy="4401205"/>
          </a:xfrm>
          <a:prstGeom prst="rect">
            <a:avLst/>
          </a:prstGeom>
          <a:noFill/>
        </p:spPr>
        <p:txBody>
          <a:bodyPr wrap="square" rtlCol="0">
            <a:spAutoFit/>
          </a:bodyPr>
          <a:lstStyle/>
          <a:p>
            <a:r>
              <a:rPr lang="en-US" sz="2000" dirty="0"/>
              <a:t>The Interactive Fiction Writer project introduces an AI-powered Story Generation Tool enhanced by Generative AI capabilities, poised to revolutionize the storytelling process. This innovative platform harnesses the potential of advanced Generative Adversarial Networks (GANs) and natural language processing models to facilitate interactive fiction creation. By leveraging cutting-edge Generative AI techniques, including sophisticated text generation algorithms, the tool empowers users to craft immersive narratives effortlessly. Through an intuitive and user-friendly interface, writers can input prompts and story elements, guiding the AI in generating dynamic and engaging storylines. The project aims to democratize storytelling by providing a versatile tool accessible to writers, educators, and enthusiasts alike. With its ability to seamlessly integrate user input and Generative AI assistance, the Interactive Fiction Writer promises to inspire creativity and redefine the landscape of narrative creation.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DC165A5-3489-CD6D-9328-9F0E533C1DEB}"/>
              </a:ext>
            </a:extLst>
          </p:cNvPr>
          <p:cNvSpPr txBox="1"/>
          <p:nvPr/>
        </p:nvSpPr>
        <p:spPr>
          <a:xfrm>
            <a:off x="838200" y="2057400"/>
            <a:ext cx="7772400" cy="3785652"/>
          </a:xfrm>
          <a:prstGeom prst="rect">
            <a:avLst/>
          </a:prstGeom>
          <a:noFill/>
        </p:spPr>
        <p:txBody>
          <a:bodyPr wrap="square" rtlCol="0">
            <a:spAutoFit/>
          </a:bodyPr>
          <a:lstStyle/>
          <a:p>
            <a:pPr marL="342900" indent="-342900">
              <a:buFont typeface="+mj-lt"/>
              <a:buAutoNum type="arabicPeriod"/>
            </a:pPr>
            <a:r>
              <a:rPr lang="en-US" sz="2400" dirty="0"/>
              <a:t>Writers seeking inspiration and assistance in generating story ideas.</a:t>
            </a:r>
          </a:p>
          <a:p>
            <a:pPr marL="342900" indent="-342900">
              <a:buFont typeface="+mj-lt"/>
              <a:buAutoNum type="arabicPeriod"/>
            </a:pPr>
            <a:r>
              <a:rPr lang="en-US" sz="2400" dirty="0"/>
              <a:t>Educators looking to enhance storytelling activities in classrooms and educational settings.</a:t>
            </a:r>
          </a:p>
          <a:p>
            <a:pPr marL="342900" indent="-342900">
              <a:buFont typeface="+mj-lt"/>
              <a:buAutoNum type="arabicPeriod"/>
            </a:pPr>
            <a:r>
              <a:rPr lang="en-US" sz="2400" dirty="0"/>
              <a:t>Students interested in exploring interactive fiction and narrative creation.</a:t>
            </a:r>
          </a:p>
          <a:p>
            <a:pPr marL="342900" indent="-342900">
              <a:buFont typeface="+mj-lt"/>
              <a:buAutoNum type="arabicPeriod"/>
            </a:pPr>
            <a:r>
              <a:rPr lang="en-US" sz="2400" dirty="0"/>
              <a:t>Story enthusiasts eager to participate in collaborative storytelling experiences.</a:t>
            </a:r>
          </a:p>
          <a:p>
            <a:pPr marL="342900" indent="-342900">
              <a:buFont typeface="+mj-lt"/>
              <a:buAutoNum type="arabicPeriod"/>
            </a:pPr>
            <a:r>
              <a:rPr lang="en-US" sz="2400" dirty="0"/>
              <a:t>Content creators aiming to incorporate dynamically generated narratives into their projects.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3248025"/>
          </a:xfrm>
          <a:prstGeom prst="rect">
            <a:avLst/>
          </a:prstGeom>
          <a:ln>
            <a:noFill/>
          </a:ln>
          <a:effectLst>
            <a:softEdge rad="112500"/>
          </a:effectLst>
        </p:spPr>
      </p:pic>
      <p:sp>
        <p:nvSpPr>
          <p:cNvPr id="3" name="object 3"/>
          <p:cNvSpPr/>
          <p:nvPr/>
        </p:nvSpPr>
        <p:spPr>
          <a:xfrm>
            <a:off x="10748962" y="60102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01312" y="60579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6061F0-E532-E318-9A28-AC50CA30EF96}"/>
              </a:ext>
            </a:extLst>
          </p:cNvPr>
          <p:cNvSpPr txBox="1"/>
          <p:nvPr/>
        </p:nvSpPr>
        <p:spPr>
          <a:xfrm>
            <a:off x="2273300" y="1752600"/>
            <a:ext cx="7556500" cy="4524315"/>
          </a:xfrm>
          <a:prstGeom prst="rect">
            <a:avLst/>
          </a:prstGeom>
          <a:noFill/>
        </p:spPr>
        <p:txBody>
          <a:bodyPr wrap="square" rtlCol="0">
            <a:spAutoFit/>
          </a:bodyPr>
          <a:lstStyle/>
          <a:p>
            <a:r>
              <a:rPr lang="en-US" dirty="0"/>
              <a:t>Our AI-powered Story Generation Tool leverages advanced Generative AI technology to simplify narrative creation. Key points include:</a:t>
            </a:r>
          </a:p>
          <a:p>
            <a:endParaRPr lang="en-US" dirty="0"/>
          </a:p>
          <a:p>
            <a:pPr marL="342900" indent="-342900">
              <a:buFont typeface="+mj-lt"/>
              <a:buAutoNum type="arabicPeriod"/>
            </a:pPr>
            <a:r>
              <a:rPr lang="en-US" dirty="0"/>
              <a:t>Seamless integration of Generative AI allows users to input prompts and receive dynamically generated narratives.</a:t>
            </a:r>
          </a:p>
          <a:p>
            <a:pPr marL="342900" indent="-342900">
              <a:buFont typeface="+mj-lt"/>
              <a:buAutoNum type="arabicPeriod"/>
            </a:pPr>
            <a:r>
              <a:rPr lang="en-US" dirty="0"/>
              <a:t>Intuitive user interface ensures accessibility for writers of all skill levels.</a:t>
            </a:r>
          </a:p>
          <a:p>
            <a:r>
              <a:rPr lang="en-US" dirty="0"/>
              <a:t>Personalization options enable users to customize tone, genre, and character development. </a:t>
            </a:r>
          </a:p>
          <a:p>
            <a:pPr marL="342900" indent="-342900">
              <a:buAutoNum type="arabicPeriod" startAt="3"/>
            </a:pPr>
            <a:r>
              <a:rPr lang="en-US" dirty="0"/>
              <a:t>Versatility caters to writers, educators, and enthusiasts across various domains, fostering creativity and collaboration.</a:t>
            </a:r>
          </a:p>
          <a:p>
            <a:pPr marL="342900" indent="-342900">
              <a:buAutoNum type="arabicPeriod" startAt="3"/>
            </a:pPr>
            <a:r>
              <a:rPr lang="en-US" dirty="0"/>
              <a:t>Interactive feedback mechanisms facilitate refinement and iteration of generated stories.</a:t>
            </a:r>
          </a:p>
          <a:p>
            <a:pPr marL="342900" indent="-342900">
              <a:buAutoNum type="arabicPeriod" startAt="3"/>
            </a:pPr>
            <a:r>
              <a:rPr lang="en-US" dirty="0"/>
              <a:t>Real-time generation capabilities provide instant access to diverse storytelling possibilities.</a:t>
            </a:r>
          </a:p>
          <a:p>
            <a:pPr marL="342900" indent="-342900">
              <a:buAutoNum type="arabicPeriod" startAt="3"/>
            </a:pPr>
            <a:r>
              <a:rPr lang="en-US" dirty="0"/>
              <a:t>Enhanced storytelling experiences inspire innovation and captivate audiences across multiple platforms.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183832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2B2E5F06-A9ED-A97E-A791-DA2817A75CFB}"/>
              </a:ext>
            </a:extLst>
          </p:cNvPr>
          <p:cNvSpPr txBox="1"/>
          <p:nvPr/>
        </p:nvSpPr>
        <p:spPr>
          <a:xfrm>
            <a:off x="1905000" y="1905000"/>
            <a:ext cx="7448550" cy="3785652"/>
          </a:xfrm>
          <a:prstGeom prst="rect">
            <a:avLst/>
          </a:prstGeom>
          <a:noFill/>
        </p:spPr>
        <p:txBody>
          <a:bodyPr wrap="square" rtlCol="0">
            <a:spAutoFit/>
          </a:bodyPr>
          <a:lstStyle/>
          <a:p>
            <a:pPr algn="l">
              <a:buFont typeface="+mj-lt"/>
              <a:buAutoNum type="arabicPeriod"/>
            </a:pPr>
            <a:r>
              <a:rPr lang="en-US" sz="2000" b="0" i="0" dirty="0">
                <a:effectLst/>
                <a:latin typeface="Calibri (body)"/>
              </a:rPr>
              <a:t>Cutting-Edge AI Narrative Crafting: Our solution transforms storytelling using advanced AI algorithms, enabling users to create immersive narratives effortlessly.</a:t>
            </a:r>
          </a:p>
          <a:p>
            <a:pPr algn="l">
              <a:buFont typeface="+mj-lt"/>
              <a:buAutoNum type="arabicPeriod"/>
            </a:pPr>
            <a:r>
              <a:rPr lang="en-US" sz="2000" b="0" i="0" dirty="0">
                <a:effectLst/>
                <a:latin typeface="Calibri (body)"/>
              </a:rPr>
              <a:t>Personalized Storytelling: Unlike traditional tools, our platform offers tailored experiences, allowing users to shape tone, genre, and character development to fit their vision.</a:t>
            </a:r>
          </a:p>
          <a:p>
            <a:pPr algn="l">
              <a:buFont typeface="+mj-lt"/>
              <a:buAutoNum type="arabicPeriod"/>
            </a:pPr>
            <a:r>
              <a:rPr lang="en-US" sz="2000" b="0" i="0" dirty="0">
                <a:effectLst/>
                <a:latin typeface="Calibri (body)"/>
              </a:rPr>
              <a:t>Collaborative AI Partner: Serving as a collaborative ally, our solution empowers writers to co-create compelling narratives, pushing creative boundaries.</a:t>
            </a:r>
          </a:p>
          <a:p>
            <a:pPr algn="l">
              <a:buFont typeface="+mj-lt"/>
              <a:buAutoNum type="arabicPeriod"/>
            </a:pPr>
            <a:r>
              <a:rPr lang="en-US" sz="2000" b="0" i="0" dirty="0">
                <a:effectLst/>
                <a:latin typeface="Calibri (body)"/>
              </a:rPr>
              <a:t>Seamless Multi-Platform Integration: With seamless integration across devices, users can unleash creativity anytime, anywhere, ensuring an uninterrupted storytelling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7566025" cy="4809009"/>
          </a:xfrm>
          <a:prstGeom prst="rect">
            <a:avLst/>
          </a:prstGeom>
        </p:spPr>
        <p:txBody>
          <a:bodyPr vert="horz" wrap="square" lIns="0" tIns="12700" rIns="0" bIns="0" rtlCol="0">
            <a:spAutoFit/>
          </a:bodyPr>
          <a:lstStyle/>
          <a:p>
            <a:pPr marL="12700">
              <a:lnSpc>
                <a:spcPct val="100000"/>
              </a:lnSpc>
              <a:spcBef>
                <a:spcPts val="100"/>
              </a:spcBef>
            </a:pPr>
            <a:r>
              <a:rPr lang="en-IN" sz="2000" dirty="0">
                <a:latin typeface="+mj-lt"/>
                <a:cs typeface="Trebuchet MS"/>
              </a:rPr>
              <a:t>Graph LR</a:t>
            </a:r>
          </a:p>
          <a:p>
            <a:pPr marL="12700">
              <a:lnSpc>
                <a:spcPct val="100000"/>
              </a:lnSpc>
              <a:spcBef>
                <a:spcPts val="100"/>
              </a:spcBef>
            </a:pPr>
            <a:r>
              <a:rPr lang="en-IN" sz="2000" dirty="0">
                <a:latin typeface="+mj-lt"/>
                <a:cs typeface="Trebuchet MS"/>
              </a:rPr>
              <a:t>A[Load Story Prompts &amp; Endings] --&gt; B{Define Model Architectures}</a:t>
            </a:r>
          </a:p>
          <a:p>
            <a:pPr marL="12700">
              <a:lnSpc>
                <a:spcPct val="100000"/>
              </a:lnSpc>
              <a:spcBef>
                <a:spcPts val="100"/>
              </a:spcBef>
            </a:pPr>
            <a:r>
              <a:rPr lang="en-IN" sz="2000" dirty="0">
                <a:latin typeface="+mj-lt"/>
                <a:cs typeface="Trebuchet MS"/>
              </a:rPr>
              <a:t>B --&gt; C{Text Generator (</a:t>
            </a:r>
            <a:r>
              <a:rPr lang="en-IN" sz="2000" dirty="0" err="1">
                <a:latin typeface="+mj-lt"/>
                <a:cs typeface="Trebuchet MS"/>
              </a:rPr>
              <a:t>build_generator</a:t>
            </a:r>
            <a:r>
              <a:rPr lang="en-IN" sz="2000" dirty="0">
                <a:latin typeface="+mj-lt"/>
                <a:cs typeface="Trebuchet MS"/>
              </a:rPr>
              <a:t>)}</a:t>
            </a:r>
          </a:p>
          <a:p>
            <a:pPr marL="12700">
              <a:lnSpc>
                <a:spcPct val="100000"/>
              </a:lnSpc>
              <a:spcBef>
                <a:spcPts val="100"/>
              </a:spcBef>
            </a:pPr>
            <a:r>
              <a:rPr lang="en-IN" sz="2000" dirty="0">
                <a:latin typeface="+mj-lt"/>
                <a:cs typeface="Trebuchet MS"/>
              </a:rPr>
              <a:t>B --&gt; D{Discriminator (</a:t>
            </a:r>
            <a:r>
              <a:rPr lang="en-IN" sz="2000" dirty="0" err="1">
                <a:latin typeface="+mj-lt"/>
                <a:cs typeface="Trebuchet MS"/>
              </a:rPr>
              <a:t>build_discriminator</a:t>
            </a:r>
            <a:r>
              <a:rPr lang="en-IN" sz="2000" dirty="0">
                <a:latin typeface="+mj-lt"/>
                <a:cs typeface="Trebuchet MS"/>
              </a:rPr>
              <a:t>)}</a:t>
            </a:r>
          </a:p>
          <a:p>
            <a:pPr marL="12700">
              <a:lnSpc>
                <a:spcPct val="100000"/>
              </a:lnSpc>
              <a:spcBef>
                <a:spcPts val="100"/>
              </a:spcBef>
            </a:pPr>
            <a:r>
              <a:rPr lang="en-IN" sz="2000" dirty="0">
                <a:latin typeface="+mj-lt"/>
                <a:cs typeface="Trebuchet MS"/>
              </a:rPr>
              <a:t>C --&gt; E{GAN Model (</a:t>
            </a:r>
            <a:r>
              <a:rPr lang="en-IN" sz="2000" dirty="0" err="1">
                <a:latin typeface="+mj-lt"/>
                <a:cs typeface="Trebuchet MS"/>
              </a:rPr>
              <a:t>build_gan</a:t>
            </a:r>
            <a:r>
              <a:rPr lang="en-IN" sz="2000" dirty="0">
                <a:latin typeface="+mj-lt"/>
                <a:cs typeface="Trebuchet MS"/>
              </a:rPr>
              <a:t>)}</a:t>
            </a:r>
          </a:p>
          <a:p>
            <a:pPr marL="12700">
              <a:lnSpc>
                <a:spcPct val="100000"/>
              </a:lnSpc>
              <a:spcBef>
                <a:spcPts val="100"/>
              </a:spcBef>
            </a:pPr>
            <a:r>
              <a:rPr lang="en-IN" sz="2000" dirty="0">
                <a:latin typeface="+mj-lt"/>
                <a:cs typeface="Trebuchet MS"/>
              </a:rPr>
              <a:t>A &amp; E --&gt; F{Training Loop}</a:t>
            </a:r>
          </a:p>
          <a:p>
            <a:pPr marL="12700">
              <a:lnSpc>
                <a:spcPct val="100000"/>
              </a:lnSpc>
              <a:spcBef>
                <a:spcPts val="100"/>
              </a:spcBef>
            </a:pPr>
            <a:r>
              <a:rPr lang="en-IN" sz="2000" dirty="0">
                <a:latin typeface="+mj-lt"/>
                <a:cs typeface="Trebuchet MS"/>
              </a:rPr>
              <a:t>F --&gt; G{Select Prompt-Ending Pair}</a:t>
            </a:r>
          </a:p>
          <a:p>
            <a:pPr marL="12700">
              <a:lnSpc>
                <a:spcPct val="100000"/>
              </a:lnSpc>
              <a:spcBef>
                <a:spcPts val="100"/>
              </a:spcBef>
            </a:pPr>
            <a:r>
              <a:rPr lang="en-IN" sz="2000" dirty="0">
                <a:latin typeface="+mj-lt"/>
                <a:cs typeface="Trebuchet MS"/>
              </a:rPr>
              <a:t>F --&gt; H{Generate Story (prompt -&gt; generator)}</a:t>
            </a:r>
          </a:p>
          <a:p>
            <a:pPr marL="12700">
              <a:lnSpc>
                <a:spcPct val="100000"/>
              </a:lnSpc>
              <a:spcBef>
                <a:spcPts val="100"/>
              </a:spcBef>
            </a:pPr>
            <a:r>
              <a:rPr lang="en-IN" sz="2000" dirty="0">
                <a:latin typeface="+mj-lt"/>
                <a:cs typeface="Trebuchet MS"/>
              </a:rPr>
              <a:t>G &amp; H --&gt; I{Train Discriminator (real, fake labels)}</a:t>
            </a:r>
          </a:p>
          <a:p>
            <a:pPr marL="12700">
              <a:lnSpc>
                <a:spcPct val="100000"/>
              </a:lnSpc>
              <a:spcBef>
                <a:spcPts val="100"/>
              </a:spcBef>
            </a:pPr>
            <a:r>
              <a:rPr lang="en-IN" sz="2000" dirty="0">
                <a:latin typeface="+mj-lt"/>
                <a:cs typeface="Trebuchet MS"/>
              </a:rPr>
              <a:t>I --&gt; F</a:t>
            </a:r>
          </a:p>
          <a:p>
            <a:pPr marL="12700">
              <a:lnSpc>
                <a:spcPct val="100000"/>
              </a:lnSpc>
              <a:spcBef>
                <a:spcPts val="100"/>
              </a:spcBef>
            </a:pPr>
            <a:r>
              <a:rPr lang="en-IN" sz="2000" dirty="0">
                <a:latin typeface="+mj-lt"/>
                <a:cs typeface="Trebuchet MS"/>
              </a:rPr>
              <a:t>H --&gt; J{Train Generator (via GAN)}</a:t>
            </a:r>
          </a:p>
          <a:p>
            <a:pPr marL="12700">
              <a:lnSpc>
                <a:spcPct val="100000"/>
              </a:lnSpc>
              <a:spcBef>
                <a:spcPts val="100"/>
              </a:spcBef>
            </a:pPr>
            <a:r>
              <a:rPr lang="en-IN" sz="2000" dirty="0">
                <a:latin typeface="+mj-lt"/>
                <a:cs typeface="Trebuchet MS"/>
              </a:rPr>
              <a:t>J --&gt; F</a:t>
            </a:r>
          </a:p>
          <a:p>
            <a:pPr marL="12700">
              <a:lnSpc>
                <a:spcPct val="100000"/>
              </a:lnSpc>
              <a:spcBef>
                <a:spcPts val="100"/>
              </a:spcBef>
            </a:pPr>
            <a:r>
              <a:rPr lang="en-IN" sz="2000" dirty="0">
                <a:latin typeface="+mj-lt"/>
                <a:cs typeface="Trebuchet MS"/>
              </a:rPr>
              <a:t>F --&gt; K{Log &amp; Visualize (epoch intervals)}</a:t>
            </a:r>
          </a:p>
          <a:p>
            <a:pPr marL="12700">
              <a:lnSpc>
                <a:spcPct val="100000"/>
              </a:lnSpc>
              <a:spcBef>
                <a:spcPts val="100"/>
              </a:spcBef>
            </a:pPr>
            <a:r>
              <a:rPr lang="en-IN" sz="2000" dirty="0">
                <a:latin typeface="+mj-lt"/>
                <a:cs typeface="Trebuchet MS"/>
              </a:rPr>
              <a:t>K --&gt; F</a:t>
            </a:r>
          </a:p>
          <a:p>
            <a:pPr marL="12700">
              <a:lnSpc>
                <a:spcPct val="100000"/>
              </a:lnSpc>
              <a:spcBef>
                <a:spcPts val="100"/>
              </a:spcBef>
            </a:pPr>
            <a:endParaRPr sz="2000" dirty="0">
              <a:latin typeface="+mj-lt"/>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751</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(body)</vt:lpstr>
      <vt:lpstr>Trebuchet MS</vt:lpstr>
      <vt:lpstr>Office Theme</vt:lpstr>
      <vt:lpstr>T.Srihariharan 813821205049</vt:lpstr>
      <vt:lpstr>PROJECT TITLE  Interactive Fiction Writer: AI-powered Story Generation Tool</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T.Srihariharan</dc:title>
  <dc:creator>Hari haran</dc:creator>
  <cp:lastModifiedBy>Hari haran</cp:lastModifiedBy>
  <cp:revision>3</cp:revision>
  <dcterms:created xsi:type="dcterms:W3CDTF">2024-04-01T15:34:00Z</dcterms:created>
  <dcterms:modified xsi:type="dcterms:W3CDTF">2024-04-04T17:32:59Z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