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4" r:id="rId2"/>
    <p:sldId id="396" r:id="rId3"/>
    <p:sldId id="373" r:id="rId4"/>
    <p:sldId id="392" r:id="rId5"/>
    <p:sldId id="391" r:id="rId6"/>
    <p:sldId id="409" r:id="rId7"/>
    <p:sldId id="408" r:id="rId8"/>
    <p:sldId id="407" r:id="rId9"/>
    <p:sldId id="406" r:id="rId10"/>
    <p:sldId id="410" r:id="rId11"/>
    <p:sldId id="397" r:id="rId12"/>
    <p:sldId id="307" r:id="rId13"/>
    <p:sldId id="359" r:id="rId14"/>
    <p:sldId id="363" r:id="rId15"/>
    <p:sldId id="399" r:id="rId16"/>
    <p:sldId id="400"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947" autoAdjust="0"/>
  </p:normalViewPr>
  <p:slideViewPr>
    <p:cSldViewPr>
      <p:cViewPr varScale="1">
        <p:scale>
          <a:sx n="81" d="100"/>
          <a:sy n="81" d="100"/>
        </p:scale>
        <p:origin x="1502" y="58"/>
      </p:cViewPr>
      <p:guideLst>
        <p:guide orient="horz" pos="2160"/>
        <p:guide pos="2880"/>
      </p:guideLst>
    </p:cSldViewPr>
  </p:slideViewPr>
  <p:outlineViewPr>
    <p:cViewPr>
      <p:scale>
        <a:sx n="33" d="100"/>
        <a:sy n="33" d="100"/>
      </p:scale>
      <p:origin x="0" y="34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554863-FE38-5E5D-8203-F36BF08A2CF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F8897136-F97B-437D-63C3-CFD546BA47F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0CC2F2C-195F-455A-8F62-7F68E4E311B6}" type="datetimeFigureOut">
              <a:rPr lang="en-US"/>
              <a:pPr>
                <a:defRPr/>
              </a:pPr>
              <a:t>9/5/2022</a:t>
            </a:fld>
            <a:endParaRPr lang="en-US"/>
          </a:p>
        </p:txBody>
      </p:sp>
      <p:sp>
        <p:nvSpPr>
          <p:cNvPr id="4" name="Slide Image Placeholder 3">
            <a:extLst>
              <a:ext uri="{FF2B5EF4-FFF2-40B4-BE49-F238E27FC236}">
                <a16:creationId xmlns:a16="http://schemas.microsoft.com/office/drawing/2014/main" id="{DAF4D8CA-3BCC-8A0C-6126-328C263525D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3A50C8D-F6DE-4420-48D4-9752109B3D9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AF8D875-8021-DF25-3B32-AC44C5E8B33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4B8DD47D-99E7-C5EB-EA0F-F750EABCDB7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1DFC6CAF-662D-476A-AE02-9BAB2824E89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632ED8C-B33C-C24A-81EA-327677E269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8F2B45B3-A432-5DE1-575C-D2CE6A7CBF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a:extLst>
              <a:ext uri="{FF2B5EF4-FFF2-40B4-BE49-F238E27FC236}">
                <a16:creationId xmlns:a16="http://schemas.microsoft.com/office/drawing/2014/main" id="{5FE48E8D-5FB3-E68B-D564-AA0F6CE924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1CC5AB-F1FD-48FB-A7C7-D78124957F85}" type="slidenum">
              <a:rPr lang="en-US" altLang="en-US">
                <a:latin typeface="Calibri" panose="020F0502020204030204" pitchFamily="34" charset="0"/>
              </a:rPr>
              <a:pPr/>
              <a:t>6</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94AF5678-065C-2A53-D618-1376B4CEDC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02E73A59-E6BD-44B5-2120-FAD7B3B4EC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012119EA-017A-834A-DD38-D7B34475AA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977B67-B89F-464F-9AE5-AF6FBB7E9AA2}" type="slidenum">
              <a:rPr lang="en-US" altLang="en-US">
                <a:latin typeface="Calibri" panose="020F0502020204030204" pitchFamily="34" charset="0"/>
              </a:rPr>
              <a:pPr/>
              <a:t>7</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EC63D8C6-DB4C-44DA-EFB2-8B2E8A1300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C9F292BD-5466-291B-F2FB-C362776345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556" name="Slide Number Placeholder 3">
            <a:extLst>
              <a:ext uri="{FF2B5EF4-FFF2-40B4-BE49-F238E27FC236}">
                <a16:creationId xmlns:a16="http://schemas.microsoft.com/office/drawing/2014/main" id="{358F7CD8-1D7A-1468-2FFF-339FB780ED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BCA27E-E0B4-42E5-88F1-527B6FD1743D}" type="slidenum">
              <a:rPr lang="en-US" altLang="en-US">
                <a:latin typeface="Calibri" panose="020F0502020204030204" pitchFamily="34" charset="0"/>
              </a:rPr>
              <a:pPr/>
              <a:t>8</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986E317A-4AFA-1E8E-A832-09C9C6AD38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9D680E78-79E3-BC67-CCA1-FF199092AE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4FCE6782-D42C-8919-1E22-5ABDF63C80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779270-BE38-46A2-9CF2-143F16C4FDC6}" type="slidenum">
              <a:rPr lang="en-US" altLang="en-US">
                <a:latin typeface="Calibri" panose="020F0502020204030204" pitchFamily="34" charset="0"/>
              </a:rPr>
              <a:pPr/>
              <a:t>9</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986E317A-4AFA-1E8E-A832-09C9C6AD38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9D680E78-79E3-BC67-CCA1-FF199092AE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4FCE6782-D42C-8919-1E22-5ABDF63C80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779270-BE38-46A2-9CF2-143F16C4FDC6}"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265766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D018914-9DE1-539D-1054-057406B76C8E}"/>
              </a:ext>
            </a:extLst>
          </p:cNvPr>
          <p:cNvSpPr>
            <a:spLocks noGrp="1"/>
          </p:cNvSpPr>
          <p:nvPr>
            <p:ph type="dt" sz="half" idx="10"/>
          </p:nvPr>
        </p:nvSpPr>
        <p:spPr/>
        <p:txBody>
          <a:bodyPr/>
          <a:lstStyle>
            <a:lvl1pPr>
              <a:defRPr/>
            </a:lvl1pPr>
          </a:lstStyle>
          <a:p>
            <a:pPr>
              <a:defRPr/>
            </a:pPr>
            <a:fld id="{0B653864-DD1C-49FC-AC34-63CA04380F9A}" type="datetime1">
              <a:rPr lang="en-US"/>
              <a:pPr>
                <a:defRPr/>
              </a:pPr>
              <a:t>9/5/2022</a:t>
            </a:fld>
            <a:endParaRPr lang="en-US"/>
          </a:p>
        </p:txBody>
      </p:sp>
      <p:sp>
        <p:nvSpPr>
          <p:cNvPr id="5" name="Footer Placeholder 4">
            <a:extLst>
              <a:ext uri="{FF2B5EF4-FFF2-40B4-BE49-F238E27FC236}">
                <a16:creationId xmlns:a16="http://schemas.microsoft.com/office/drawing/2014/main" id="{7C60DF1A-4228-DA54-CEB3-53D77E5182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65C724C-A007-8F56-D7B0-65EF741AEDA5}"/>
              </a:ext>
            </a:extLst>
          </p:cNvPr>
          <p:cNvSpPr>
            <a:spLocks noGrp="1"/>
          </p:cNvSpPr>
          <p:nvPr>
            <p:ph type="sldNum" sz="quarter" idx="12"/>
          </p:nvPr>
        </p:nvSpPr>
        <p:spPr/>
        <p:txBody>
          <a:bodyPr/>
          <a:lstStyle>
            <a:lvl1pPr>
              <a:defRPr/>
            </a:lvl1pPr>
          </a:lstStyle>
          <a:p>
            <a:fld id="{CC35252E-E70C-4D4A-A984-C5DEDDA4A460}" type="slidenum">
              <a:rPr lang="en-US" altLang="en-US"/>
              <a:pPr/>
              <a:t>‹#›</a:t>
            </a:fld>
            <a:endParaRPr lang="en-US" altLang="en-US"/>
          </a:p>
        </p:txBody>
      </p:sp>
    </p:spTree>
    <p:extLst>
      <p:ext uri="{BB962C8B-B14F-4D97-AF65-F5344CB8AC3E}">
        <p14:creationId xmlns:p14="http://schemas.microsoft.com/office/powerpoint/2010/main" val="2367330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BBBEB-F2DA-87C6-B77C-3AC480C02C57}"/>
              </a:ext>
            </a:extLst>
          </p:cNvPr>
          <p:cNvSpPr>
            <a:spLocks noGrp="1"/>
          </p:cNvSpPr>
          <p:nvPr>
            <p:ph type="dt" sz="half" idx="10"/>
          </p:nvPr>
        </p:nvSpPr>
        <p:spPr/>
        <p:txBody>
          <a:bodyPr/>
          <a:lstStyle>
            <a:lvl1pPr>
              <a:defRPr/>
            </a:lvl1pPr>
          </a:lstStyle>
          <a:p>
            <a:pPr>
              <a:defRPr/>
            </a:pPr>
            <a:fld id="{513D5366-ED78-4E3E-8AEB-DB022261AFDC}" type="datetime1">
              <a:rPr lang="en-US"/>
              <a:pPr>
                <a:defRPr/>
              </a:pPr>
              <a:t>9/5/2022</a:t>
            </a:fld>
            <a:endParaRPr lang="en-US"/>
          </a:p>
        </p:txBody>
      </p:sp>
      <p:sp>
        <p:nvSpPr>
          <p:cNvPr id="5" name="Footer Placeholder 4">
            <a:extLst>
              <a:ext uri="{FF2B5EF4-FFF2-40B4-BE49-F238E27FC236}">
                <a16:creationId xmlns:a16="http://schemas.microsoft.com/office/drawing/2014/main" id="{2B36FA8A-927C-5E74-1E26-2F7E7F819F8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DD06900-D31F-C7A1-8CBB-FA8A845E1192}"/>
              </a:ext>
            </a:extLst>
          </p:cNvPr>
          <p:cNvSpPr>
            <a:spLocks noGrp="1"/>
          </p:cNvSpPr>
          <p:nvPr>
            <p:ph type="sldNum" sz="quarter" idx="12"/>
          </p:nvPr>
        </p:nvSpPr>
        <p:spPr/>
        <p:txBody>
          <a:bodyPr/>
          <a:lstStyle>
            <a:lvl1pPr>
              <a:defRPr/>
            </a:lvl1pPr>
          </a:lstStyle>
          <a:p>
            <a:fld id="{B03BCA97-73A2-4F7F-9029-00221DE6CDE6}" type="slidenum">
              <a:rPr lang="en-US" altLang="en-US"/>
              <a:pPr/>
              <a:t>‹#›</a:t>
            </a:fld>
            <a:endParaRPr lang="en-US" altLang="en-US"/>
          </a:p>
        </p:txBody>
      </p:sp>
    </p:spTree>
    <p:extLst>
      <p:ext uri="{BB962C8B-B14F-4D97-AF65-F5344CB8AC3E}">
        <p14:creationId xmlns:p14="http://schemas.microsoft.com/office/powerpoint/2010/main" val="401296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D7CDE-B1FE-7FF6-2363-A6843F437A55}"/>
              </a:ext>
            </a:extLst>
          </p:cNvPr>
          <p:cNvSpPr>
            <a:spLocks noGrp="1"/>
          </p:cNvSpPr>
          <p:nvPr>
            <p:ph type="dt" sz="half" idx="10"/>
          </p:nvPr>
        </p:nvSpPr>
        <p:spPr/>
        <p:txBody>
          <a:bodyPr/>
          <a:lstStyle>
            <a:lvl1pPr>
              <a:defRPr/>
            </a:lvl1pPr>
          </a:lstStyle>
          <a:p>
            <a:pPr>
              <a:defRPr/>
            </a:pPr>
            <a:fld id="{FA9E5021-983F-49D5-9426-2AF037619C3F}" type="datetime1">
              <a:rPr lang="en-US"/>
              <a:pPr>
                <a:defRPr/>
              </a:pPr>
              <a:t>9/5/2022</a:t>
            </a:fld>
            <a:endParaRPr lang="en-US"/>
          </a:p>
        </p:txBody>
      </p:sp>
      <p:sp>
        <p:nvSpPr>
          <p:cNvPr id="5" name="Footer Placeholder 4">
            <a:extLst>
              <a:ext uri="{FF2B5EF4-FFF2-40B4-BE49-F238E27FC236}">
                <a16:creationId xmlns:a16="http://schemas.microsoft.com/office/drawing/2014/main" id="{A84432DE-E484-7467-5A08-580CAF74891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A34BB9C-118F-3B1C-7E74-490A9A242AEF}"/>
              </a:ext>
            </a:extLst>
          </p:cNvPr>
          <p:cNvSpPr>
            <a:spLocks noGrp="1"/>
          </p:cNvSpPr>
          <p:nvPr>
            <p:ph type="sldNum" sz="quarter" idx="12"/>
          </p:nvPr>
        </p:nvSpPr>
        <p:spPr/>
        <p:txBody>
          <a:bodyPr/>
          <a:lstStyle>
            <a:lvl1pPr>
              <a:defRPr/>
            </a:lvl1pPr>
          </a:lstStyle>
          <a:p>
            <a:fld id="{8245E4A0-38BA-4420-AB9C-3ED693469B26}" type="slidenum">
              <a:rPr lang="en-US" altLang="en-US"/>
              <a:pPr/>
              <a:t>‹#›</a:t>
            </a:fld>
            <a:endParaRPr lang="en-US" altLang="en-US"/>
          </a:p>
        </p:txBody>
      </p:sp>
    </p:spTree>
    <p:extLst>
      <p:ext uri="{BB962C8B-B14F-4D97-AF65-F5344CB8AC3E}">
        <p14:creationId xmlns:p14="http://schemas.microsoft.com/office/powerpoint/2010/main" val="394798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71C1A-E6BA-3B19-475B-55C1437F068F}"/>
              </a:ext>
            </a:extLst>
          </p:cNvPr>
          <p:cNvSpPr>
            <a:spLocks noGrp="1"/>
          </p:cNvSpPr>
          <p:nvPr>
            <p:ph type="dt" sz="half" idx="10"/>
          </p:nvPr>
        </p:nvSpPr>
        <p:spPr/>
        <p:txBody>
          <a:bodyPr/>
          <a:lstStyle>
            <a:lvl1pPr>
              <a:defRPr/>
            </a:lvl1pPr>
          </a:lstStyle>
          <a:p>
            <a:pPr>
              <a:defRPr/>
            </a:pPr>
            <a:fld id="{CB18C812-C963-49BC-B27A-8254846EFEB9}" type="datetime1">
              <a:rPr lang="en-US"/>
              <a:pPr>
                <a:defRPr/>
              </a:pPr>
              <a:t>9/5/2022</a:t>
            </a:fld>
            <a:endParaRPr lang="en-US"/>
          </a:p>
        </p:txBody>
      </p:sp>
      <p:sp>
        <p:nvSpPr>
          <p:cNvPr id="5" name="Footer Placeholder 4">
            <a:extLst>
              <a:ext uri="{FF2B5EF4-FFF2-40B4-BE49-F238E27FC236}">
                <a16:creationId xmlns:a16="http://schemas.microsoft.com/office/drawing/2014/main" id="{F05A2E6B-D3BA-B86E-D09D-DBA5F21B782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D4088F8-7E28-D36F-E510-6C6708E2FC36}"/>
              </a:ext>
            </a:extLst>
          </p:cNvPr>
          <p:cNvSpPr>
            <a:spLocks noGrp="1"/>
          </p:cNvSpPr>
          <p:nvPr>
            <p:ph type="sldNum" sz="quarter" idx="12"/>
          </p:nvPr>
        </p:nvSpPr>
        <p:spPr/>
        <p:txBody>
          <a:bodyPr/>
          <a:lstStyle>
            <a:lvl1pPr>
              <a:defRPr/>
            </a:lvl1pPr>
          </a:lstStyle>
          <a:p>
            <a:fld id="{2A4D8AAF-807C-4C26-98A7-34CDE77CA6BB}" type="slidenum">
              <a:rPr lang="en-US" altLang="en-US"/>
              <a:pPr/>
              <a:t>‹#›</a:t>
            </a:fld>
            <a:endParaRPr lang="en-US" altLang="en-US"/>
          </a:p>
        </p:txBody>
      </p:sp>
    </p:spTree>
    <p:extLst>
      <p:ext uri="{BB962C8B-B14F-4D97-AF65-F5344CB8AC3E}">
        <p14:creationId xmlns:p14="http://schemas.microsoft.com/office/powerpoint/2010/main" val="16693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F5DC9E-664E-CD7C-1C8F-D36738E82D8C}"/>
              </a:ext>
            </a:extLst>
          </p:cNvPr>
          <p:cNvSpPr>
            <a:spLocks noGrp="1"/>
          </p:cNvSpPr>
          <p:nvPr>
            <p:ph type="dt" sz="half" idx="10"/>
          </p:nvPr>
        </p:nvSpPr>
        <p:spPr/>
        <p:txBody>
          <a:bodyPr/>
          <a:lstStyle>
            <a:lvl1pPr>
              <a:defRPr/>
            </a:lvl1pPr>
          </a:lstStyle>
          <a:p>
            <a:pPr>
              <a:defRPr/>
            </a:pPr>
            <a:fld id="{7862F11C-0F16-4BD5-A53F-DE8B4D80683E}" type="datetime1">
              <a:rPr lang="en-US"/>
              <a:pPr>
                <a:defRPr/>
              </a:pPr>
              <a:t>9/5/2022</a:t>
            </a:fld>
            <a:endParaRPr lang="en-US"/>
          </a:p>
        </p:txBody>
      </p:sp>
      <p:sp>
        <p:nvSpPr>
          <p:cNvPr id="5" name="Footer Placeholder 4">
            <a:extLst>
              <a:ext uri="{FF2B5EF4-FFF2-40B4-BE49-F238E27FC236}">
                <a16:creationId xmlns:a16="http://schemas.microsoft.com/office/drawing/2014/main" id="{FFED14E6-DFAB-4D14-B3E5-2D15BC87DA1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1050B4-AABC-C0F0-97C4-AB9AF60948B7}"/>
              </a:ext>
            </a:extLst>
          </p:cNvPr>
          <p:cNvSpPr>
            <a:spLocks noGrp="1"/>
          </p:cNvSpPr>
          <p:nvPr>
            <p:ph type="sldNum" sz="quarter" idx="12"/>
          </p:nvPr>
        </p:nvSpPr>
        <p:spPr/>
        <p:txBody>
          <a:bodyPr/>
          <a:lstStyle>
            <a:lvl1pPr>
              <a:defRPr/>
            </a:lvl1pPr>
          </a:lstStyle>
          <a:p>
            <a:fld id="{74088E90-F0CD-4282-AC6C-9B0EF9F010BE}" type="slidenum">
              <a:rPr lang="en-US" altLang="en-US"/>
              <a:pPr/>
              <a:t>‹#›</a:t>
            </a:fld>
            <a:endParaRPr lang="en-US" altLang="en-US"/>
          </a:p>
        </p:txBody>
      </p:sp>
    </p:spTree>
    <p:extLst>
      <p:ext uri="{BB962C8B-B14F-4D97-AF65-F5344CB8AC3E}">
        <p14:creationId xmlns:p14="http://schemas.microsoft.com/office/powerpoint/2010/main" val="78314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D07CC09-8D19-CE45-DD0B-67E599CDA4C3}"/>
              </a:ext>
            </a:extLst>
          </p:cNvPr>
          <p:cNvSpPr>
            <a:spLocks noGrp="1"/>
          </p:cNvSpPr>
          <p:nvPr>
            <p:ph type="dt" sz="half" idx="10"/>
          </p:nvPr>
        </p:nvSpPr>
        <p:spPr/>
        <p:txBody>
          <a:bodyPr/>
          <a:lstStyle>
            <a:lvl1pPr>
              <a:defRPr/>
            </a:lvl1pPr>
          </a:lstStyle>
          <a:p>
            <a:pPr>
              <a:defRPr/>
            </a:pPr>
            <a:fld id="{97E79519-CC25-40F4-A3C8-1D70195F9C03}" type="datetime1">
              <a:rPr lang="en-US"/>
              <a:pPr>
                <a:defRPr/>
              </a:pPr>
              <a:t>9/5/2022</a:t>
            </a:fld>
            <a:endParaRPr lang="en-US"/>
          </a:p>
        </p:txBody>
      </p:sp>
      <p:sp>
        <p:nvSpPr>
          <p:cNvPr id="6" name="Footer Placeholder 4">
            <a:extLst>
              <a:ext uri="{FF2B5EF4-FFF2-40B4-BE49-F238E27FC236}">
                <a16:creationId xmlns:a16="http://schemas.microsoft.com/office/drawing/2014/main" id="{871C40ED-E1B2-C9AE-48D7-8B9075E7ADE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734CD6-6DAB-633D-4281-CA938C35D21A}"/>
              </a:ext>
            </a:extLst>
          </p:cNvPr>
          <p:cNvSpPr>
            <a:spLocks noGrp="1"/>
          </p:cNvSpPr>
          <p:nvPr>
            <p:ph type="sldNum" sz="quarter" idx="12"/>
          </p:nvPr>
        </p:nvSpPr>
        <p:spPr/>
        <p:txBody>
          <a:bodyPr/>
          <a:lstStyle>
            <a:lvl1pPr>
              <a:defRPr/>
            </a:lvl1pPr>
          </a:lstStyle>
          <a:p>
            <a:fld id="{496DFABC-3E41-4461-B44C-A8C0B3A85B65}" type="slidenum">
              <a:rPr lang="en-US" altLang="en-US"/>
              <a:pPr/>
              <a:t>‹#›</a:t>
            </a:fld>
            <a:endParaRPr lang="en-US" altLang="en-US"/>
          </a:p>
        </p:txBody>
      </p:sp>
    </p:spTree>
    <p:extLst>
      <p:ext uri="{BB962C8B-B14F-4D97-AF65-F5344CB8AC3E}">
        <p14:creationId xmlns:p14="http://schemas.microsoft.com/office/powerpoint/2010/main" val="39133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9879D00-3674-3645-1F1E-C1B792239F98}"/>
              </a:ext>
            </a:extLst>
          </p:cNvPr>
          <p:cNvSpPr>
            <a:spLocks noGrp="1"/>
          </p:cNvSpPr>
          <p:nvPr>
            <p:ph type="dt" sz="half" idx="10"/>
          </p:nvPr>
        </p:nvSpPr>
        <p:spPr/>
        <p:txBody>
          <a:bodyPr/>
          <a:lstStyle>
            <a:lvl1pPr>
              <a:defRPr/>
            </a:lvl1pPr>
          </a:lstStyle>
          <a:p>
            <a:pPr>
              <a:defRPr/>
            </a:pPr>
            <a:fld id="{4D9BD3AA-9E9E-4DDB-A44E-788CE54E03FE}" type="datetime1">
              <a:rPr lang="en-US"/>
              <a:pPr>
                <a:defRPr/>
              </a:pPr>
              <a:t>9/5/2022</a:t>
            </a:fld>
            <a:endParaRPr lang="en-US"/>
          </a:p>
        </p:txBody>
      </p:sp>
      <p:sp>
        <p:nvSpPr>
          <p:cNvPr id="8" name="Footer Placeholder 4">
            <a:extLst>
              <a:ext uri="{FF2B5EF4-FFF2-40B4-BE49-F238E27FC236}">
                <a16:creationId xmlns:a16="http://schemas.microsoft.com/office/drawing/2014/main" id="{F067B081-4204-D7BC-FD5A-C0C57ECDBFF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CC4A3EF-889C-28FD-31E9-3BAF9FD75260}"/>
              </a:ext>
            </a:extLst>
          </p:cNvPr>
          <p:cNvSpPr>
            <a:spLocks noGrp="1"/>
          </p:cNvSpPr>
          <p:nvPr>
            <p:ph type="sldNum" sz="quarter" idx="12"/>
          </p:nvPr>
        </p:nvSpPr>
        <p:spPr/>
        <p:txBody>
          <a:bodyPr/>
          <a:lstStyle>
            <a:lvl1pPr>
              <a:defRPr/>
            </a:lvl1pPr>
          </a:lstStyle>
          <a:p>
            <a:fld id="{6659DCC2-2BB1-45A1-9B03-A2EB9ADD4C7D}" type="slidenum">
              <a:rPr lang="en-US" altLang="en-US"/>
              <a:pPr/>
              <a:t>‹#›</a:t>
            </a:fld>
            <a:endParaRPr lang="en-US" altLang="en-US"/>
          </a:p>
        </p:txBody>
      </p:sp>
    </p:spTree>
    <p:extLst>
      <p:ext uri="{BB962C8B-B14F-4D97-AF65-F5344CB8AC3E}">
        <p14:creationId xmlns:p14="http://schemas.microsoft.com/office/powerpoint/2010/main" val="405773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95B23B6-EA37-2012-657E-B78116F2F0DA}"/>
              </a:ext>
            </a:extLst>
          </p:cNvPr>
          <p:cNvSpPr>
            <a:spLocks noGrp="1"/>
          </p:cNvSpPr>
          <p:nvPr>
            <p:ph type="dt" sz="half" idx="10"/>
          </p:nvPr>
        </p:nvSpPr>
        <p:spPr/>
        <p:txBody>
          <a:bodyPr/>
          <a:lstStyle>
            <a:lvl1pPr>
              <a:defRPr/>
            </a:lvl1pPr>
          </a:lstStyle>
          <a:p>
            <a:pPr>
              <a:defRPr/>
            </a:pPr>
            <a:fld id="{CE89FDEA-0CB7-4F59-870D-0807499FFDB5}" type="datetime1">
              <a:rPr lang="en-US"/>
              <a:pPr>
                <a:defRPr/>
              </a:pPr>
              <a:t>9/5/2022</a:t>
            </a:fld>
            <a:endParaRPr lang="en-US"/>
          </a:p>
        </p:txBody>
      </p:sp>
      <p:sp>
        <p:nvSpPr>
          <p:cNvPr id="4" name="Footer Placeholder 4">
            <a:extLst>
              <a:ext uri="{FF2B5EF4-FFF2-40B4-BE49-F238E27FC236}">
                <a16:creationId xmlns:a16="http://schemas.microsoft.com/office/drawing/2014/main" id="{D1DC54BF-7609-0C8B-0E5F-6B91178DFD5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A2AD411-9EFD-AE58-5BF7-455AD0AA0446}"/>
              </a:ext>
            </a:extLst>
          </p:cNvPr>
          <p:cNvSpPr>
            <a:spLocks noGrp="1"/>
          </p:cNvSpPr>
          <p:nvPr>
            <p:ph type="sldNum" sz="quarter" idx="12"/>
          </p:nvPr>
        </p:nvSpPr>
        <p:spPr/>
        <p:txBody>
          <a:bodyPr/>
          <a:lstStyle>
            <a:lvl1pPr>
              <a:defRPr/>
            </a:lvl1pPr>
          </a:lstStyle>
          <a:p>
            <a:fld id="{4ACA4F09-B98A-4AF6-8EE9-AF31BE25B847}" type="slidenum">
              <a:rPr lang="en-US" altLang="en-US"/>
              <a:pPr/>
              <a:t>‹#›</a:t>
            </a:fld>
            <a:endParaRPr lang="en-US" altLang="en-US"/>
          </a:p>
        </p:txBody>
      </p:sp>
    </p:spTree>
    <p:extLst>
      <p:ext uri="{BB962C8B-B14F-4D97-AF65-F5344CB8AC3E}">
        <p14:creationId xmlns:p14="http://schemas.microsoft.com/office/powerpoint/2010/main" val="140322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AE6F67F-9FF0-A786-CBA0-D60C36F20244}"/>
              </a:ext>
            </a:extLst>
          </p:cNvPr>
          <p:cNvSpPr>
            <a:spLocks noGrp="1"/>
          </p:cNvSpPr>
          <p:nvPr>
            <p:ph type="dt" sz="half" idx="10"/>
          </p:nvPr>
        </p:nvSpPr>
        <p:spPr/>
        <p:txBody>
          <a:bodyPr/>
          <a:lstStyle>
            <a:lvl1pPr>
              <a:defRPr/>
            </a:lvl1pPr>
          </a:lstStyle>
          <a:p>
            <a:pPr>
              <a:defRPr/>
            </a:pPr>
            <a:fld id="{94013649-B061-4B62-98F7-C01F0230AB40}" type="datetime1">
              <a:rPr lang="en-US"/>
              <a:pPr>
                <a:defRPr/>
              </a:pPr>
              <a:t>9/5/2022</a:t>
            </a:fld>
            <a:endParaRPr lang="en-US"/>
          </a:p>
        </p:txBody>
      </p:sp>
      <p:sp>
        <p:nvSpPr>
          <p:cNvPr id="3" name="Footer Placeholder 4">
            <a:extLst>
              <a:ext uri="{FF2B5EF4-FFF2-40B4-BE49-F238E27FC236}">
                <a16:creationId xmlns:a16="http://schemas.microsoft.com/office/drawing/2014/main" id="{FA015B04-B40E-B6F9-41EF-56F6A3BCBAE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2E2FAF6-E888-990C-6AE7-7017B1C7128B}"/>
              </a:ext>
            </a:extLst>
          </p:cNvPr>
          <p:cNvSpPr>
            <a:spLocks noGrp="1"/>
          </p:cNvSpPr>
          <p:nvPr>
            <p:ph type="sldNum" sz="quarter" idx="12"/>
          </p:nvPr>
        </p:nvSpPr>
        <p:spPr/>
        <p:txBody>
          <a:bodyPr/>
          <a:lstStyle>
            <a:lvl1pPr>
              <a:defRPr/>
            </a:lvl1pPr>
          </a:lstStyle>
          <a:p>
            <a:fld id="{D826469A-BB33-4DC2-BA6A-0B02A6A32113}" type="slidenum">
              <a:rPr lang="en-US" altLang="en-US"/>
              <a:pPr/>
              <a:t>‹#›</a:t>
            </a:fld>
            <a:endParaRPr lang="en-US" altLang="en-US"/>
          </a:p>
        </p:txBody>
      </p:sp>
    </p:spTree>
    <p:extLst>
      <p:ext uri="{BB962C8B-B14F-4D97-AF65-F5344CB8AC3E}">
        <p14:creationId xmlns:p14="http://schemas.microsoft.com/office/powerpoint/2010/main" val="4833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83D22B1-D3D7-BE33-FE33-761464995A1A}"/>
              </a:ext>
            </a:extLst>
          </p:cNvPr>
          <p:cNvSpPr>
            <a:spLocks noGrp="1"/>
          </p:cNvSpPr>
          <p:nvPr>
            <p:ph type="dt" sz="half" idx="10"/>
          </p:nvPr>
        </p:nvSpPr>
        <p:spPr/>
        <p:txBody>
          <a:bodyPr/>
          <a:lstStyle>
            <a:lvl1pPr>
              <a:defRPr/>
            </a:lvl1pPr>
          </a:lstStyle>
          <a:p>
            <a:pPr>
              <a:defRPr/>
            </a:pPr>
            <a:fld id="{5F11DA48-94FF-460F-8CD4-D0DB3DE4D105}" type="datetime1">
              <a:rPr lang="en-US"/>
              <a:pPr>
                <a:defRPr/>
              </a:pPr>
              <a:t>9/5/2022</a:t>
            </a:fld>
            <a:endParaRPr lang="en-US"/>
          </a:p>
        </p:txBody>
      </p:sp>
      <p:sp>
        <p:nvSpPr>
          <p:cNvPr id="6" name="Footer Placeholder 4">
            <a:extLst>
              <a:ext uri="{FF2B5EF4-FFF2-40B4-BE49-F238E27FC236}">
                <a16:creationId xmlns:a16="http://schemas.microsoft.com/office/drawing/2014/main" id="{D68334CA-BFAD-ADBD-2305-84159368B8A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64CC6D0-99DE-1A29-7574-80F3B7A47191}"/>
              </a:ext>
            </a:extLst>
          </p:cNvPr>
          <p:cNvSpPr>
            <a:spLocks noGrp="1"/>
          </p:cNvSpPr>
          <p:nvPr>
            <p:ph type="sldNum" sz="quarter" idx="12"/>
          </p:nvPr>
        </p:nvSpPr>
        <p:spPr/>
        <p:txBody>
          <a:bodyPr/>
          <a:lstStyle>
            <a:lvl1pPr>
              <a:defRPr/>
            </a:lvl1pPr>
          </a:lstStyle>
          <a:p>
            <a:fld id="{0DF8DF99-98CA-4792-98DD-27B86EE054D5}" type="slidenum">
              <a:rPr lang="en-US" altLang="en-US"/>
              <a:pPr/>
              <a:t>‹#›</a:t>
            </a:fld>
            <a:endParaRPr lang="en-US" altLang="en-US"/>
          </a:p>
        </p:txBody>
      </p:sp>
    </p:spTree>
    <p:extLst>
      <p:ext uri="{BB962C8B-B14F-4D97-AF65-F5344CB8AC3E}">
        <p14:creationId xmlns:p14="http://schemas.microsoft.com/office/powerpoint/2010/main" val="62445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886C328-E056-6B3B-07CE-367BF60D16DC}"/>
              </a:ext>
            </a:extLst>
          </p:cNvPr>
          <p:cNvSpPr>
            <a:spLocks noGrp="1"/>
          </p:cNvSpPr>
          <p:nvPr>
            <p:ph type="dt" sz="half" idx="10"/>
          </p:nvPr>
        </p:nvSpPr>
        <p:spPr/>
        <p:txBody>
          <a:bodyPr/>
          <a:lstStyle>
            <a:lvl1pPr>
              <a:defRPr/>
            </a:lvl1pPr>
          </a:lstStyle>
          <a:p>
            <a:pPr>
              <a:defRPr/>
            </a:pPr>
            <a:fld id="{2031D734-04C7-4B58-B91B-E0E853997B38}" type="datetime1">
              <a:rPr lang="en-US"/>
              <a:pPr>
                <a:defRPr/>
              </a:pPr>
              <a:t>9/5/2022</a:t>
            </a:fld>
            <a:endParaRPr lang="en-US"/>
          </a:p>
        </p:txBody>
      </p:sp>
      <p:sp>
        <p:nvSpPr>
          <p:cNvPr id="6" name="Footer Placeholder 4">
            <a:extLst>
              <a:ext uri="{FF2B5EF4-FFF2-40B4-BE49-F238E27FC236}">
                <a16:creationId xmlns:a16="http://schemas.microsoft.com/office/drawing/2014/main" id="{7C50A945-2DC9-D6C9-57F7-1ACC5A4A333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CEC210F-C60A-AA55-4085-81D598001725}"/>
              </a:ext>
            </a:extLst>
          </p:cNvPr>
          <p:cNvSpPr>
            <a:spLocks noGrp="1"/>
          </p:cNvSpPr>
          <p:nvPr>
            <p:ph type="sldNum" sz="quarter" idx="12"/>
          </p:nvPr>
        </p:nvSpPr>
        <p:spPr/>
        <p:txBody>
          <a:bodyPr/>
          <a:lstStyle>
            <a:lvl1pPr>
              <a:defRPr/>
            </a:lvl1pPr>
          </a:lstStyle>
          <a:p>
            <a:fld id="{553B3856-CB04-41C8-8EDE-814C70BD6620}" type="slidenum">
              <a:rPr lang="en-US" altLang="en-US"/>
              <a:pPr/>
              <a:t>‹#›</a:t>
            </a:fld>
            <a:endParaRPr lang="en-US" altLang="en-US"/>
          </a:p>
        </p:txBody>
      </p:sp>
    </p:spTree>
    <p:extLst>
      <p:ext uri="{BB962C8B-B14F-4D97-AF65-F5344CB8AC3E}">
        <p14:creationId xmlns:p14="http://schemas.microsoft.com/office/powerpoint/2010/main" val="314723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D224865-FD48-D43D-0BE3-DD71BA9197B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D33F846-2407-AF2E-EF5D-0972C75BA47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4397CFE-37F7-8DAA-E0F2-EED609F912C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F949E57-8222-4C45-B341-639BF6991D9C}" type="datetime1">
              <a:rPr lang="en-US"/>
              <a:pPr>
                <a:defRPr/>
              </a:pPr>
              <a:t>9/5/2022</a:t>
            </a:fld>
            <a:endParaRPr lang="en-US"/>
          </a:p>
        </p:txBody>
      </p:sp>
      <p:sp>
        <p:nvSpPr>
          <p:cNvPr id="5" name="Footer Placeholder 4">
            <a:extLst>
              <a:ext uri="{FF2B5EF4-FFF2-40B4-BE49-F238E27FC236}">
                <a16:creationId xmlns:a16="http://schemas.microsoft.com/office/drawing/2014/main" id="{113182E2-4FF9-C460-69BE-9B49749B571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D8E786D2-BCBA-96CD-BD83-B38FCD63DFB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5B2C2488-26D4-448E-BE73-FA80F78FFDA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FF6717-50F0-5E29-7487-E1467255CEDD}"/>
              </a:ext>
            </a:extLst>
          </p:cNvPr>
          <p:cNvSpPr>
            <a:spLocks noGrp="1"/>
          </p:cNvSpPr>
          <p:nvPr>
            <p:ph type="subTitle" idx="1"/>
          </p:nvPr>
        </p:nvSpPr>
        <p:spPr>
          <a:xfrm>
            <a:off x="114301" y="4889762"/>
            <a:ext cx="4953000" cy="1981200"/>
          </a:xfrm>
        </p:spPr>
        <p:txBody>
          <a:bodyPr rtlCol="0">
            <a:normAutofit fontScale="25000" lnSpcReduction="20000"/>
          </a:bodyPr>
          <a:lstStyle/>
          <a:p>
            <a:pPr algn="l" eaLnBrk="1" fontAlgn="auto" hangingPunct="1">
              <a:spcAft>
                <a:spcPts val="0"/>
              </a:spcAft>
              <a:buFont typeface="Arial" charset="0"/>
              <a:buNone/>
              <a:defRPr/>
            </a:pPr>
            <a:r>
              <a:rPr lang="en-US" sz="9600" b="1" u="sng" dirty="0">
                <a:solidFill>
                  <a:srgbClr val="FF0000"/>
                </a:solidFill>
                <a:latin typeface="Cambria" pitchFamily="18" charset="0"/>
              </a:rPr>
              <a:t>Team Members:</a:t>
            </a:r>
          </a:p>
          <a:p>
            <a:pPr algn="just" eaLnBrk="1" fontAlgn="auto" hangingPunct="1">
              <a:spcAft>
                <a:spcPts val="0"/>
              </a:spcAft>
              <a:defRPr/>
            </a:pPr>
            <a:r>
              <a:rPr lang="en-US" sz="6400" b="1" dirty="0">
                <a:solidFill>
                  <a:srgbClr val="FF0000"/>
                </a:solidFill>
                <a:latin typeface="Cambria" pitchFamily="18" charset="0"/>
              </a:rPr>
              <a:t>       </a:t>
            </a:r>
            <a:r>
              <a:rPr lang="en-US" sz="8000" b="1" dirty="0">
                <a:solidFill>
                  <a:srgbClr val="002060"/>
                </a:solidFill>
                <a:latin typeface="Cambria" pitchFamily="18" charset="0"/>
              </a:rPr>
              <a:t>AKASH B                      (621319106004)</a:t>
            </a:r>
          </a:p>
          <a:p>
            <a:pPr algn="just" eaLnBrk="1" fontAlgn="auto" hangingPunct="1">
              <a:spcAft>
                <a:spcPts val="0"/>
              </a:spcAft>
              <a:buFont typeface="Arial" charset="0"/>
              <a:buNone/>
              <a:defRPr/>
            </a:pPr>
            <a:r>
              <a:rPr lang="en-US" sz="8000" b="1" dirty="0">
                <a:solidFill>
                  <a:srgbClr val="002060"/>
                </a:solidFill>
                <a:latin typeface="Cambria" pitchFamily="18" charset="0"/>
              </a:rPr>
              <a:t>     BARATH KUMAR P   (621319106008) </a:t>
            </a:r>
          </a:p>
          <a:p>
            <a:pPr algn="just" eaLnBrk="1" fontAlgn="auto" hangingPunct="1">
              <a:spcAft>
                <a:spcPts val="0"/>
              </a:spcAft>
              <a:buFont typeface="Arial" charset="0"/>
              <a:buNone/>
              <a:defRPr/>
            </a:pPr>
            <a:r>
              <a:rPr lang="en-US" sz="8000" b="1" dirty="0">
                <a:solidFill>
                  <a:srgbClr val="002060"/>
                </a:solidFill>
                <a:latin typeface="Cambria" pitchFamily="18" charset="0"/>
              </a:rPr>
              <a:t>     DINESH KUMAR  G   (621319106017) </a:t>
            </a:r>
          </a:p>
          <a:p>
            <a:pPr algn="just" eaLnBrk="1" fontAlgn="auto" hangingPunct="1">
              <a:spcAft>
                <a:spcPts val="0"/>
              </a:spcAft>
              <a:buFont typeface="Arial" charset="0"/>
              <a:buNone/>
              <a:defRPr/>
            </a:pPr>
            <a:r>
              <a:rPr lang="en-US" sz="8000" b="1" dirty="0">
                <a:solidFill>
                  <a:srgbClr val="002060"/>
                </a:solidFill>
                <a:latin typeface="Cambria" pitchFamily="18" charset="0"/>
              </a:rPr>
              <a:t>     HARIHARAN V M      (621319106025) </a:t>
            </a:r>
            <a:endParaRPr lang="en-US" sz="7200" b="1" dirty="0">
              <a:solidFill>
                <a:srgbClr val="002060"/>
              </a:solidFill>
              <a:latin typeface="Cambria" pitchFamily="18" charset="0"/>
            </a:endParaRPr>
          </a:p>
          <a:p>
            <a:pPr algn="just" eaLnBrk="1" fontAlgn="auto" hangingPunct="1">
              <a:spcAft>
                <a:spcPts val="0"/>
              </a:spcAft>
              <a:defRPr/>
            </a:pPr>
            <a:endParaRPr lang="en-US" sz="4500" b="1" dirty="0">
              <a:solidFill>
                <a:srgbClr val="002060"/>
              </a:solidFill>
              <a:latin typeface="Cambria" pitchFamily="18" charset="0"/>
            </a:endParaRPr>
          </a:p>
          <a:p>
            <a:pPr algn="just" eaLnBrk="1" fontAlgn="auto" hangingPunct="1">
              <a:spcAft>
                <a:spcPts val="0"/>
              </a:spcAft>
              <a:defRPr/>
            </a:pPr>
            <a:endParaRPr lang="en-US" sz="4500" b="1" dirty="0">
              <a:solidFill>
                <a:srgbClr val="002060"/>
              </a:solidFill>
              <a:latin typeface="Cambria" pitchFamily="18" charset="0"/>
            </a:endParaRPr>
          </a:p>
          <a:p>
            <a:pPr algn="l" eaLnBrk="1" fontAlgn="auto" hangingPunct="1">
              <a:spcAft>
                <a:spcPts val="0"/>
              </a:spcAft>
              <a:defRPr/>
            </a:pPr>
            <a:r>
              <a:rPr lang="en-US" sz="7200" b="1" dirty="0">
                <a:solidFill>
                  <a:srgbClr val="002060"/>
                </a:solidFill>
                <a:latin typeface="Cambria" pitchFamily="18" charset="0"/>
              </a:rPr>
              <a:t>                                                                                                                                                                                                                                                     						</a:t>
            </a:r>
            <a:endParaRPr lang="en-US" dirty="0">
              <a:latin typeface="Cambria" pitchFamily="18" charset="0"/>
            </a:endParaRPr>
          </a:p>
        </p:txBody>
      </p:sp>
      <p:sp>
        <p:nvSpPr>
          <p:cNvPr id="2051" name="AutoShape 2" descr="Image result for banana residues">
            <a:extLst>
              <a:ext uri="{FF2B5EF4-FFF2-40B4-BE49-F238E27FC236}">
                <a16:creationId xmlns:a16="http://schemas.microsoft.com/office/drawing/2014/main" id="{5C2CB35E-627C-7E90-FE5C-6A747722919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52" name="AutoShape 4" descr="Image result for banana residues">
            <a:extLst>
              <a:ext uri="{FF2B5EF4-FFF2-40B4-BE49-F238E27FC236}">
                <a16:creationId xmlns:a16="http://schemas.microsoft.com/office/drawing/2014/main" id="{9C7E895D-F910-EC71-61F7-5F8C26635037}"/>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 name="Rectangle 9">
            <a:extLst>
              <a:ext uri="{FF2B5EF4-FFF2-40B4-BE49-F238E27FC236}">
                <a16:creationId xmlns:a16="http://schemas.microsoft.com/office/drawing/2014/main" id="{620BF55C-3027-9523-A2E0-6C081B5F1E3B}"/>
              </a:ext>
            </a:extLst>
          </p:cNvPr>
          <p:cNvSpPr/>
          <p:nvPr/>
        </p:nvSpPr>
        <p:spPr>
          <a:xfrm flipV="1">
            <a:off x="0" y="1295400"/>
            <a:ext cx="9144000" cy="762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054" name="Picture 8">
            <a:extLst>
              <a:ext uri="{FF2B5EF4-FFF2-40B4-BE49-F238E27FC236}">
                <a16:creationId xmlns:a16="http://schemas.microsoft.com/office/drawing/2014/main" id="{F7252BEC-3A23-E430-826C-921130382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5111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extBox 13">
            <a:extLst>
              <a:ext uri="{FF2B5EF4-FFF2-40B4-BE49-F238E27FC236}">
                <a16:creationId xmlns:a16="http://schemas.microsoft.com/office/drawing/2014/main" id="{424000CE-C845-388D-65BC-C67E09D08B34}"/>
              </a:ext>
            </a:extLst>
          </p:cNvPr>
          <p:cNvSpPr txBox="1">
            <a:spLocks noChangeArrowheads="1"/>
          </p:cNvSpPr>
          <p:nvPr/>
        </p:nvSpPr>
        <p:spPr bwMode="auto">
          <a:xfrm>
            <a:off x="0" y="1295400"/>
            <a:ext cx="9144000" cy="3551229"/>
          </a:xfrm>
          <a:prstGeom prst="rect">
            <a:avLst/>
          </a:prstGeom>
          <a:noFill/>
          <a:ln w="9525">
            <a:noFill/>
            <a:miter lim="800000"/>
            <a:headEnd/>
            <a:tailEnd/>
          </a:ln>
        </p:spPr>
        <p:txBody>
          <a:bodyPr>
            <a:spAutoFit/>
          </a:bodyPr>
          <a:lstStyle/>
          <a:p>
            <a:pPr algn="ctr">
              <a:defRPr/>
            </a:pPr>
            <a:r>
              <a:rPr lang="en-US" sz="2000" b="1" cap="all" dirty="0">
                <a:latin typeface="Times New Roman" pitchFamily="18" charset="0"/>
                <a:cs typeface="Times New Roman" pitchFamily="18" charset="0"/>
              </a:rPr>
              <a:t>HX8001 - PROFESSIONAL READINESS FOR INNOVATION, EMPLOYABILITY AND ENTREPRENEURSHIP</a:t>
            </a:r>
          </a:p>
          <a:p>
            <a:pPr algn="ctr">
              <a:defRPr/>
            </a:pPr>
            <a:endParaRPr lang="en-US" altLang="en-US" sz="2000" b="1" cap="all" dirty="0">
              <a:latin typeface="Times New Roman" pitchFamily="18" charset="0"/>
              <a:cs typeface="Times New Roman" pitchFamily="18" charset="0"/>
            </a:endParaRPr>
          </a:p>
          <a:p>
            <a:pPr algn="l"/>
            <a:r>
              <a:rPr lang="en-IN" sz="2400" b="1" i="0" dirty="0">
                <a:solidFill>
                  <a:srgbClr val="35475C"/>
                </a:solidFill>
                <a:effectLst/>
                <a:latin typeface="Open Sans" panose="020B0606030504020204" pitchFamily="34" charset="0"/>
              </a:rPr>
              <a:t>		       </a:t>
            </a:r>
            <a:r>
              <a:rPr lang="en-IN" sz="2400" b="1" i="0" dirty="0">
                <a:solidFill>
                  <a:srgbClr val="FF0000"/>
                </a:solidFill>
                <a:effectLst/>
                <a:latin typeface="Times New Roman" panose="02020603050405020304" pitchFamily="18" charset="0"/>
                <a:cs typeface="Times New Roman" panose="02020603050405020304" pitchFamily="18" charset="0"/>
              </a:rPr>
              <a:t>PLASMA DONOR APPLICATION</a:t>
            </a:r>
          </a:p>
          <a:p>
            <a:pPr eaLnBrk="1" fontAlgn="auto" hangingPunct="1">
              <a:spcAft>
                <a:spcPts val="0"/>
              </a:spcAft>
              <a:buFont typeface="Arial" pitchFamily="34" charset="0"/>
              <a:buNone/>
              <a:defRPr/>
            </a:pPr>
            <a:endParaRPr lang="en-IN" b="1" dirty="0">
              <a:latin typeface="Times New Roman" pitchFamily="18" charset="0"/>
              <a:cs typeface="Times New Roman" pitchFamily="18" charset="0"/>
            </a:endParaRPr>
          </a:p>
          <a:p>
            <a:pPr eaLnBrk="1" fontAlgn="auto" hangingPunct="1">
              <a:spcAft>
                <a:spcPts val="0"/>
              </a:spcAft>
              <a:buFont typeface="Arial" pitchFamily="34" charset="0"/>
              <a:buNone/>
              <a:defRPr/>
            </a:pPr>
            <a:endParaRPr lang="en-IN" b="1" dirty="0">
              <a:latin typeface="Times New Roman" pitchFamily="18" charset="0"/>
              <a:cs typeface="Times New Roman" pitchFamily="18" charset="0"/>
            </a:endParaRPr>
          </a:p>
          <a:p>
            <a:pPr eaLnBrk="1" fontAlgn="auto" hangingPunct="1">
              <a:spcAft>
                <a:spcPts val="0"/>
              </a:spcAft>
              <a:buFont typeface="Arial" pitchFamily="34" charset="0"/>
              <a:buNone/>
              <a:defRPr/>
            </a:pPr>
            <a:r>
              <a:rPr lang="en-IN" b="1" dirty="0">
                <a:latin typeface="Times New Roman" pitchFamily="18" charset="0"/>
                <a:cs typeface="Times New Roman" pitchFamily="18" charset="0"/>
              </a:rPr>
              <a:t>Domain of the Project :CLOUD APPLICATION DEVELOPMENT</a:t>
            </a:r>
          </a:p>
          <a:p>
            <a:pPr eaLnBrk="1" fontAlgn="auto" hangingPunct="1">
              <a:spcAft>
                <a:spcPts val="0"/>
              </a:spcAft>
              <a:buFont typeface="Arial" pitchFamily="34" charset="0"/>
              <a:buNone/>
              <a:defRPr/>
            </a:pPr>
            <a:r>
              <a:rPr lang="en-IN" altLang="en-US" b="1" dirty="0">
                <a:latin typeface="Times New Roman" panose="02020603050405020304" pitchFamily="18" charset="0"/>
                <a:cs typeface="Times New Roman" panose="02020603050405020304" pitchFamily="18" charset="0"/>
              </a:rPr>
              <a:t>Batch ID                       : B12-6A2E</a:t>
            </a:r>
          </a:p>
          <a:p>
            <a:pPr eaLnBrk="1" fontAlgn="auto" hangingPunct="1">
              <a:spcAft>
                <a:spcPts val="0"/>
              </a:spcAft>
              <a:buFont typeface="Arial" pitchFamily="34" charset="0"/>
              <a:buNone/>
              <a:defRPr/>
            </a:pPr>
            <a:r>
              <a:rPr lang="en-IN" altLang="en-US" b="1" dirty="0">
                <a:latin typeface="Times New Roman" panose="02020603050405020304" pitchFamily="18" charset="0"/>
                <a:cs typeface="Times New Roman" panose="02020603050405020304" pitchFamily="18" charset="0"/>
              </a:rPr>
              <a:t>Team ID                        </a:t>
            </a:r>
            <a:r>
              <a:rPr lang="en-US" b="1" dirty="0">
                <a:latin typeface="Times New Roman" pitchFamily="18" charset="0"/>
                <a:cs typeface="Times New Roman" pitchFamily="18" charset="0"/>
              </a:rPr>
              <a:t>:</a:t>
            </a:r>
            <a:r>
              <a:rPr lang="en-IN" b="1" i="0" dirty="0">
                <a:solidFill>
                  <a:srgbClr val="222222"/>
                </a:solidFill>
                <a:effectLst/>
                <a:latin typeface="Times New Roman" panose="02020603050405020304" pitchFamily="18" charset="0"/>
                <a:cs typeface="Times New Roman" panose="02020603050405020304" pitchFamily="18" charset="0"/>
              </a:rPr>
              <a:t>PNT2022TMID13434</a:t>
            </a:r>
            <a:endParaRPr lang="en-IN" b="1" dirty="0">
              <a:latin typeface="Times New Roman" panose="02020603050405020304" pitchFamily="18" charset="0"/>
              <a:cs typeface="Times New Roman" pitchFamily="18" charset="0"/>
            </a:endParaRPr>
          </a:p>
          <a:p>
            <a:pPr eaLnBrk="1" fontAlgn="auto" hangingPunct="1">
              <a:lnSpc>
                <a:spcPct val="150000"/>
              </a:lnSpc>
              <a:spcAft>
                <a:spcPts val="0"/>
              </a:spcAft>
              <a:defRPr/>
            </a:pPr>
            <a:r>
              <a:rPr lang="en-US" b="1" dirty="0">
                <a:latin typeface="Times New Roman" pitchFamily="18" charset="0"/>
                <a:cs typeface="Times New Roman" pitchFamily="18" charset="0"/>
              </a:rPr>
              <a:t>Academic Year             : 2022-2023   </a:t>
            </a:r>
          </a:p>
          <a:p>
            <a:pPr eaLnBrk="1" fontAlgn="auto" hangingPunct="1">
              <a:lnSpc>
                <a:spcPct val="150000"/>
              </a:lnSpc>
              <a:spcAft>
                <a:spcPts val="0"/>
              </a:spcAft>
              <a:defRPr/>
            </a:pPr>
            <a:r>
              <a:rPr lang="en-US" b="1" dirty="0">
                <a:latin typeface="Times New Roman" pitchFamily="18" charset="0"/>
                <a:cs typeface="Times New Roman" pitchFamily="18" charset="0"/>
              </a:rPr>
              <a:t>Year/Semester              : IV/VII </a:t>
            </a:r>
          </a:p>
        </p:txBody>
      </p:sp>
      <p:sp>
        <p:nvSpPr>
          <p:cNvPr id="2056" name="Rectangle 10">
            <a:extLst>
              <a:ext uri="{FF2B5EF4-FFF2-40B4-BE49-F238E27FC236}">
                <a16:creationId xmlns:a16="http://schemas.microsoft.com/office/drawing/2014/main" id="{BB30036E-9F4A-94D2-7D89-9523DC7FBC20}"/>
              </a:ext>
            </a:extLst>
          </p:cNvPr>
          <p:cNvSpPr>
            <a:spLocks noChangeArrowheads="1"/>
          </p:cNvSpPr>
          <p:nvPr/>
        </p:nvSpPr>
        <p:spPr bwMode="auto">
          <a:xfrm>
            <a:off x="0" y="0"/>
            <a:ext cx="91440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2000" b="1" dirty="0">
                <a:solidFill>
                  <a:srgbClr val="002060"/>
                </a:solidFill>
                <a:latin typeface="Times New Roman" panose="02020603050405020304" pitchFamily="18" charset="0"/>
                <a:cs typeface="Times New Roman" panose="02020603050405020304" pitchFamily="18" charset="0"/>
              </a:rPr>
              <a:t>              </a:t>
            </a:r>
            <a:r>
              <a:rPr lang="en-US" altLang="en-US" sz="1600" b="1" dirty="0">
                <a:solidFill>
                  <a:srgbClr val="002060"/>
                </a:solidFill>
                <a:latin typeface="Times New Roman" panose="02020603050405020304" pitchFamily="18" charset="0"/>
                <a:cs typeface="Times New Roman" panose="02020603050405020304" pitchFamily="18" charset="0"/>
              </a:rPr>
              <a:t>KONGUNADU COLLEGE OF ENGINEERING AND TECHNOLOGY </a:t>
            </a:r>
          </a:p>
          <a:p>
            <a:pPr eaLnBrk="1" hangingPunct="1">
              <a:buFont typeface="Arial" panose="020B0604020202020204" pitchFamily="34" charset="0"/>
              <a:buNone/>
            </a:pPr>
            <a:r>
              <a:rPr lang="en-US" altLang="en-US" sz="1600" b="1" dirty="0">
                <a:solidFill>
                  <a:srgbClr val="002060"/>
                </a:solidFill>
                <a:latin typeface="Times New Roman" panose="02020603050405020304" pitchFamily="18" charset="0"/>
                <a:cs typeface="Times New Roman" panose="02020603050405020304" pitchFamily="18" charset="0"/>
              </a:rPr>
              <a:t>                                                                (AUTONOMOUS)</a:t>
            </a:r>
          </a:p>
          <a:p>
            <a:pPr eaLnBrk="1" hangingPunct="1">
              <a:buFont typeface="Arial" panose="020B0604020202020204" pitchFamily="34" charset="0"/>
              <a:buNone/>
            </a:pPr>
            <a:r>
              <a:rPr lang="en-US" altLang="en-US" sz="1600" b="1" dirty="0">
                <a:solidFill>
                  <a:srgbClr val="002060"/>
                </a:solidFill>
                <a:latin typeface="Times New Roman" panose="02020603050405020304" pitchFamily="18" charset="0"/>
                <a:cs typeface="Times New Roman" panose="02020603050405020304" pitchFamily="18" charset="0"/>
              </a:rPr>
              <a:t>                                  </a:t>
            </a:r>
            <a:r>
              <a:rPr lang="en-US" altLang="en-US" sz="1600" b="1" dirty="0" err="1">
                <a:solidFill>
                  <a:srgbClr val="002060"/>
                </a:solidFill>
                <a:latin typeface="Times New Roman" panose="02020603050405020304" pitchFamily="18" charset="0"/>
                <a:cs typeface="Times New Roman" panose="02020603050405020304" pitchFamily="18" charset="0"/>
              </a:rPr>
              <a:t>Tholurpatti</a:t>
            </a:r>
            <a:r>
              <a:rPr lang="en-US" altLang="en-US" sz="1600" b="1" dirty="0">
                <a:solidFill>
                  <a:srgbClr val="002060"/>
                </a:solidFill>
                <a:latin typeface="Times New Roman" panose="02020603050405020304" pitchFamily="18" charset="0"/>
                <a:cs typeface="Times New Roman" panose="02020603050405020304" pitchFamily="18" charset="0"/>
              </a:rPr>
              <a:t> (P.O), </a:t>
            </a:r>
            <a:r>
              <a:rPr lang="en-US" altLang="en-US" sz="1600" b="1" dirty="0" err="1">
                <a:solidFill>
                  <a:srgbClr val="002060"/>
                </a:solidFill>
                <a:latin typeface="Times New Roman" panose="02020603050405020304" pitchFamily="18" charset="0"/>
                <a:cs typeface="Times New Roman" panose="02020603050405020304" pitchFamily="18" charset="0"/>
              </a:rPr>
              <a:t>Thottiam</a:t>
            </a:r>
            <a:r>
              <a:rPr lang="en-US" altLang="en-US" sz="1600" b="1" dirty="0">
                <a:solidFill>
                  <a:srgbClr val="002060"/>
                </a:solidFill>
                <a:latin typeface="Times New Roman" panose="02020603050405020304" pitchFamily="18" charset="0"/>
                <a:cs typeface="Times New Roman" panose="02020603050405020304" pitchFamily="18" charset="0"/>
              </a:rPr>
              <a:t> –T.K, Trichy – 621 215.</a:t>
            </a:r>
          </a:p>
          <a:p>
            <a:pPr eaLnBrk="1" hangingPunct="1">
              <a:buFont typeface="Arial" panose="020B0604020202020204" pitchFamily="34" charset="0"/>
              <a:buNone/>
            </a:pPr>
            <a:r>
              <a:rPr lang="en-US" altLang="en-US" sz="1600" b="1" dirty="0">
                <a:solidFill>
                  <a:srgbClr val="002060"/>
                </a:solidFill>
                <a:latin typeface="Times New Roman" panose="02020603050405020304" pitchFamily="18" charset="0"/>
                <a:cs typeface="Times New Roman" panose="02020603050405020304" pitchFamily="18" charset="0"/>
              </a:rPr>
              <a:t>                         </a:t>
            </a:r>
            <a:r>
              <a:rPr lang="en-US" altLang="en-US" b="1" dirty="0">
                <a:solidFill>
                  <a:srgbClr val="002060"/>
                </a:solidFill>
                <a:latin typeface="Times New Roman" panose="02020603050405020304" pitchFamily="18" charset="0"/>
                <a:cs typeface="Times New Roman" panose="02020603050405020304" pitchFamily="18" charset="0"/>
              </a:rPr>
              <a:t>Department of Electronics and Communication Engineering</a:t>
            </a:r>
          </a:p>
          <a:p>
            <a:pPr algn="ctr" eaLnBrk="1" hangingPunct="1"/>
            <a:endParaRPr lang="en-US" altLang="en-US" sz="1300" b="1" dirty="0">
              <a:solidFill>
                <a:srgbClr val="002060"/>
              </a:solidFill>
              <a:latin typeface="Times New Roman" panose="02020603050405020304" pitchFamily="18" charset="0"/>
              <a:cs typeface="Times New Roman" panose="02020603050405020304" pitchFamily="18" charset="0"/>
            </a:endParaRPr>
          </a:p>
          <a:p>
            <a:pPr algn="ctr" eaLnBrk="1" hangingPunct="1"/>
            <a:endParaRPr lang="en-US" altLang="en-US" b="1" dirty="0">
              <a:solidFill>
                <a:srgbClr val="002060"/>
              </a:solidFill>
              <a:latin typeface="Times New Roman" panose="02020603050405020304" pitchFamily="18" charset="0"/>
              <a:cs typeface="Times New Roman" panose="02020603050405020304" pitchFamily="18" charset="0"/>
            </a:endParaRPr>
          </a:p>
        </p:txBody>
      </p:sp>
      <p:sp>
        <p:nvSpPr>
          <p:cNvPr id="2" name="Rectangle 12">
            <a:extLst>
              <a:ext uri="{FF2B5EF4-FFF2-40B4-BE49-F238E27FC236}">
                <a16:creationId xmlns:a16="http://schemas.microsoft.com/office/drawing/2014/main" id="{740BF8CA-B664-0C00-A0A8-9986CD83DDC0}"/>
              </a:ext>
            </a:extLst>
          </p:cNvPr>
          <p:cNvSpPr>
            <a:spLocks noChangeArrowheads="1"/>
          </p:cNvSpPr>
          <p:nvPr/>
        </p:nvSpPr>
        <p:spPr bwMode="auto">
          <a:xfrm>
            <a:off x="5105398" y="4831703"/>
            <a:ext cx="40386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u="sng" dirty="0">
                <a:solidFill>
                  <a:srgbClr val="FF0000"/>
                </a:solidFill>
                <a:latin typeface="Cambria" panose="02040503050406030204" pitchFamily="18" charset="0"/>
              </a:rPr>
              <a:t>Mentor:</a:t>
            </a:r>
          </a:p>
          <a:p>
            <a:pPr eaLnBrk="1" hangingPunct="1"/>
            <a:r>
              <a:rPr lang="en-US" altLang="en-US" sz="2400" b="1" dirty="0">
                <a:solidFill>
                  <a:schemeClr val="tx2">
                    <a:lumMod val="75000"/>
                  </a:schemeClr>
                </a:solidFill>
                <a:latin typeface="Cambria" panose="02040503050406030204" pitchFamily="18" charset="0"/>
              </a:rPr>
              <a:t>MR.S.HARI KUMAR,AP/ECE</a:t>
            </a:r>
          </a:p>
          <a:p>
            <a:pPr eaLnBrk="1" hangingPunct="1"/>
            <a:r>
              <a:rPr lang="en-US" altLang="en-US" sz="2000" b="1" u="sng" dirty="0">
                <a:solidFill>
                  <a:srgbClr val="FF0000"/>
                </a:solidFill>
                <a:latin typeface="Cambria" panose="02040503050406030204" pitchFamily="18" charset="0"/>
              </a:rPr>
              <a:t> </a:t>
            </a:r>
          </a:p>
        </p:txBody>
      </p:sp>
      <p:sp>
        <p:nvSpPr>
          <p:cNvPr id="2058" name="Slide Number Placeholder 12">
            <a:extLst>
              <a:ext uri="{FF2B5EF4-FFF2-40B4-BE49-F238E27FC236}">
                <a16:creationId xmlns:a16="http://schemas.microsoft.com/office/drawing/2014/main" id="{9997DA14-2A97-E0D4-9201-D9B905B3FA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BD9E8C-1B98-4D14-B7CA-A3C20D4308AC}" type="slidenum">
              <a:rPr lang="en-US" altLang="en-US">
                <a:solidFill>
                  <a:srgbClr val="898989"/>
                </a:solidFill>
                <a:latin typeface="Calibri" panose="020F0502020204030204" pitchFamily="34" charset="0"/>
              </a:rPr>
              <a:pPr/>
              <a:t>1</a:t>
            </a:fld>
            <a:endParaRPr lang="en-US" altLang="en-US">
              <a:solidFill>
                <a:srgbClr val="898989"/>
              </a:solidFill>
              <a:latin typeface="Calibri" panose="020F0502020204030204" pitchFamily="34" charset="0"/>
            </a:endParaRPr>
          </a:p>
        </p:txBody>
      </p:sp>
      <p:sp>
        <p:nvSpPr>
          <p:cNvPr id="2059" name="AutoShape 14" descr="List of mergers and acquisitions by IBM - Wikipedia">
            <a:extLst>
              <a:ext uri="{FF2B5EF4-FFF2-40B4-BE49-F238E27FC236}">
                <a16:creationId xmlns:a16="http://schemas.microsoft.com/office/drawing/2014/main" id="{AD540968-C14F-56B4-C23B-5C4725336C23}"/>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2060" name="Picture 15">
            <a:extLst>
              <a:ext uri="{FF2B5EF4-FFF2-40B4-BE49-F238E27FC236}">
                <a16:creationId xmlns:a16="http://schemas.microsoft.com/office/drawing/2014/main" id="{A506B624-1200-DBCF-02F7-4E76010E9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025" y="381000"/>
            <a:ext cx="8159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5">
            <a:extLst>
              <a:ext uri="{FF2B5EF4-FFF2-40B4-BE49-F238E27FC236}">
                <a16:creationId xmlns:a16="http://schemas.microsoft.com/office/drawing/2014/main" id="{BA87F703-EDEF-47E2-165B-ECD4E00CB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28600"/>
            <a:ext cx="8302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7C288883-99F8-A7DE-73E7-0255CCEA431C}"/>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C29A2B0-4BE4-94AE-10F0-0E2134D96049}"/>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72" name="Title 6">
            <a:extLst>
              <a:ext uri="{FF2B5EF4-FFF2-40B4-BE49-F238E27FC236}">
                <a16:creationId xmlns:a16="http://schemas.microsoft.com/office/drawing/2014/main" id="{57EE7F2D-7286-8552-76CA-160A65A58229}"/>
              </a:ext>
            </a:extLst>
          </p:cNvPr>
          <p:cNvSpPr>
            <a:spLocks noGrp="1"/>
          </p:cNvSpPr>
          <p:nvPr>
            <p:ph type="title"/>
          </p:nvPr>
        </p:nvSpPr>
        <p:spPr>
          <a:xfrm>
            <a:off x="457200" y="0"/>
            <a:ext cx="8229600" cy="1219200"/>
          </a:xfrm>
        </p:spPr>
        <p:txBody>
          <a:bodyPr/>
          <a:lstStyle/>
          <a:p>
            <a:r>
              <a:rPr lang="en-US" altLang="en-US" b="1" i="1" dirty="0">
                <a:solidFill>
                  <a:srgbClr val="FF0000"/>
                </a:solidFill>
                <a:cs typeface="Times New Roman" panose="02020603050405020304" pitchFamily="18" charset="0"/>
              </a:rPr>
              <a:t> </a:t>
            </a:r>
            <a:r>
              <a:rPr lang="en-US" altLang="en-US" b="1" dirty="0">
                <a:solidFill>
                  <a:srgbClr val="FF0000"/>
                </a:solidFill>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7692FCC3-B3E0-EA99-9542-EDDB8D437EC2}"/>
              </a:ext>
            </a:extLst>
          </p:cNvPr>
          <p:cNvGraphicFramePr>
            <a:graphicFrameLocks noGrp="1"/>
          </p:cNvGraphicFramePr>
          <p:nvPr>
            <p:extLst>
              <p:ext uri="{D42A27DB-BD31-4B8C-83A1-F6EECF244321}">
                <p14:modId xmlns:p14="http://schemas.microsoft.com/office/powerpoint/2010/main" val="2917711784"/>
              </p:ext>
            </p:extLst>
          </p:nvPr>
        </p:nvGraphicFramePr>
        <p:xfrm>
          <a:off x="403782" y="1094183"/>
          <a:ext cx="8381999" cy="3020617"/>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25147">
                  <a:extLst>
                    <a:ext uri="{9D8B030D-6E8A-4147-A177-3AD203B41FA5}">
                      <a16:colId xmlns:a16="http://schemas.microsoft.com/office/drawing/2014/main" val="20001"/>
                    </a:ext>
                  </a:extLst>
                </a:gridCol>
                <a:gridCol w="1499935">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1488">
                <a:tc>
                  <a:txBody>
                    <a:bodyPr/>
                    <a:lstStyle/>
                    <a:p>
                      <a:pPr algn="ctr"/>
                      <a:r>
                        <a:rPr lang="en-US" sz="2000" b="1" dirty="0">
                          <a:solidFill>
                            <a:srgbClr val="00B050"/>
                          </a:solidFill>
                          <a:latin typeface="Times New Roman" pitchFamily="18" charset="0"/>
                          <a:cs typeface="Times New Roman" pitchFamily="18" charset="0"/>
                        </a:rPr>
                        <a:t>TITLE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09" marB="45709" anchor="ctr"/>
                </a:tc>
                <a:extLst>
                  <a:ext uri="{0D108BD9-81ED-4DB2-BD59-A6C34878D82A}">
                    <a16:rowId xmlns:a16="http://schemas.microsoft.com/office/drawing/2014/main" val="10000"/>
                  </a:ext>
                </a:extLst>
              </a:tr>
              <a:tr h="2014799">
                <a:tc>
                  <a:txBody>
                    <a:bodyPr/>
                    <a:lstStyle/>
                    <a:p>
                      <a:pPr algn="ctr"/>
                      <a:r>
                        <a:rPr lang="en-US" dirty="0">
                          <a:latin typeface="Times New Roman" panose="02020603050405020304" pitchFamily="18" charset="0"/>
                          <a:cs typeface="Times New Roman" panose="02020603050405020304" pitchFamily="18" charset="0"/>
                        </a:rPr>
                        <a:t>Mobile application for donation of items</a:t>
                      </a:r>
                      <a:endParaRPr lang="en-GB" altLang="en-US" sz="1800" b="0" dirty="0">
                        <a:solidFill>
                          <a:schemeClr val="tx1"/>
                        </a:solidFill>
                        <a:latin typeface="Times New Roman" pitchFamily="18" charset="0"/>
                        <a:cs typeface="Times New Roman" pitchFamily="18" charset="0"/>
                      </a:endParaRPr>
                    </a:p>
                  </a:txBody>
                  <a:tcPr marT="45709" marB="45709"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sv-SE" dirty="0">
                          <a:latin typeface="Times New Roman" panose="02020603050405020304" pitchFamily="18" charset="0"/>
                          <a:cs typeface="Times New Roman" panose="02020603050405020304" pitchFamily="18" charset="0"/>
                        </a:rPr>
                        <a:t>Shubham Belekar , Rahul Rajput , Karan Gharat </a:t>
                      </a:r>
                      <a:r>
                        <a:rPr lang="sv-SE" sz="1800" b="0" dirty="0">
                          <a:solidFill>
                            <a:schemeClr val="tx1"/>
                          </a:solidFill>
                          <a:latin typeface="Times New Roman" panose="02020603050405020304" pitchFamily="18" charset="0"/>
                          <a:cs typeface="Times New Roman" panose="02020603050405020304" pitchFamily="18" charset="0"/>
                        </a:rPr>
                        <a:t>&amp;</a:t>
                      </a:r>
                    </a:p>
                    <a:p>
                      <a:pPr algn="ctr"/>
                      <a:r>
                        <a:rPr lang="sv-SE" sz="1800" b="0" dirty="0">
                          <a:solidFill>
                            <a:schemeClr val="tx1"/>
                          </a:solidFill>
                          <a:latin typeface="Times New Roman" panose="02020603050405020304" pitchFamily="18" charset="0"/>
                          <a:cs typeface="Times New Roman" panose="02020603050405020304" pitchFamily="18" charset="0"/>
                        </a:rPr>
                        <a:t>2021</a:t>
                      </a:r>
                      <a:endParaRPr lang="en-US" sz="1800" b="0" dirty="0">
                        <a:solidFill>
                          <a:schemeClr val="tx1"/>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dirty="0">
                          <a:latin typeface="Times New Roman" panose="02020603050405020304" pitchFamily="18" charset="0"/>
                          <a:cs typeface="Times New Roman" panose="02020603050405020304" pitchFamily="18" charset="0"/>
                        </a:rPr>
                        <a:t>VIVA-Tech International Journal for Research and Innovation</a:t>
                      </a:r>
                      <a:endParaRPr lang="en-US" sz="1800" b="0" dirty="0">
                        <a:solidFill>
                          <a:schemeClr val="tx1"/>
                        </a:solidFill>
                        <a:latin typeface="Times New Roman" panose="02020603050405020304" pitchFamily="18" charset="0"/>
                        <a:cs typeface="Times New Roman" panose="02020603050405020304" pitchFamily="18" charset="0"/>
                      </a:endParaRPr>
                    </a:p>
                  </a:txBody>
                  <a:tcPr marT="45709" marB="45709" anchor="ctr"/>
                </a:tc>
                <a:tc>
                  <a:txBody>
                    <a:bodyPr/>
                    <a:lstStyle/>
                    <a:p>
                      <a:pPr algn="just"/>
                      <a:r>
                        <a:rPr lang="en-US" dirty="0">
                          <a:latin typeface="Times New Roman" panose="02020603050405020304" pitchFamily="18" charset="0"/>
                          <a:cs typeface="Times New Roman" panose="02020603050405020304" pitchFamily="18" charset="0"/>
                        </a:rPr>
                        <a:t>The proposed application shall reduce food wastage and also fulfil other requirements like clothes, etc. of needy organizations</a:t>
                      </a:r>
                      <a:r>
                        <a:rPr lang="en-US" dirty="0"/>
                        <a:t>.</a:t>
                      </a:r>
                      <a:endParaRPr lang="en-US" sz="1800" b="0" dirty="0">
                        <a:solidFill>
                          <a:schemeClr val="tx1"/>
                        </a:solidFill>
                      </a:endParaRP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887D0B3D-77DA-059F-A0AF-FC5C48B21C2D}"/>
              </a:ext>
            </a:extLst>
          </p:cNvPr>
          <p:cNvGraphicFramePr>
            <a:graphicFrameLocks noGrp="1"/>
          </p:cNvGraphicFramePr>
          <p:nvPr>
            <p:extLst>
              <p:ext uri="{D42A27DB-BD31-4B8C-83A1-F6EECF244321}">
                <p14:modId xmlns:p14="http://schemas.microsoft.com/office/powerpoint/2010/main" val="538949003"/>
              </p:ext>
            </p:extLst>
          </p:nvPr>
        </p:nvGraphicFramePr>
        <p:xfrm>
          <a:off x="403782" y="4119402"/>
          <a:ext cx="8381998" cy="2429197"/>
        </p:xfrm>
        <a:graphic>
          <a:graphicData uri="http://schemas.openxmlformats.org/drawingml/2006/table">
            <a:tbl>
              <a:tblPr firstRow="1" bandRow="1">
                <a:tableStyleId>{5940675A-B579-460E-94D1-54222C63F5DA}</a:tableStyleId>
              </a:tblPr>
              <a:tblGrid>
                <a:gridCol w="1827529">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1">
                  <a:extLst>
                    <a:ext uri="{9D8B030D-6E8A-4147-A177-3AD203B41FA5}">
                      <a16:colId xmlns:a16="http://schemas.microsoft.com/office/drawing/2014/main" val="20003"/>
                    </a:ext>
                  </a:extLst>
                </a:gridCol>
              </a:tblGrid>
              <a:tr h="2429197">
                <a:tc>
                  <a:txBody>
                    <a:bodyPr/>
                    <a:lstStyle/>
                    <a:p>
                      <a:pPr algn="ctr"/>
                      <a:r>
                        <a:rPr lang="en-IN" sz="1800" dirty="0">
                          <a:latin typeface="Times New Roman" panose="02020603050405020304" pitchFamily="18" charset="0"/>
                          <a:cs typeface="Times New Roman" panose="02020603050405020304" pitchFamily="18" charset="0"/>
                        </a:rPr>
                        <a:t>Blood Donation Management System</a:t>
                      </a:r>
                      <a:endParaRPr lang="en-GB" altLang="en-US" sz="1800" b="0" dirty="0">
                        <a:solidFill>
                          <a:schemeClr val="tx1"/>
                        </a:solidFill>
                        <a:latin typeface="Times New Roman" pitchFamily="18" charset="0"/>
                        <a:cs typeface="Times New Roman" pitchFamily="18" charset="0"/>
                      </a:endParaRPr>
                    </a:p>
                  </a:txBody>
                  <a:tcPr marT="45684" marB="45684" anchor="ctr"/>
                </a:tc>
                <a:tc>
                  <a:txBody>
                    <a:bodyPr/>
                    <a:lstStyle/>
                    <a:p>
                      <a:pPr algn="ctr"/>
                      <a:r>
                        <a:rPr lang="fi-FI" sz="1800" dirty="0">
                          <a:latin typeface="Times New Roman" panose="02020603050405020304" pitchFamily="18" charset="0"/>
                          <a:cs typeface="Times New Roman" panose="02020603050405020304" pitchFamily="18" charset="0"/>
                        </a:rPr>
                        <a:t>Devanjan K. Srivastava, Utkarsh Tanwar</a:t>
                      </a:r>
                      <a:endParaRPr lang="en-IN" sz="1800" dirty="0">
                        <a:latin typeface="Times New Roman" panose="02020603050405020304" pitchFamily="18" charset="0"/>
                        <a:cs typeface="Times New Roman" panose="02020603050405020304" pitchFamily="18" charset="0"/>
                      </a:endParaRPr>
                    </a:p>
                    <a:p>
                      <a:pPr algn="ctr"/>
                      <a:r>
                        <a:rPr lang="en-IN" sz="1800" b="0" dirty="0">
                          <a:solidFill>
                            <a:schemeClr val="tx1"/>
                          </a:solidFill>
                          <a:latin typeface="Times New Roman" panose="02020603050405020304" pitchFamily="18" charset="0"/>
                          <a:cs typeface="Times New Roman" panose="02020603050405020304" pitchFamily="18" charset="0"/>
                        </a:rPr>
                        <a:t>&amp;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2021</a:t>
                      </a:r>
                    </a:p>
                    <a:p>
                      <a:pPr algn="ct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algn="ctr"/>
                      <a:r>
                        <a:rPr lang="en-US" sz="1800" dirty="0">
                          <a:latin typeface="Times New Roman" panose="02020603050405020304" pitchFamily="18" charset="0"/>
                          <a:cs typeface="Times New Roman" panose="02020603050405020304" pitchFamily="18" charset="0"/>
                        </a:rPr>
                        <a:t>International Journal of Creative Research Thoughts</a:t>
                      </a: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algn="just"/>
                      <a:r>
                        <a:rPr lang="en-US" dirty="0">
                          <a:latin typeface="Times New Roman" panose="02020603050405020304" pitchFamily="18" charset="0"/>
                          <a:cs typeface="Times New Roman" panose="02020603050405020304" pitchFamily="18" charset="0"/>
                        </a:rPr>
                        <a:t>This system is very User-friendly and interactive between the donor and the recipient. Our system allows the donor to know the emergency by sending a web notification to the recipient.</a:t>
                      </a:r>
                      <a:endParaRPr lang="en-US" sz="1800" b="0" dirty="0">
                        <a:solidFill>
                          <a:schemeClr val="tx1"/>
                        </a:solidFill>
                        <a:latin typeface="Times New Roman" pitchFamily="18" charset="0"/>
                        <a:cs typeface="Times New Roman" pitchFamily="18" charset="0"/>
                      </a:endParaRPr>
                    </a:p>
                  </a:txBody>
                  <a:tcPr marT="45684" marB="45684" anchor="ctr"/>
                </a:tc>
                <a:extLst>
                  <a:ext uri="{0D108BD9-81ED-4DB2-BD59-A6C34878D82A}">
                    <a16:rowId xmlns:a16="http://schemas.microsoft.com/office/drawing/2014/main" val="10000"/>
                  </a:ext>
                </a:extLst>
              </a:tr>
            </a:tbl>
          </a:graphicData>
        </a:graphic>
      </p:graphicFrame>
      <p:sp>
        <p:nvSpPr>
          <p:cNvPr id="7202" name="Slide Number Placeholder 9">
            <a:extLst>
              <a:ext uri="{FF2B5EF4-FFF2-40B4-BE49-F238E27FC236}">
                <a16:creationId xmlns:a16="http://schemas.microsoft.com/office/drawing/2014/main" id="{51549C14-B6AA-A065-288A-8F3AE7D7521F}"/>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Calibri" panose="020F0502020204030204" pitchFamily="34" charset="0"/>
              </a:rPr>
              <a:t>10</a:t>
            </a:r>
          </a:p>
        </p:txBody>
      </p:sp>
    </p:spTree>
    <p:extLst>
      <p:ext uri="{BB962C8B-B14F-4D97-AF65-F5344CB8AC3E}">
        <p14:creationId xmlns:p14="http://schemas.microsoft.com/office/powerpoint/2010/main" val="355715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D81C5B2-DF2D-3E7F-4899-CE23E62D9A2F}"/>
              </a:ext>
            </a:extLst>
          </p:cNvPr>
          <p:cNvSpPr>
            <a:spLocks noGrp="1"/>
          </p:cNvSpPr>
          <p:nvPr>
            <p:ph type="title"/>
          </p:nvPr>
        </p:nvSpPr>
        <p:spPr>
          <a:xfrm>
            <a:off x="304800" y="0"/>
            <a:ext cx="8229600" cy="1143000"/>
          </a:xfrm>
        </p:spPr>
        <p:txBody>
          <a:bodyPr/>
          <a:lstStyle/>
          <a:p>
            <a:pPr eaLnBrk="1" hangingPunct="1"/>
            <a:r>
              <a:rPr lang="en-US" altLang="en-US" b="1" dirty="0">
                <a:solidFill>
                  <a:srgbClr val="00B050"/>
                </a:solidFill>
                <a:cs typeface="Times New Roman" panose="02020603050405020304" pitchFamily="18" charset="0"/>
              </a:rPr>
              <a:t> </a:t>
            </a:r>
            <a:r>
              <a:rPr lang="en-US" altLang="en-US" b="1" dirty="0">
                <a:solidFill>
                  <a:srgbClr val="FF0000"/>
                </a:solidFill>
                <a:cs typeface="Times New Roman" panose="02020603050405020304" pitchFamily="18" charset="0"/>
              </a:rPr>
              <a:t>Problem  Identification </a:t>
            </a:r>
          </a:p>
        </p:txBody>
      </p:sp>
      <p:sp>
        <p:nvSpPr>
          <p:cNvPr id="13315" name="Content Placeholder 2">
            <a:extLst>
              <a:ext uri="{FF2B5EF4-FFF2-40B4-BE49-F238E27FC236}">
                <a16:creationId xmlns:a16="http://schemas.microsoft.com/office/drawing/2014/main" id="{24B457DD-8067-31A7-70C5-1149A5AF826B}"/>
              </a:ext>
            </a:extLst>
          </p:cNvPr>
          <p:cNvSpPr>
            <a:spLocks noGrp="1"/>
          </p:cNvSpPr>
          <p:nvPr>
            <p:ph idx="1"/>
          </p:nvPr>
        </p:nvSpPr>
        <p:spPr>
          <a:xfrm>
            <a:off x="416351" y="1022808"/>
            <a:ext cx="8422849" cy="5606592"/>
          </a:xfrm>
        </p:spPr>
        <p:txBody>
          <a:bodyPr/>
          <a:lstStyle/>
          <a:p>
            <a:pPr algn="just">
              <a:lnSpc>
                <a:spcPct val="150000"/>
              </a:lnSpc>
            </a:pPr>
            <a:r>
              <a:rPr lang="en-US" altLang="en-US" sz="2800" dirty="0">
                <a:latin typeface="Times New Roman" panose="02020603050405020304" pitchFamily="18" charset="0"/>
                <a:cs typeface="Times New Roman" panose="02020603050405020304" pitchFamily="18" charset="0"/>
              </a:rPr>
              <a:t>As we all know that getting infected by virus, there’s requires more amount of defense nutrients in our body.</a:t>
            </a:r>
          </a:p>
          <a:p>
            <a:pPr algn="just">
              <a:lnSpc>
                <a:spcPct val="150000"/>
              </a:lnSpc>
            </a:pPr>
            <a:r>
              <a:rPr lang="en-US" altLang="en-US" sz="2800" dirty="0">
                <a:latin typeface="Times New Roman" panose="02020603050405020304" pitchFamily="18" charset="0"/>
                <a:cs typeface="Times New Roman" panose="02020603050405020304" pitchFamily="18" charset="0"/>
              </a:rPr>
              <a:t>To handle the situation, having good plasma on our circulatory systems make it more defendable against it.</a:t>
            </a:r>
          </a:p>
          <a:p>
            <a:pPr algn="just">
              <a:lnSpc>
                <a:spcPct val="150000"/>
              </a:lnSpc>
            </a:pPr>
            <a:r>
              <a:rPr lang="en-US" altLang="en-US" sz="2800" dirty="0">
                <a:latin typeface="Times New Roman" panose="02020603050405020304" pitchFamily="18" charset="0"/>
                <a:cs typeface="Times New Roman" panose="02020603050405020304" pitchFamily="18" charset="0"/>
              </a:rPr>
              <a:t>To get the plasma at the right time was difficult.</a:t>
            </a:r>
          </a:p>
          <a:p>
            <a:pPr algn="just">
              <a:lnSpc>
                <a:spcPct val="150000"/>
              </a:lnSpc>
            </a:pPr>
            <a:r>
              <a:rPr lang="en-US" altLang="en-US" sz="2800" dirty="0">
                <a:latin typeface="Times New Roman" panose="02020603050405020304" pitchFamily="18" charset="0"/>
                <a:cs typeface="Times New Roman" panose="02020603050405020304" pitchFamily="18" charset="0"/>
              </a:rPr>
              <a:t>For that having a dedicated application to get plasma at a right time saves lot of time and lives.</a:t>
            </a:r>
          </a:p>
          <a:p>
            <a:pPr marL="0" indent="0" algn="just">
              <a:buNone/>
            </a:pPr>
            <a:endParaRPr lang="en-US" altLang="en-US" sz="28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8BFE335F-26E4-4D2D-D782-6FAFD2CD8954}"/>
              </a:ext>
            </a:extLst>
          </p:cNvPr>
          <p:cNvSpPr/>
          <p:nvPr/>
        </p:nvSpPr>
        <p:spPr>
          <a:xfrm>
            <a:off x="545183"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317" name="Slide Number Placeholder 6">
            <a:extLst>
              <a:ext uri="{FF2B5EF4-FFF2-40B4-BE49-F238E27FC236}">
                <a16:creationId xmlns:a16="http://schemas.microsoft.com/office/drawing/2014/main" id="{CE710F2A-2AC1-5893-898E-36DDB97F58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Calibri" panose="020F0502020204030204" pitchFamily="34" charset="0"/>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23BAD04-4189-05D7-436E-C38C56967EFA}"/>
              </a:ext>
            </a:extLst>
          </p:cNvPr>
          <p:cNvSpPr>
            <a:spLocks noGrp="1"/>
          </p:cNvSpPr>
          <p:nvPr>
            <p:ph type="title"/>
          </p:nvPr>
        </p:nvSpPr>
        <p:spPr>
          <a:xfrm>
            <a:off x="228600" y="136525"/>
            <a:ext cx="8839200" cy="1006475"/>
          </a:xfrm>
        </p:spPr>
        <p:txBody>
          <a:bodyPr/>
          <a:lstStyle/>
          <a:p>
            <a:pPr marL="342900" indent="-342900" eaLnBrk="1" hangingPunct="1"/>
            <a:r>
              <a:rPr lang="en-US" altLang="en-US" b="1" dirty="0">
                <a:solidFill>
                  <a:srgbClr val="FF0000"/>
                </a:solidFill>
                <a:cs typeface="Times New Roman" panose="02020603050405020304" pitchFamily="18" charset="0"/>
              </a:rPr>
              <a:t> Block  Diagram </a:t>
            </a:r>
          </a:p>
        </p:txBody>
      </p:sp>
      <p:sp>
        <p:nvSpPr>
          <p:cNvPr id="6" name="Rectangle 5">
            <a:extLst>
              <a:ext uri="{FF2B5EF4-FFF2-40B4-BE49-F238E27FC236}">
                <a16:creationId xmlns:a16="http://schemas.microsoft.com/office/drawing/2014/main" id="{CFC11194-1AF6-3EFA-E40A-CDCC5D2E497F}"/>
              </a:ext>
            </a:extLst>
          </p:cNvPr>
          <p:cNvSpPr/>
          <p:nvPr/>
        </p:nvSpPr>
        <p:spPr>
          <a:xfrm>
            <a:off x="533400" y="1143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40" name="Slide Number Placeholder 6">
            <a:extLst>
              <a:ext uri="{FF2B5EF4-FFF2-40B4-BE49-F238E27FC236}">
                <a16:creationId xmlns:a16="http://schemas.microsoft.com/office/drawing/2014/main" id="{32B41829-EC6F-8BCF-B65F-CFA9B43382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Calibri" panose="020F0502020204030204" pitchFamily="34" charset="0"/>
              </a:rPr>
              <a:t>12</a:t>
            </a:r>
          </a:p>
        </p:txBody>
      </p:sp>
      <p:pic>
        <p:nvPicPr>
          <p:cNvPr id="4" name="Picture 3">
            <a:extLst>
              <a:ext uri="{FF2B5EF4-FFF2-40B4-BE49-F238E27FC236}">
                <a16:creationId xmlns:a16="http://schemas.microsoft.com/office/drawing/2014/main" id="{5B5A81A8-69C5-3E15-FE0A-85BEE7090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51038"/>
            <a:ext cx="8077200" cy="39403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5C72DCF-02BB-DED8-7434-107EE607CD48}"/>
              </a:ext>
            </a:extLst>
          </p:cNvPr>
          <p:cNvSpPr>
            <a:spLocks noGrp="1"/>
          </p:cNvSpPr>
          <p:nvPr>
            <p:ph type="title"/>
          </p:nvPr>
        </p:nvSpPr>
        <p:spPr>
          <a:xfrm>
            <a:off x="296944" y="-175419"/>
            <a:ext cx="8229600" cy="1143000"/>
          </a:xfrm>
        </p:spPr>
        <p:txBody>
          <a:bodyPr/>
          <a:lstStyle/>
          <a:p>
            <a:pPr eaLnBrk="1" hangingPunct="1"/>
            <a:r>
              <a:rPr lang="en-US" altLang="en-US" b="1" dirty="0">
                <a:solidFill>
                  <a:srgbClr val="FF0000"/>
                </a:solidFill>
                <a:cs typeface="Times New Roman" panose="02020603050405020304" pitchFamily="18" charset="0"/>
              </a:rPr>
              <a:t>References</a:t>
            </a:r>
          </a:p>
        </p:txBody>
      </p:sp>
      <p:sp>
        <p:nvSpPr>
          <p:cNvPr id="15363" name="Content Placeholder 2">
            <a:extLst>
              <a:ext uri="{FF2B5EF4-FFF2-40B4-BE49-F238E27FC236}">
                <a16:creationId xmlns:a16="http://schemas.microsoft.com/office/drawing/2014/main" id="{2AE7047B-4227-9449-699B-B5F498636DEB}"/>
              </a:ext>
            </a:extLst>
          </p:cNvPr>
          <p:cNvSpPr>
            <a:spLocks noGrp="1"/>
          </p:cNvSpPr>
          <p:nvPr>
            <p:ph idx="1"/>
          </p:nvPr>
        </p:nvSpPr>
        <p:spPr>
          <a:xfrm>
            <a:off x="457200" y="762000"/>
            <a:ext cx="8229600" cy="5364163"/>
          </a:xfrm>
        </p:spPr>
        <p:txBody>
          <a:bodyPr/>
          <a:lstStyle/>
          <a:p>
            <a:pPr algn="just" eaLnBrk="1" hangingPunct="1">
              <a:lnSpc>
                <a:spcPct val="150000"/>
              </a:lnSpc>
              <a:buFont typeface="Arial" panose="020B0604020202020204" pitchFamily="34" charset="0"/>
              <a:buNone/>
            </a:pPr>
            <a:endParaRPr lang="en-US" altLang="en-US" sz="2400" b="1" dirty="0">
              <a:solidFill>
                <a:srgbClr val="0070C0"/>
              </a:solidFill>
              <a:latin typeface="Cambria" panose="02040503050406030204" pitchFamily="18" charset="0"/>
            </a:endParaRPr>
          </a:p>
          <a:p>
            <a:pPr algn="just" eaLnBrk="1" hangingPunct="1">
              <a:lnSpc>
                <a:spcPct val="150000"/>
              </a:lnSpc>
              <a:buFont typeface="Arial" panose="020B0604020202020204" pitchFamily="34" charset="0"/>
              <a:buNone/>
            </a:pPr>
            <a:endParaRPr lang="en-US" altLang="en-US" sz="2400" b="1" dirty="0">
              <a:solidFill>
                <a:srgbClr val="0070C0"/>
              </a:solidFill>
              <a:latin typeface="Cambria" panose="02040503050406030204" pitchFamily="18" charset="0"/>
            </a:endParaRPr>
          </a:p>
          <a:p>
            <a:pPr eaLnBrk="1" hangingPunct="1"/>
            <a:endParaRPr lang="en-US" altLang="en-US" dirty="0">
              <a:latin typeface="Cambria" panose="02040503050406030204" pitchFamily="18" charset="0"/>
            </a:endParaRPr>
          </a:p>
          <a:p>
            <a:pPr eaLnBrk="1" hangingPunct="1"/>
            <a:endParaRPr lang="en-US" altLang="en-US" dirty="0">
              <a:latin typeface="Cambria" panose="02040503050406030204" pitchFamily="18" charset="0"/>
            </a:endParaRPr>
          </a:p>
          <a:p>
            <a:pPr eaLnBrk="1" hangingPunct="1"/>
            <a:endParaRPr lang="en-US" altLang="en-US" dirty="0">
              <a:latin typeface="Cambria" panose="02040503050406030204" pitchFamily="18" charset="0"/>
            </a:endParaRPr>
          </a:p>
        </p:txBody>
      </p:sp>
      <p:sp>
        <p:nvSpPr>
          <p:cNvPr id="21" name="Rectangle 20">
            <a:extLst>
              <a:ext uri="{FF2B5EF4-FFF2-40B4-BE49-F238E27FC236}">
                <a16:creationId xmlns:a16="http://schemas.microsoft.com/office/drawing/2014/main" id="{8079A869-5B20-A940-3B06-6C48BA529D8A}"/>
              </a:ext>
            </a:extLst>
          </p:cNvPr>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678" name="Content Placeholder 2">
            <a:extLst>
              <a:ext uri="{FF2B5EF4-FFF2-40B4-BE49-F238E27FC236}">
                <a16:creationId xmlns:a16="http://schemas.microsoft.com/office/drawing/2014/main" id="{C66437E5-9FD0-6FCD-A518-44C7C0DA30D0}"/>
              </a:ext>
            </a:extLst>
          </p:cNvPr>
          <p:cNvSpPr txBox="1">
            <a:spLocks/>
          </p:cNvSpPr>
          <p:nvPr/>
        </p:nvSpPr>
        <p:spPr bwMode="auto">
          <a:xfrm>
            <a:off x="302443" y="1084262"/>
            <a:ext cx="8536757" cy="5407820"/>
          </a:xfrm>
          <a:prstGeom prst="rect">
            <a:avLst/>
          </a:prstGeom>
          <a:noFill/>
          <a:ln w="9525">
            <a:noFill/>
            <a:miter lim="800000"/>
            <a:headEnd/>
            <a:tailEnd/>
          </a:ln>
        </p:spPr>
        <p:txBody>
          <a:bodyPr/>
          <a:lstStyle/>
          <a:p>
            <a:pPr algn="just"/>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Kavita </a:t>
            </a:r>
            <a:r>
              <a:rPr lang="en-IN" sz="2400" dirty="0" err="1">
                <a:latin typeface="Times New Roman" panose="02020603050405020304" pitchFamily="18" charset="0"/>
                <a:cs typeface="Times New Roman" panose="02020603050405020304" pitchFamily="18" charset="0"/>
              </a:rPr>
              <a:t>shirsat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Iqra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shaikh,Pradnya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Deshmukh,Mayuri</a:t>
            </a:r>
            <a:r>
              <a:rPr lang="en-IN" sz="2400" dirty="0">
                <a:latin typeface="Times New Roman" panose="02020603050405020304" pitchFamily="18" charset="0"/>
                <a:cs typeface="Times New Roman" panose="02020603050405020304" pitchFamily="18" charset="0"/>
              </a:rPr>
              <a:t> lambhate4</a:t>
            </a:r>
            <a:r>
              <a:rPr lang="en-US" sz="2400" dirty="0">
                <a:latin typeface="Times New Roman" panose="02020603050405020304" pitchFamily="18" charset="0"/>
                <a:cs typeface="Times New Roman" panose="02020603050405020304" pitchFamily="18" charset="0"/>
              </a:rPr>
              <a:t>,Food donation application: food share, International research journal of engineering and technology (IRJET), volume: 08 issue: 05 | May 2021</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Shubham Singh Rana, </a:t>
            </a:r>
            <a:r>
              <a:rPr lang="en-IN" sz="2400" dirty="0" err="1">
                <a:latin typeface="Times New Roman" panose="02020603050405020304" pitchFamily="18" charset="0"/>
                <a:cs typeface="Times New Roman" panose="02020603050405020304" pitchFamily="18" charset="0"/>
              </a:rPr>
              <a:t>Satvik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Maheswari</a:t>
            </a:r>
            <a:r>
              <a:rPr lang="en-IN" sz="2400" dirty="0">
                <a:latin typeface="Times New Roman" panose="02020603050405020304" pitchFamily="18" charset="0"/>
                <a:cs typeface="Times New Roman" panose="02020603050405020304" pitchFamily="18" charset="0"/>
              </a:rPr>
              <a:t>, Shiv </a:t>
            </a:r>
            <a:r>
              <a:rPr lang="en-IN" sz="2400" dirty="0" err="1">
                <a:latin typeface="Times New Roman" panose="02020603050405020304" pitchFamily="18" charset="0"/>
                <a:cs typeface="Times New Roman" panose="02020603050405020304" pitchFamily="18" charset="0"/>
              </a:rPr>
              <a:t>kumar</a:t>
            </a:r>
            <a:r>
              <a:rPr lang="en-IN" sz="2400" dirty="0">
                <a:latin typeface="Times New Roman" panose="02020603050405020304" pitchFamily="18" charset="0"/>
                <a:cs typeface="Times New Roman" panose="02020603050405020304" pitchFamily="18" charset="0"/>
              </a:rPr>
              <a:t>, Ms. Jyoti </a:t>
            </a:r>
            <a:r>
              <a:rPr lang="en-IN" sz="2400" dirty="0" err="1">
                <a:latin typeface="Times New Roman" panose="02020603050405020304" pitchFamily="18" charset="0"/>
                <a:cs typeface="Times New Roman" panose="02020603050405020304" pitchFamily="18" charset="0"/>
              </a:rPr>
              <a:t>thakur,Charity</a:t>
            </a:r>
            <a:r>
              <a:rPr lang="en-IN" sz="2400" dirty="0">
                <a:latin typeface="Times New Roman" panose="02020603050405020304" pitchFamily="18" charset="0"/>
                <a:cs typeface="Times New Roman" panose="02020603050405020304" pitchFamily="18" charset="0"/>
              </a:rPr>
              <a:t>-based application,</a:t>
            </a:r>
            <a:r>
              <a:rPr lang="en-US" sz="2400" dirty="0">
                <a:latin typeface="Times New Roman" panose="02020603050405020304" pitchFamily="18" charset="0"/>
                <a:cs typeface="Times New Roman" panose="02020603050405020304" pitchFamily="18" charset="0"/>
              </a:rPr>
              <a:t> Journal of </a:t>
            </a:r>
            <a:r>
              <a:rPr lang="en-US" sz="2400" dirty="0" err="1">
                <a:latin typeface="Times New Roman" panose="02020603050405020304" pitchFamily="18" charset="0"/>
                <a:cs typeface="Times New Roman" panose="02020603050405020304" pitchFamily="18" charset="0"/>
              </a:rPr>
              <a:t>xi'an</a:t>
            </a:r>
            <a:r>
              <a:rPr lang="en-US" sz="2400" dirty="0">
                <a:latin typeface="Times New Roman" panose="02020603050405020304" pitchFamily="18" charset="0"/>
                <a:cs typeface="Times New Roman" panose="02020603050405020304" pitchFamily="18" charset="0"/>
              </a:rPr>
              <a:t> university of architecture &amp; technology, Volume XII, issue IV, 2020</a:t>
            </a:r>
          </a:p>
          <a:p>
            <a:pPr marL="457200" indent="-457200" algn="just">
              <a:buFont typeface="+mj-lt"/>
              <a:buAutoNum type="arabicPeriod"/>
            </a:pPr>
            <a:r>
              <a:rPr lang="en-US" sz="2400" b="0" i="0" dirty="0" err="1">
                <a:solidFill>
                  <a:srgbClr val="111111"/>
                </a:solidFill>
                <a:effectLst/>
                <a:latin typeface="Times New Roman" panose="02020603050405020304" pitchFamily="18" charset="0"/>
                <a:cs typeface="Times New Roman" panose="02020603050405020304" pitchFamily="18" charset="0"/>
              </a:rPr>
              <a:t>Sofhioubhi,Jose</a:t>
            </a:r>
            <a:r>
              <a:rPr lang="en-US" sz="2400" b="0" i="0" dirty="0">
                <a:solidFill>
                  <a:srgbClr val="111111"/>
                </a:solidFill>
                <a:effectLst/>
                <a:latin typeface="Times New Roman" panose="02020603050405020304" pitchFamily="18" charset="0"/>
                <a:cs typeface="Times New Roman" panose="02020603050405020304" pitchFamily="18" charset="0"/>
              </a:rPr>
              <a:t> </a:t>
            </a:r>
            <a:r>
              <a:rPr lang="en-US" sz="2400" dirty="0">
                <a:solidFill>
                  <a:srgbClr val="111111"/>
                </a:solidFill>
                <a:latin typeface="Times New Roman" panose="02020603050405020304" pitchFamily="18" charset="0"/>
                <a:cs typeface="Times New Roman" panose="02020603050405020304" pitchFamily="18" charset="0"/>
              </a:rPr>
              <a:t>L</a:t>
            </a:r>
            <a:r>
              <a:rPr lang="en-US" sz="2400" b="0" i="0" dirty="0">
                <a:solidFill>
                  <a:srgbClr val="111111"/>
                </a:solidFill>
                <a:effectLst/>
                <a:latin typeface="Times New Roman" panose="02020603050405020304" pitchFamily="18" charset="0"/>
                <a:cs typeface="Times New Roman" panose="02020603050405020304" pitchFamily="18" charset="0"/>
              </a:rPr>
              <a:t>uis </a:t>
            </a:r>
            <a:r>
              <a:rPr lang="en-US" sz="2400" dirty="0" err="1">
                <a:solidFill>
                  <a:srgbClr val="111111"/>
                </a:solidFill>
                <a:latin typeface="Times New Roman" panose="02020603050405020304" pitchFamily="18" charset="0"/>
                <a:cs typeface="Times New Roman" panose="02020603050405020304" pitchFamily="18" charset="0"/>
              </a:rPr>
              <a:t>F</a:t>
            </a:r>
            <a:r>
              <a:rPr lang="en-US" sz="2400" b="0" i="0" dirty="0" err="1">
                <a:solidFill>
                  <a:srgbClr val="111111"/>
                </a:solidFill>
                <a:effectLst/>
                <a:latin typeface="Times New Roman" panose="02020603050405020304" pitchFamily="18" charset="0"/>
                <a:cs typeface="Times New Roman" panose="02020603050405020304" pitchFamily="18" charset="0"/>
              </a:rPr>
              <a:t>erandez-Aleman,Ambrosio</a:t>
            </a:r>
            <a:r>
              <a:rPr lang="en-US" sz="2400" b="0" i="0" dirty="0">
                <a:solidFill>
                  <a:srgbClr val="111111"/>
                </a:solidFill>
                <a:effectLst/>
                <a:latin typeface="Times New Roman" panose="02020603050405020304" pitchFamily="18" charset="0"/>
                <a:cs typeface="Times New Roman" panose="02020603050405020304" pitchFamily="18" charset="0"/>
              </a:rPr>
              <a:t> </a:t>
            </a:r>
            <a:r>
              <a:rPr lang="en-US" sz="2400" b="0" i="0" dirty="0" err="1">
                <a:solidFill>
                  <a:srgbClr val="111111"/>
                </a:solidFill>
                <a:effectLst/>
                <a:latin typeface="Times New Roman" panose="02020603050405020304" pitchFamily="18" charset="0"/>
                <a:cs typeface="Times New Roman" panose="02020603050405020304" pitchFamily="18" charset="0"/>
              </a:rPr>
              <a:t>toval,ali</a:t>
            </a:r>
            <a:r>
              <a:rPr lang="en-US" sz="2400" b="0" i="0" dirty="0">
                <a:solidFill>
                  <a:srgbClr val="111111"/>
                </a:solidFill>
                <a:effectLst/>
                <a:latin typeface="Times New Roman" panose="02020603050405020304" pitchFamily="18" charset="0"/>
                <a:cs typeface="Times New Roman" panose="02020603050405020304" pitchFamily="18" charset="0"/>
              </a:rPr>
              <a:t> </a:t>
            </a:r>
            <a:r>
              <a:rPr lang="en-US" sz="2400" b="0" i="0" dirty="0" err="1">
                <a:solidFill>
                  <a:srgbClr val="111111"/>
                </a:solidFill>
                <a:effectLst/>
                <a:latin typeface="Times New Roman" panose="02020603050405020304" pitchFamily="18" charset="0"/>
                <a:cs typeface="Times New Roman" panose="02020603050405020304" pitchFamily="18" charset="0"/>
              </a:rPr>
              <a:t>idri,Free</a:t>
            </a:r>
            <a:r>
              <a:rPr lang="en-US" sz="2400" b="0" i="0" dirty="0">
                <a:solidFill>
                  <a:srgbClr val="111111"/>
                </a:solidFill>
                <a:effectLst/>
                <a:latin typeface="Times New Roman" panose="02020603050405020304" pitchFamily="18" charset="0"/>
                <a:cs typeface="Times New Roman" panose="02020603050405020304" pitchFamily="18" charset="0"/>
              </a:rPr>
              <a:t> blood donation mobile </a:t>
            </a:r>
            <a:r>
              <a:rPr lang="en-US" sz="2400" b="0" i="0" dirty="0" err="1">
                <a:solidFill>
                  <a:srgbClr val="111111"/>
                </a:solidFill>
                <a:effectLst/>
                <a:latin typeface="Times New Roman" panose="02020603050405020304" pitchFamily="18" charset="0"/>
                <a:cs typeface="Times New Roman" panose="02020603050405020304" pitchFamily="18" charset="0"/>
              </a:rPr>
              <a:t>applications,Journal</a:t>
            </a:r>
            <a:r>
              <a:rPr lang="en-US" sz="2400" b="0" i="0" dirty="0">
                <a:solidFill>
                  <a:srgbClr val="111111"/>
                </a:solidFill>
                <a:effectLst/>
                <a:latin typeface="Times New Roman" panose="02020603050405020304" pitchFamily="18" charset="0"/>
                <a:cs typeface="Times New Roman" panose="02020603050405020304" pitchFamily="18" charset="0"/>
              </a:rPr>
              <a:t> of medical </a:t>
            </a:r>
            <a:r>
              <a:rPr lang="en-US" sz="2400" b="0" i="0" dirty="0" err="1">
                <a:solidFill>
                  <a:srgbClr val="111111"/>
                </a:solidFill>
                <a:effectLst/>
                <a:latin typeface="Times New Roman" panose="02020603050405020304" pitchFamily="18" charset="0"/>
                <a:cs typeface="Times New Roman" panose="02020603050405020304" pitchFamily="18" charset="0"/>
              </a:rPr>
              <a:t>systems,M</a:t>
            </a:r>
            <a:r>
              <a:rPr lang="en-US" sz="2400" dirty="0" err="1">
                <a:solidFill>
                  <a:srgbClr val="111111"/>
                </a:solidFill>
                <a:latin typeface="Times New Roman" panose="02020603050405020304" pitchFamily="18" charset="0"/>
                <a:cs typeface="Times New Roman" panose="02020603050405020304" pitchFamily="18" charset="0"/>
              </a:rPr>
              <a:t>ay</a:t>
            </a:r>
            <a:r>
              <a:rPr lang="en-US" sz="2400" dirty="0">
                <a:solidFill>
                  <a:srgbClr val="111111"/>
                </a:solidFill>
                <a:latin typeface="Times New Roman" panose="02020603050405020304" pitchFamily="18" charset="0"/>
                <a:cs typeface="Times New Roman" panose="02020603050405020304" pitchFamily="18" charset="0"/>
              </a:rPr>
              <a:t> 2015.</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S </a:t>
            </a:r>
            <a:r>
              <a:rPr lang="en-IN" sz="2400" dirty="0" err="1">
                <a:latin typeface="Times New Roman" panose="02020603050405020304" pitchFamily="18" charset="0"/>
                <a:cs typeface="Times New Roman" panose="02020603050405020304" pitchFamily="18" charset="0"/>
              </a:rPr>
              <a:t>Periyanayagi,A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Manikandan,M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Muthukrishnan</a:t>
            </a:r>
            <a:r>
              <a:rPr lang="en-IN" sz="2400" dirty="0">
                <a:latin typeface="Times New Roman" panose="02020603050405020304" pitchFamily="18" charset="0"/>
                <a:cs typeface="Times New Roman" panose="02020603050405020304" pitchFamily="18" charset="0"/>
              </a:rPr>
              <a:t> ,BDoor App-Blood Donation Application,</a:t>
            </a:r>
            <a:r>
              <a:rPr lang="en-US" sz="2400" dirty="0">
                <a:latin typeface="Times New Roman" panose="02020603050405020304" pitchFamily="18" charset="0"/>
                <a:cs typeface="Times New Roman" panose="02020603050405020304" pitchFamily="18" charset="0"/>
              </a:rPr>
              <a:t> Journal of Physics: Conference Series,2018</a:t>
            </a:r>
            <a:r>
              <a:rPr lang="en-IN" sz="2400" dirty="0">
                <a:latin typeface="Times New Roman" panose="02020603050405020304" pitchFamily="18" charset="0"/>
                <a:cs typeface="Times New Roman" panose="02020603050405020304" pitchFamily="18" charset="0"/>
              </a:rPr>
              <a:t>.</a:t>
            </a:r>
            <a:endParaRPr lang="en-US" sz="2400" dirty="0">
              <a:solidFill>
                <a:srgbClr val="111111"/>
              </a:solidFill>
              <a:latin typeface="Times New Roman" panose="02020603050405020304" pitchFamily="18" charset="0"/>
              <a:cs typeface="Times New Roman" panose="02020603050405020304" pitchFamily="18" charset="0"/>
            </a:endParaRPr>
          </a:p>
        </p:txBody>
      </p:sp>
      <p:sp>
        <p:nvSpPr>
          <p:cNvPr id="15366" name="Slide Number Placeholder 7">
            <a:extLst>
              <a:ext uri="{FF2B5EF4-FFF2-40B4-BE49-F238E27FC236}">
                <a16:creationId xmlns:a16="http://schemas.microsoft.com/office/drawing/2014/main" id="{1F1B74E0-68F9-0DD4-75D7-AA51CB980C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Calibri" panose="020F0502020204030204" pitchFamily="34" charset="0"/>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004B5CA-62BC-875B-5AFA-6555FA7A693F}"/>
              </a:ext>
            </a:extLst>
          </p:cNvPr>
          <p:cNvSpPr>
            <a:spLocks noGrp="1"/>
          </p:cNvSpPr>
          <p:nvPr>
            <p:ph type="title"/>
          </p:nvPr>
        </p:nvSpPr>
        <p:spPr>
          <a:xfrm>
            <a:off x="457200" y="-69560"/>
            <a:ext cx="8229600" cy="914400"/>
          </a:xfrm>
        </p:spPr>
        <p:txBody>
          <a:bodyPr/>
          <a:lstStyle/>
          <a:p>
            <a:pPr eaLnBrk="1" hangingPunct="1"/>
            <a:r>
              <a:rPr lang="en-US" altLang="en-US" b="1" dirty="0">
                <a:solidFill>
                  <a:srgbClr val="FF0000"/>
                </a:solidFill>
                <a:cs typeface="Times New Roman" panose="02020603050405020304" pitchFamily="18" charset="0"/>
              </a:rPr>
              <a:t>References</a:t>
            </a:r>
            <a:endParaRPr lang="en-US" altLang="en-US" b="1" dirty="0">
              <a:solidFill>
                <a:srgbClr val="002060"/>
              </a:solidFill>
            </a:endParaRPr>
          </a:p>
        </p:txBody>
      </p:sp>
      <p:sp>
        <p:nvSpPr>
          <p:cNvPr id="16387" name="Content Placeholder 2">
            <a:extLst>
              <a:ext uri="{FF2B5EF4-FFF2-40B4-BE49-F238E27FC236}">
                <a16:creationId xmlns:a16="http://schemas.microsoft.com/office/drawing/2014/main" id="{3C02F6E2-36C4-6E48-2C5A-C2C32AC87F38}"/>
              </a:ext>
            </a:extLst>
          </p:cNvPr>
          <p:cNvSpPr>
            <a:spLocks noGrp="1"/>
          </p:cNvSpPr>
          <p:nvPr>
            <p:ph idx="1"/>
          </p:nvPr>
        </p:nvSpPr>
        <p:spPr>
          <a:xfrm>
            <a:off x="457200" y="715014"/>
            <a:ext cx="8229600" cy="5364163"/>
          </a:xfrm>
        </p:spPr>
        <p:txBody>
          <a:bodyPr/>
          <a:lstStyle/>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eaLnBrk="1" hangingPunct="1"/>
            <a:endParaRPr lang="en-US" altLang="en-US">
              <a:latin typeface="Cambria" panose="02040503050406030204" pitchFamily="18" charset="0"/>
            </a:endParaRPr>
          </a:p>
          <a:p>
            <a:pPr eaLnBrk="1" hangingPunct="1"/>
            <a:endParaRPr lang="en-US" altLang="en-US">
              <a:latin typeface="Cambria" panose="02040503050406030204" pitchFamily="18" charset="0"/>
            </a:endParaRPr>
          </a:p>
          <a:p>
            <a:pPr eaLnBrk="1" hangingPunct="1"/>
            <a:endParaRPr lang="en-US" altLang="en-US">
              <a:latin typeface="Cambria" panose="02040503050406030204" pitchFamily="18" charset="0"/>
            </a:endParaRPr>
          </a:p>
        </p:txBody>
      </p:sp>
      <p:sp>
        <p:nvSpPr>
          <p:cNvPr id="21" name="Rectangle 20">
            <a:extLst>
              <a:ext uri="{FF2B5EF4-FFF2-40B4-BE49-F238E27FC236}">
                <a16:creationId xmlns:a16="http://schemas.microsoft.com/office/drawing/2014/main" id="{B7F408A0-BA5E-8CCC-E9D6-D60FAE766DBD}"/>
              </a:ext>
            </a:extLst>
          </p:cNvPr>
          <p:cNvSpPr/>
          <p:nvPr/>
        </p:nvSpPr>
        <p:spPr>
          <a:xfrm>
            <a:off x="457200" y="715014"/>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294" name="Content Placeholder 2">
            <a:extLst>
              <a:ext uri="{FF2B5EF4-FFF2-40B4-BE49-F238E27FC236}">
                <a16:creationId xmlns:a16="http://schemas.microsoft.com/office/drawing/2014/main" id="{C96AEF8E-2743-7DDC-F908-B09188C7BA06}"/>
              </a:ext>
            </a:extLst>
          </p:cNvPr>
          <p:cNvSpPr txBox="1">
            <a:spLocks/>
          </p:cNvSpPr>
          <p:nvPr/>
        </p:nvSpPr>
        <p:spPr bwMode="auto">
          <a:xfrm>
            <a:off x="228600" y="1040432"/>
            <a:ext cx="8458200" cy="5438465"/>
          </a:xfrm>
          <a:prstGeom prst="rect">
            <a:avLst/>
          </a:prstGeom>
          <a:noFill/>
          <a:ln>
            <a:noFill/>
          </a:ln>
        </p:spPr>
        <p:txBody>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14350" indent="-514350" algn="just">
              <a:buFont typeface="+mj-lt"/>
              <a:buAutoNum type="arabicPeriod" startAt="5"/>
            </a:pPr>
            <a:r>
              <a:rPr lang="en-IN" sz="2400" b="0" i="0" u="none" strike="noStrike" dirty="0">
                <a:effectLst/>
                <a:latin typeface="Times New Roman" panose="02020603050405020304" pitchFamily="18" charset="0"/>
                <a:cs typeface="Times New Roman" panose="02020603050405020304" pitchFamily="18" charset="0"/>
              </a:rPr>
              <a:t>A. </a:t>
            </a:r>
            <a:r>
              <a:rPr lang="en-IN" sz="2400" b="0" i="0" u="none" strike="noStrike" dirty="0" err="1">
                <a:effectLst/>
                <a:latin typeface="Times New Roman" panose="02020603050405020304" pitchFamily="18" charset="0"/>
                <a:cs typeface="Times New Roman" panose="02020603050405020304" pitchFamily="18" charset="0"/>
              </a:rPr>
              <a:t>Meiappane</a:t>
            </a:r>
            <a:r>
              <a:rPr lang="en-IN" sz="2400" b="0" i="0" dirty="0" err="1">
                <a:effectLst/>
                <a:latin typeface="Times New Roman" panose="02020603050405020304" pitchFamily="18" charset="0"/>
                <a:cs typeface="Times New Roman" panose="02020603050405020304" pitchFamily="18" charset="0"/>
              </a:rPr>
              <a:t>,</a:t>
            </a:r>
            <a:r>
              <a:rPr lang="en-IN" sz="2400" b="0" i="0" u="none" strike="noStrike" dirty="0" err="1">
                <a:effectLst/>
                <a:latin typeface="Times New Roman" panose="02020603050405020304" pitchFamily="18" charset="0"/>
                <a:cs typeface="Times New Roman" panose="02020603050405020304" pitchFamily="18" charset="0"/>
              </a:rPr>
              <a:t>K</a:t>
            </a:r>
            <a:r>
              <a:rPr lang="en-IN" sz="2400" b="0" i="0" u="none" strike="noStrike" dirty="0">
                <a:effectLst/>
                <a:latin typeface="Times New Roman" panose="02020603050405020304" pitchFamily="18" charset="0"/>
                <a:cs typeface="Times New Roman" panose="02020603050405020304" pitchFamily="18" charset="0"/>
              </a:rPr>
              <a:t>. </a:t>
            </a:r>
            <a:r>
              <a:rPr lang="en-IN" sz="2400" b="0" i="0" u="none" strike="noStrike" dirty="0" err="1">
                <a:effectLst/>
                <a:latin typeface="Times New Roman" panose="02020603050405020304" pitchFamily="18" charset="0"/>
                <a:cs typeface="Times New Roman" panose="02020603050405020304" pitchFamily="18" charset="0"/>
              </a:rPr>
              <a:t>Logavignesh</a:t>
            </a:r>
            <a:r>
              <a:rPr lang="en-IN" sz="2400" u="none" strike="noStrike" dirty="0" err="1">
                <a:latin typeface="Times New Roman" panose="02020603050405020304" pitchFamily="18" charset="0"/>
                <a:cs typeface="Times New Roman" panose="02020603050405020304" pitchFamily="18" charset="0"/>
              </a:rPr>
              <a:t>,</a:t>
            </a:r>
            <a:r>
              <a:rPr lang="en-IN" sz="2400" b="0" i="0" u="none" strike="noStrike" dirty="0" err="1">
                <a:effectLst/>
                <a:latin typeface="Times New Roman" panose="02020603050405020304" pitchFamily="18" charset="0"/>
                <a:cs typeface="Times New Roman" panose="02020603050405020304" pitchFamily="18" charset="0"/>
              </a:rPr>
              <a:t>R</a:t>
            </a:r>
            <a:r>
              <a:rPr lang="en-IN" sz="2400" b="0" i="0" u="none" strike="noStrike" dirty="0">
                <a:effectLst/>
                <a:latin typeface="Times New Roman" panose="02020603050405020304" pitchFamily="18" charset="0"/>
                <a:cs typeface="Times New Roman" panose="02020603050405020304" pitchFamily="18" charset="0"/>
              </a:rPr>
              <a:t>. </a:t>
            </a:r>
            <a:r>
              <a:rPr lang="en-IN" sz="2400" b="0" i="0" u="none" strike="noStrike" dirty="0" err="1">
                <a:effectLst/>
                <a:latin typeface="Times New Roman" panose="02020603050405020304" pitchFamily="18" charset="0"/>
                <a:cs typeface="Times New Roman" panose="02020603050405020304" pitchFamily="18" charset="0"/>
              </a:rPr>
              <a:t>Prasanna</a:t>
            </a:r>
            <a:r>
              <a:rPr lang="en-IN" sz="2400" u="none" strike="noStrike" dirty="0" err="1">
                <a:latin typeface="Times New Roman" panose="02020603050405020304" pitchFamily="18" charset="0"/>
                <a:cs typeface="Times New Roman" panose="02020603050405020304" pitchFamily="18" charset="0"/>
              </a:rPr>
              <a:t>,</a:t>
            </a:r>
            <a:r>
              <a:rPr lang="en-IN" sz="2400" b="0" i="0" u="none" strike="noStrike" dirty="0" err="1">
                <a:effectLst/>
                <a:latin typeface="Times New Roman" panose="02020603050405020304" pitchFamily="18" charset="0"/>
                <a:cs typeface="Times New Roman" panose="02020603050405020304" pitchFamily="18" charset="0"/>
              </a:rPr>
              <a:t>T.Sakthivel</a:t>
            </a:r>
            <a:r>
              <a:rPr lang="en-IN" sz="2400" b="0" i="0" u="none" strike="noStrike" dirty="0">
                <a:effectLst/>
                <a:latin typeface="Times New Roman" panose="02020603050405020304" pitchFamily="18" charset="0"/>
                <a:cs typeface="Times New Roman" panose="02020603050405020304" pitchFamily="18" charset="0"/>
              </a:rPr>
              <a:t>,</a:t>
            </a:r>
            <a:r>
              <a:rPr lang="en-US" sz="2400" i="0" dirty="0">
                <a:effectLst/>
                <a:latin typeface="Times New Roman" panose="02020603050405020304" pitchFamily="18" charset="0"/>
                <a:cs typeface="Times New Roman" panose="02020603050405020304" pitchFamily="18" charset="0"/>
              </a:rPr>
              <a:t>Blood Donation App Using Android,</a:t>
            </a:r>
            <a:r>
              <a:rPr lang="en-US" sz="2400" b="1" i="0" dirty="0">
                <a:solidFill>
                  <a:srgbClr val="333333"/>
                </a:solidFill>
                <a:effectLst/>
                <a:latin typeface="Times New Roman" panose="02020603050405020304" pitchFamily="18" charset="0"/>
                <a:cs typeface="Times New Roman" panose="02020603050405020304" pitchFamily="18" charset="0"/>
              </a:rPr>
              <a:t> </a:t>
            </a:r>
            <a:r>
              <a:rPr lang="en-US" sz="2400" b="0" i="0" strike="noStrike" dirty="0">
                <a:effectLst/>
                <a:latin typeface="Times New Roman" panose="02020603050405020304" pitchFamily="18" charset="0"/>
                <a:cs typeface="Times New Roman" panose="02020603050405020304" pitchFamily="18" charset="0"/>
              </a:rPr>
              <a:t>IEEE International Conference on System, Computation, Automation and Networking (ICSCAN),</a:t>
            </a:r>
            <a:r>
              <a:rPr lang="en-IN" sz="2400" b="0" i="0" dirty="0">
                <a:solidFill>
                  <a:srgbClr val="333333"/>
                </a:solidFill>
                <a:effectLst/>
                <a:latin typeface="Times New Roman" panose="02020603050405020304" pitchFamily="18" charset="0"/>
                <a:cs typeface="Times New Roman" panose="02020603050405020304" pitchFamily="18" charset="0"/>
              </a:rPr>
              <a:t> 29-30 March 2019</a:t>
            </a:r>
          </a:p>
          <a:p>
            <a:pPr marL="514350" indent="-514350" algn="just">
              <a:buFont typeface="+mj-lt"/>
              <a:buAutoNum type="arabicPeriod" startAt="5"/>
            </a:pPr>
            <a:r>
              <a:rPr lang="en-IN" sz="2400" dirty="0" err="1">
                <a:latin typeface="Times New Roman" panose="02020603050405020304" pitchFamily="18" charset="0"/>
                <a:cs typeface="Times New Roman" panose="02020603050405020304" pitchFamily="18" charset="0"/>
              </a:rPr>
              <a:t>Altahir</a:t>
            </a:r>
            <a:r>
              <a:rPr lang="en-IN" sz="2400" dirty="0">
                <a:latin typeface="Times New Roman" panose="02020603050405020304" pitchFamily="18" charset="0"/>
                <a:cs typeface="Times New Roman" panose="02020603050405020304" pitchFamily="18" charset="0"/>
              </a:rPr>
              <a:t> Saad ,Ahmed </a:t>
            </a:r>
            <a:r>
              <a:rPr lang="en-IN" sz="2400" dirty="0" err="1">
                <a:latin typeface="Times New Roman" panose="02020603050405020304" pitchFamily="18" charset="0"/>
                <a:cs typeface="Times New Roman" panose="02020603050405020304" pitchFamily="18" charset="0"/>
              </a:rPr>
              <a:t>Saad,Lars</a:t>
            </a:r>
            <a:r>
              <a:rPr lang="en-IN" sz="2400" dirty="0">
                <a:latin typeface="Times New Roman" panose="02020603050405020304" pitchFamily="18" charset="0"/>
                <a:cs typeface="Times New Roman" panose="02020603050405020304" pitchFamily="18" charset="0"/>
              </a:rPr>
              <a:t> Rune Christensen</a:t>
            </a:r>
            <a:r>
              <a:rPr lang="en-US" sz="2400" i="0" dirty="0">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Blood Donation &amp; Blood Banks through Android Mobile App and Web Application System , International Journal of Computer Science Trends and Technology (IJCST) ,Mar - Apr 2019</a:t>
            </a:r>
          </a:p>
          <a:p>
            <a:pPr marL="514350" indent="-514350" algn="just">
              <a:buFont typeface="+mj-lt"/>
              <a:buAutoNum type="arabicPeriod" startAt="5"/>
            </a:pPr>
            <a:r>
              <a:rPr lang="en-IN" sz="2400" dirty="0">
                <a:latin typeface="Times New Roman" panose="02020603050405020304" pitchFamily="18" charset="0"/>
                <a:cs typeface="Times New Roman" panose="02020603050405020304" pitchFamily="18" charset="0"/>
              </a:rPr>
              <a:t>Nikita M. </a:t>
            </a:r>
            <a:r>
              <a:rPr lang="en-IN" sz="2400" dirty="0" err="1">
                <a:latin typeface="Times New Roman" panose="02020603050405020304" pitchFamily="18" charset="0"/>
                <a:cs typeface="Times New Roman" panose="02020603050405020304" pitchFamily="18" charset="0"/>
              </a:rPr>
              <a:t>Lunawat</a:t>
            </a:r>
            <a:r>
              <a:rPr lang="en-IN" sz="2400" dirty="0">
                <a:latin typeface="Times New Roman" panose="02020603050405020304" pitchFamily="18" charset="0"/>
                <a:cs typeface="Times New Roman" panose="02020603050405020304" pitchFamily="18" charset="0"/>
              </a:rPr>
              <a:t>, Chetan D. </a:t>
            </a:r>
            <a:r>
              <a:rPr lang="en-IN" sz="2400" dirty="0" err="1">
                <a:latin typeface="Times New Roman" panose="02020603050405020304" pitchFamily="18" charset="0"/>
                <a:cs typeface="Times New Roman" panose="02020603050405020304" pitchFamily="18" charset="0"/>
              </a:rPr>
              <a:t>Kshirsagar</a:t>
            </a:r>
            <a:r>
              <a:rPr lang="en-IN" sz="2400" dirty="0">
                <a:latin typeface="Times New Roman" panose="02020603050405020304" pitchFamily="18" charset="0"/>
                <a:cs typeface="Times New Roman" panose="02020603050405020304" pitchFamily="18" charset="0"/>
              </a:rPr>
              <a:t> , Ashish A. </a:t>
            </a:r>
            <a:r>
              <a:rPr lang="en-IN" sz="2400" dirty="0" err="1">
                <a:latin typeface="Times New Roman" panose="02020603050405020304" pitchFamily="18" charset="0"/>
                <a:cs typeface="Times New Roman" panose="02020603050405020304" pitchFamily="18" charset="0"/>
              </a:rPr>
              <a:t>Gawhande</a:t>
            </a:r>
            <a:r>
              <a:rPr lang="en-IN" sz="2400" dirty="0">
                <a:latin typeface="Times New Roman" panose="02020603050405020304" pitchFamily="18" charset="0"/>
                <a:cs typeface="Times New Roman" panose="02020603050405020304" pitchFamily="18" charset="0"/>
              </a:rPr>
              <a:t> , Rohini M. Rathod</a:t>
            </a:r>
            <a:r>
              <a:rPr lang="en-US" sz="2400" dirty="0">
                <a:latin typeface="Times New Roman" panose="02020603050405020304" pitchFamily="18" charset="0"/>
                <a:cs typeface="Times New Roman" panose="02020603050405020304" pitchFamily="18" charset="0"/>
              </a:rPr>
              <a:t>,Blood and organ for patient using </a:t>
            </a:r>
            <a:r>
              <a:rPr lang="en-US" sz="2400" dirty="0" err="1">
                <a:latin typeface="Times New Roman" panose="02020603050405020304" pitchFamily="18" charset="0"/>
                <a:cs typeface="Times New Roman" panose="02020603050405020304" pitchFamily="18" charset="0"/>
              </a:rPr>
              <a:t>andriod</a:t>
            </a:r>
            <a:r>
              <a:rPr lang="en-US" sz="2400" dirty="0">
                <a:latin typeface="Times New Roman" panose="02020603050405020304" pitchFamily="18" charset="0"/>
                <a:cs typeface="Times New Roman" panose="02020603050405020304" pitchFamily="18" charset="0"/>
              </a:rPr>
              <a:t> application, International Journal of Research in Engineering and Technology,May-2016.</a:t>
            </a:r>
          </a:p>
          <a:p>
            <a:pPr marL="514350" indent="-514350" algn="just">
              <a:buFont typeface="+mj-lt"/>
              <a:buAutoNum type="arabicPeriod" startAt="5"/>
            </a:pPr>
            <a:r>
              <a:rPr lang="en-US" sz="2400" b="0" i="0" dirty="0">
                <a:solidFill>
                  <a:srgbClr val="231F20"/>
                </a:solidFill>
                <a:effectLst/>
                <a:latin typeface="Times New Roman" panose="02020603050405020304" pitchFamily="18" charset="0"/>
                <a:cs typeface="Times New Roman" panose="02020603050405020304" pitchFamily="18" charset="0"/>
              </a:rPr>
              <a:t>Blood App, American Red Cross, 2016. Available online: http://www.redcrossblood.org/bloodapp</a:t>
            </a:r>
          </a:p>
          <a:p>
            <a:pPr algn="just">
              <a:buAutoNum type="arabicPeriod" startAt="7"/>
            </a:pPr>
            <a:endParaRPr lang="en-US" sz="2400" dirty="0">
              <a:latin typeface="Times New Roman" panose="02020603050405020304" pitchFamily="18" charset="0"/>
              <a:cs typeface="Times New Roman" panose="02020603050405020304" pitchFamily="18" charset="0"/>
            </a:endParaRPr>
          </a:p>
          <a:p>
            <a:pPr algn="just">
              <a:buAutoNum type="arabicPeriod" startAt="7"/>
            </a:pPr>
            <a:endParaRPr lang="en-US" sz="2400" dirty="0">
              <a:latin typeface="Times New Roman" panose="02020603050405020304" pitchFamily="18" charset="0"/>
              <a:cs typeface="Times New Roman" panose="02020603050405020304" pitchFamily="18" charset="0"/>
            </a:endParaRPr>
          </a:p>
          <a:p>
            <a:pPr algn="just">
              <a:buAutoNum type="arabicPeriod" startAt="7"/>
            </a:pPr>
            <a:endParaRPr lang="en-US" sz="2400" dirty="0">
              <a:latin typeface="Times New Roman" panose="02020603050405020304" pitchFamily="18" charset="0"/>
              <a:cs typeface="Times New Roman" panose="02020603050405020304" pitchFamily="18" charset="0"/>
            </a:endParaRPr>
          </a:p>
          <a:p>
            <a:pPr algn="just">
              <a:buAutoNum type="arabicPeriod" startAt="7"/>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i="0" dirty="0">
              <a:effectLst/>
              <a:latin typeface="Times New Roman" panose="02020603050405020304" pitchFamily="18" charset="0"/>
              <a:cs typeface="Times New Roman" panose="02020603050405020304" pitchFamily="18" charset="0"/>
            </a:endParaRPr>
          </a:p>
          <a:p>
            <a:pPr marL="0" indent="0" algn="just">
              <a:buNone/>
            </a:pPr>
            <a:endParaRPr lang="en-US" sz="2400" i="0" dirty="0">
              <a:solidFill>
                <a:srgbClr val="333333"/>
              </a:solidFill>
              <a:effectLst/>
              <a:latin typeface="Times New Roman" panose="02020603050405020304" pitchFamily="18" charset="0"/>
              <a:cs typeface="Times New Roman" panose="02020603050405020304" pitchFamily="18" charset="0"/>
            </a:endParaRPr>
          </a:p>
        </p:txBody>
      </p:sp>
      <p:sp>
        <p:nvSpPr>
          <p:cNvPr id="16390" name="Slide Number Placeholder 7">
            <a:extLst>
              <a:ext uri="{FF2B5EF4-FFF2-40B4-BE49-F238E27FC236}">
                <a16:creationId xmlns:a16="http://schemas.microsoft.com/office/drawing/2014/main" id="{5ACBAE20-0767-E315-23B8-E7F5B3BEF2CB}"/>
              </a:ext>
            </a:extLst>
          </p:cNvPr>
          <p:cNvSpPr>
            <a:spLocks noGrp="1"/>
          </p:cNvSpPr>
          <p:nvPr>
            <p:ph type="sldNum" sz="quarter" idx="12"/>
          </p:nvPr>
        </p:nvSpPr>
        <p:spPr bwMode="auto">
          <a:xfrm>
            <a:off x="6553200" y="6309364"/>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Calibri" panose="020F0502020204030204" pitchFamily="34" charset="0"/>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601832F5-95AA-63FF-53B1-86BE2ACB985C}"/>
              </a:ext>
            </a:extLst>
          </p:cNvPr>
          <p:cNvSpPr>
            <a:spLocks noGrp="1"/>
          </p:cNvSpPr>
          <p:nvPr>
            <p:ph idx="1"/>
          </p:nvPr>
        </p:nvSpPr>
        <p:spPr>
          <a:xfrm>
            <a:off x="533400" y="2362200"/>
            <a:ext cx="8229600" cy="533400"/>
          </a:xfrm>
        </p:spPr>
        <p:txBody>
          <a:bodyPr/>
          <a:lstStyle/>
          <a:p>
            <a:pPr algn="ctr">
              <a:buFont typeface="Arial" panose="020B0604020202020204" pitchFamily="34" charset="0"/>
              <a:buNone/>
            </a:pPr>
            <a:r>
              <a:rPr lang="en-IN" altLang="en-US" sz="4400" b="1" dirty="0">
                <a:solidFill>
                  <a:srgbClr val="FF0000"/>
                </a:solidFill>
                <a:latin typeface="+mj-lt"/>
                <a:cs typeface="Times New Roman" panose="02020603050405020304" pitchFamily="18" charset="0"/>
              </a:rPr>
              <a:t>Questions &amp; Discussion</a:t>
            </a:r>
            <a:endParaRPr lang="en-US" altLang="en-US" sz="4400" b="1" dirty="0">
              <a:solidFill>
                <a:srgbClr val="FF0000"/>
              </a:solidFill>
              <a:latin typeface="+mj-lt"/>
              <a:cs typeface="Times New Roman" panose="02020603050405020304" pitchFamily="18" charset="0"/>
            </a:endParaRPr>
          </a:p>
        </p:txBody>
      </p:sp>
      <p:sp>
        <p:nvSpPr>
          <p:cNvPr id="4" name="Date Placeholder 3">
            <a:extLst>
              <a:ext uri="{FF2B5EF4-FFF2-40B4-BE49-F238E27FC236}">
                <a16:creationId xmlns:a16="http://schemas.microsoft.com/office/drawing/2014/main" id="{DC96F65E-FFC5-887A-B175-394F25EDB744}"/>
              </a:ext>
            </a:extLst>
          </p:cNvPr>
          <p:cNvSpPr>
            <a:spLocks noGrp="1"/>
          </p:cNvSpPr>
          <p:nvPr>
            <p:ph type="dt" sz="quarter" idx="10"/>
          </p:nvPr>
        </p:nvSpPr>
        <p:spPr/>
        <p:txBody>
          <a:bodyPr/>
          <a:lstStyle/>
          <a:p>
            <a:pPr>
              <a:defRPr/>
            </a:pPr>
            <a:fld id="{4F0FEDDB-DA0C-4246-A552-3C3576E809A7}" type="datetime1">
              <a:rPr lang="en-US" smtClean="0"/>
              <a:pPr>
                <a:defRPr/>
              </a:pPr>
              <a:t>9/5/2022</a:t>
            </a:fld>
            <a:endParaRPr lang="en-US"/>
          </a:p>
        </p:txBody>
      </p:sp>
      <p:sp>
        <p:nvSpPr>
          <p:cNvPr id="17412" name="Slide Number Placeholder 4">
            <a:extLst>
              <a:ext uri="{FF2B5EF4-FFF2-40B4-BE49-F238E27FC236}">
                <a16:creationId xmlns:a16="http://schemas.microsoft.com/office/drawing/2014/main" id="{A7F21681-B029-C7B3-8C38-AA5E21FE00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08794B3-9AAD-4F1A-988F-B28477D03D05}" type="slidenum">
              <a:rPr lang="en-US" altLang="en-US">
                <a:solidFill>
                  <a:srgbClr val="898989"/>
                </a:solidFill>
                <a:latin typeface="Calibri" panose="020F0502020204030204" pitchFamily="34" charset="0"/>
              </a:rPr>
              <a:pPr/>
              <a:t>15</a:t>
            </a:fld>
            <a:endParaRPr lang="en-US" altLang="en-US">
              <a:solidFill>
                <a:srgbClr val="898989"/>
              </a:solidFill>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570B6D5D-AA1B-F7DD-CDCC-843388819F89}"/>
              </a:ext>
            </a:extLst>
          </p:cNvPr>
          <p:cNvSpPr>
            <a:spLocks noGrp="1"/>
          </p:cNvSpPr>
          <p:nvPr>
            <p:ph idx="1"/>
          </p:nvPr>
        </p:nvSpPr>
        <p:spPr>
          <a:xfrm>
            <a:off x="457200" y="2895600"/>
            <a:ext cx="8229600" cy="1066800"/>
          </a:xfrm>
        </p:spPr>
        <p:txBody>
          <a:bodyPr/>
          <a:lstStyle/>
          <a:p>
            <a:pPr algn="ctr">
              <a:buFont typeface="Arial" panose="020B0604020202020204" pitchFamily="34" charset="0"/>
              <a:buNone/>
            </a:pPr>
            <a:r>
              <a:rPr lang="en-IN" altLang="en-US" sz="6000" dirty="0">
                <a:solidFill>
                  <a:srgbClr val="FF0000"/>
                </a:solidFill>
                <a:latin typeface="+mj-lt"/>
                <a:cs typeface="Times New Roman" panose="02020603050405020304" pitchFamily="18" charset="0"/>
              </a:rPr>
              <a:t>THANK YOU</a:t>
            </a:r>
            <a:endParaRPr lang="en-US" altLang="en-US" sz="6000" dirty="0">
              <a:solidFill>
                <a:srgbClr val="FF0000"/>
              </a:solidFill>
              <a:latin typeface="+mj-lt"/>
              <a:cs typeface="Times New Roman" panose="02020603050405020304" pitchFamily="18" charset="0"/>
            </a:endParaRPr>
          </a:p>
        </p:txBody>
      </p:sp>
      <p:sp>
        <p:nvSpPr>
          <p:cNvPr id="4" name="Date Placeholder 3">
            <a:extLst>
              <a:ext uri="{FF2B5EF4-FFF2-40B4-BE49-F238E27FC236}">
                <a16:creationId xmlns:a16="http://schemas.microsoft.com/office/drawing/2014/main" id="{49AA8FC7-2B64-378D-A257-CBBECCE07A3A}"/>
              </a:ext>
            </a:extLst>
          </p:cNvPr>
          <p:cNvSpPr>
            <a:spLocks noGrp="1"/>
          </p:cNvSpPr>
          <p:nvPr>
            <p:ph type="dt" sz="quarter" idx="10"/>
          </p:nvPr>
        </p:nvSpPr>
        <p:spPr/>
        <p:txBody>
          <a:bodyPr/>
          <a:lstStyle/>
          <a:p>
            <a:pPr>
              <a:defRPr/>
            </a:pPr>
            <a:fld id="{4F0FEDDB-DA0C-4246-A552-3C3576E809A7}" type="datetime1">
              <a:rPr lang="en-US" smtClean="0"/>
              <a:pPr>
                <a:defRPr/>
              </a:pPr>
              <a:t>9/5/2022</a:t>
            </a:fld>
            <a:endParaRPr lang="en-US" dirty="0"/>
          </a:p>
        </p:txBody>
      </p:sp>
      <p:sp>
        <p:nvSpPr>
          <p:cNvPr id="18436" name="Slide Number Placeholder 4">
            <a:extLst>
              <a:ext uri="{FF2B5EF4-FFF2-40B4-BE49-F238E27FC236}">
                <a16:creationId xmlns:a16="http://schemas.microsoft.com/office/drawing/2014/main" id="{330C351C-2094-CCCC-E8F4-14411E66E3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F0F5D7-837B-4EDC-BA53-0F6C0A0C6354}" type="slidenum">
              <a:rPr lang="en-US" altLang="en-US">
                <a:solidFill>
                  <a:srgbClr val="898989"/>
                </a:solidFill>
                <a:latin typeface="Calibri" panose="020F0502020204030204" pitchFamily="34" charset="0"/>
              </a:rPr>
              <a:pPr/>
              <a:t>16</a:t>
            </a:fld>
            <a:endParaRPr lang="en-US" altLang="en-US">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6E01B832-1451-91CC-39CE-E52B7E6167FB}"/>
              </a:ext>
            </a:extLst>
          </p:cNvPr>
          <p:cNvSpPr>
            <a:spLocks noGrp="1"/>
          </p:cNvSpPr>
          <p:nvPr>
            <p:ph type="title"/>
          </p:nvPr>
        </p:nvSpPr>
        <p:spPr/>
        <p:txBody>
          <a:bodyPr/>
          <a:lstStyle/>
          <a:p>
            <a:r>
              <a:rPr lang="en-US" altLang="en-US" b="1" dirty="0">
                <a:solidFill>
                  <a:srgbClr val="FF0000"/>
                </a:solidFill>
                <a:cs typeface="Times New Roman" panose="02020603050405020304" pitchFamily="18" charset="0"/>
              </a:rPr>
              <a:t>Table of Contents</a:t>
            </a:r>
          </a:p>
        </p:txBody>
      </p:sp>
      <p:sp>
        <p:nvSpPr>
          <p:cNvPr id="3075" name="Content Placeholder 2">
            <a:extLst>
              <a:ext uri="{FF2B5EF4-FFF2-40B4-BE49-F238E27FC236}">
                <a16:creationId xmlns:a16="http://schemas.microsoft.com/office/drawing/2014/main" id="{192F92C1-C777-C9BF-749B-A8319333F880}"/>
              </a:ext>
            </a:extLst>
          </p:cNvPr>
          <p:cNvSpPr>
            <a:spLocks noGrp="1"/>
          </p:cNvSpPr>
          <p:nvPr>
            <p:ph idx="1"/>
          </p:nvPr>
        </p:nvSpPr>
        <p:spPr/>
        <p:txBody>
          <a:bodyPr/>
          <a:lstStyle/>
          <a:p>
            <a:endParaRPr lang="en-US" altLang="en-US"/>
          </a:p>
        </p:txBody>
      </p:sp>
      <p:sp>
        <p:nvSpPr>
          <p:cNvPr id="3076" name="Slide Number Placeholder 3">
            <a:extLst>
              <a:ext uri="{FF2B5EF4-FFF2-40B4-BE49-F238E27FC236}">
                <a16:creationId xmlns:a16="http://schemas.microsoft.com/office/drawing/2014/main" id="{80F7BEF6-8E59-1F62-4A93-98CFF54D76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778BE4-09A3-47EC-A128-AFEA07DECE28}"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graphicFrame>
        <p:nvGraphicFramePr>
          <p:cNvPr id="5" name="Content Placeholder 7">
            <a:extLst>
              <a:ext uri="{FF2B5EF4-FFF2-40B4-BE49-F238E27FC236}">
                <a16:creationId xmlns:a16="http://schemas.microsoft.com/office/drawing/2014/main" id="{27B9DA1C-DDEB-F389-EC16-7BB7845B0AE5}"/>
              </a:ext>
            </a:extLst>
          </p:cNvPr>
          <p:cNvGraphicFramePr>
            <a:graphicFrameLocks/>
          </p:cNvGraphicFramePr>
          <p:nvPr>
            <p:extLst>
              <p:ext uri="{D42A27DB-BD31-4B8C-83A1-F6EECF244321}">
                <p14:modId xmlns:p14="http://schemas.microsoft.com/office/powerpoint/2010/main" val="2852133193"/>
              </p:ext>
            </p:extLst>
          </p:nvPr>
        </p:nvGraphicFramePr>
        <p:xfrm>
          <a:off x="457200" y="1383548"/>
          <a:ext cx="8229600" cy="5090052"/>
        </p:xfrm>
        <a:graphic>
          <a:graphicData uri="http://schemas.openxmlformats.org/drawingml/2006/table">
            <a:tbl>
              <a:tblPr firstRow="1" bandRow="1">
                <a:tableStyleId>{5C22544A-7EE6-4342-B048-85BDC9FD1C3A}</a:tableStyleId>
              </a:tblPr>
              <a:tblGrid>
                <a:gridCol w="1211580">
                  <a:extLst>
                    <a:ext uri="{9D8B030D-6E8A-4147-A177-3AD203B41FA5}">
                      <a16:colId xmlns:a16="http://schemas.microsoft.com/office/drawing/2014/main" val="20000"/>
                    </a:ext>
                  </a:extLst>
                </a:gridCol>
                <a:gridCol w="5793105">
                  <a:extLst>
                    <a:ext uri="{9D8B030D-6E8A-4147-A177-3AD203B41FA5}">
                      <a16:colId xmlns:a16="http://schemas.microsoft.com/office/drawing/2014/main" val="20001"/>
                    </a:ext>
                  </a:extLst>
                </a:gridCol>
                <a:gridCol w="1224915">
                  <a:extLst>
                    <a:ext uri="{9D8B030D-6E8A-4147-A177-3AD203B41FA5}">
                      <a16:colId xmlns:a16="http://schemas.microsoft.com/office/drawing/2014/main" val="20002"/>
                    </a:ext>
                  </a:extLst>
                </a:gridCol>
              </a:tblGrid>
              <a:tr h="944762">
                <a:tc>
                  <a:txBody>
                    <a:bodyPr/>
                    <a:lstStyle/>
                    <a:p>
                      <a:pPr algn="ctr">
                        <a:buNone/>
                      </a:pPr>
                      <a:r>
                        <a:rPr lang="en-IN" altLang="en-US" sz="2800" dirty="0" err="1">
                          <a:latin typeface="Times New Roman" pitchFamily="18" charset="0"/>
                          <a:cs typeface="Times New Roman" pitchFamily="18" charset="0"/>
                        </a:rPr>
                        <a:t>S.No</a:t>
                      </a:r>
                      <a:r>
                        <a:rPr lang="en-IN" altLang="en-US" sz="2800" dirty="0">
                          <a:latin typeface="Times New Roman" pitchFamily="18" charset="0"/>
                          <a:cs typeface="Times New Roman" pitchFamily="18" charset="0"/>
                        </a:rPr>
                        <a:t>.</a:t>
                      </a:r>
                    </a:p>
                  </a:txBody>
                  <a:tcPr marT="45714" marB="45714" anchor="ctr"/>
                </a:tc>
                <a:tc>
                  <a:txBody>
                    <a:bodyPr/>
                    <a:lstStyle/>
                    <a:p>
                      <a:pPr algn="ctr">
                        <a:buNone/>
                      </a:pPr>
                      <a:r>
                        <a:rPr lang="en-IN" altLang="en-US" sz="2800" dirty="0">
                          <a:latin typeface="Times New Roman" pitchFamily="18" charset="0"/>
                          <a:cs typeface="Times New Roman" pitchFamily="18" charset="0"/>
                        </a:rPr>
                        <a:t>Content</a:t>
                      </a:r>
                    </a:p>
                  </a:txBody>
                  <a:tcPr marT="45714" marB="45714" anchor="ctr"/>
                </a:tc>
                <a:tc>
                  <a:txBody>
                    <a:bodyPr/>
                    <a:lstStyle/>
                    <a:p>
                      <a:pPr algn="ctr">
                        <a:buNone/>
                      </a:pPr>
                      <a:r>
                        <a:rPr lang="en-IN" altLang="en-US" sz="2800" dirty="0">
                          <a:latin typeface="Times New Roman" pitchFamily="18" charset="0"/>
                          <a:cs typeface="Times New Roman" pitchFamily="18" charset="0"/>
                        </a:rPr>
                        <a:t>Slide No.</a:t>
                      </a:r>
                    </a:p>
                  </a:txBody>
                  <a:tcPr marT="45714" marB="45714" anchor="ctr"/>
                </a:tc>
                <a:extLst>
                  <a:ext uri="{0D108BD9-81ED-4DB2-BD59-A6C34878D82A}">
                    <a16:rowId xmlns:a16="http://schemas.microsoft.com/office/drawing/2014/main" val="10000"/>
                  </a:ext>
                </a:extLst>
              </a:tr>
              <a:tr h="518095">
                <a:tc>
                  <a:txBody>
                    <a:bodyPr/>
                    <a:lstStyle/>
                    <a:p>
                      <a:pPr algn="ctr">
                        <a:buNone/>
                      </a:pPr>
                      <a:r>
                        <a:rPr lang="en-IN" altLang="en-US" sz="2800" dirty="0">
                          <a:latin typeface="Times New Roman" pitchFamily="18" charset="0"/>
                          <a:cs typeface="Times New Roman" pitchFamily="18" charset="0"/>
                        </a:rPr>
                        <a:t>1</a:t>
                      </a:r>
                    </a:p>
                  </a:txBody>
                  <a:tcPr marT="45714" marB="45714"/>
                </a:tc>
                <a:tc>
                  <a:txBody>
                    <a:bodyPr/>
                    <a:lstStyle/>
                    <a:p>
                      <a:r>
                        <a:rPr lang="en-US" sz="2800" dirty="0">
                          <a:latin typeface="Times New Roman" pitchFamily="18" charset="0"/>
                          <a:cs typeface="Times New Roman" pitchFamily="18" charset="0"/>
                        </a:rPr>
                        <a:t>Objectives</a:t>
                      </a:r>
                    </a:p>
                  </a:txBody>
                  <a:tcPr marT="45714" marB="45714"/>
                </a:tc>
                <a:tc>
                  <a:txBody>
                    <a:bodyPr/>
                    <a:lstStyle/>
                    <a:p>
                      <a:pPr algn="ctr">
                        <a:buNone/>
                      </a:pPr>
                      <a:r>
                        <a:rPr lang="en-US" altLang="en-US" sz="2800" dirty="0">
                          <a:latin typeface="Times New Roman" pitchFamily="18" charset="0"/>
                          <a:cs typeface="Times New Roman" pitchFamily="18" charset="0"/>
                        </a:rPr>
                        <a:t>3</a:t>
                      </a: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1"/>
                  </a:ext>
                </a:extLst>
              </a:tr>
              <a:tr h="518095">
                <a:tc>
                  <a:txBody>
                    <a:bodyPr/>
                    <a:lstStyle/>
                    <a:p>
                      <a:pPr algn="ctr">
                        <a:buNone/>
                      </a:pPr>
                      <a:r>
                        <a:rPr lang="en-IN" altLang="en-US" sz="2800">
                          <a:latin typeface="Times New Roman" pitchFamily="18" charset="0"/>
                          <a:cs typeface="Times New Roman" pitchFamily="18" charset="0"/>
                        </a:rPr>
                        <a:t>2</a:t>
                      </a:r>
                    </a:p>
                  </a:txBody>
                  <a:tcPr marT="45714" marB="45714"/>
                </a:tc>
                <a:tc>
                  <a:txBody>
                    <a:bodyPr/>
                    <a:lstStyle/>
                    <a:p>
                      <a:pPr>
                        <a:buNone/>
                      </a:pPr>
                      <a:r>
                        <a:rPr lang="en-IN" altLang="en-US" sz="2800" dirty="0">
                          <a:latin typeface="Times New Roman" pitchFamily="18" charset="0"/>
                          <a:cs typeface="Times New Roman" pitchFamily="18" charset="0"/>
                        </a:rPr>
                        <a:t>Abstract</a:t>
                      </a:r>
                    </a:p>
                  </a:txBody>
                  <a:tcPr marT="45714" marB="45714"/>
                </a:tc>
                <a:tc>
                  <a:txBody>
                    <a:bodyPr/>
                    <a:lstStyle/>
                    <a:p>
                      <a:pPr algn="ctr">
                        <a:buNone/>
                      </a:pPr>
                      <a:r>
                        <a:rPr lang="en-US" altLang="en-US" sz="2800" dirty="0">
                          <a:latin typeface="Times New Roman" pitchFamily="18" charset="0"/>
                          <a:cs typeface="Times New Roman" pitchFamily="18" charset="0"/>
                        </a:rPr>
                        <a:t>4</a:t>
                      </a: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2"/>
                  </a:ext>
                </a:extLst>
              </a:tr>
              <a:tr h="518095">
                <a:tc>
                  <a:txBody>
                    <a:bodyPr/>
                    <a:lstStyle/>
                    <a:p>
                      <a:pPr algn="ctr">
                        <a:buNone/>
                      </a:pPr>
                      <a:r>
                        <a:rPr lang="en-IN" altLang="en-US" sz="2800" dirty="0">
                          <a:latin typeface="Times New Roman" pitchFamily="18" charset="0"/>
                          <a:cs typeface="Times New Roman" pitchFamily="18" charset="0"/>
                        </a:rPr>
                        <a:t>3</a:t>
                      </a:r>
                    </a:p>
                  </a:txBody>
                  <a:tcPr marT="45714" marB="45714"/>
                </a:tc>
                <a:tc>
                  <a:txBody>
                    <a:bodyPr/>
                    <a:lstStyle/>
                    <a:p>
                      <a:pPr>
                        <a:buNone/>
                      </a:pPr>
                      <a:r>
                        <a:rPr lang="en-IN" altLang="en-US" sz="2800" dirty="0">
                          <a:latin typeface="Times New Roman" pitchFamily="18" charset="0"/>
                          <a:cs typeface="Times New Roman" pitchFamily="18" charset="0"/>
                        </a:rPr>
                        <a:t>Introduction</a:t>
                      </a:r>
                    </a:p>
                  </a:txBody>
                  <a:tcPr marT="45714" marB="45714"/>
                </a:tc>
                <a:tc>
                  <a:txBody>
                    <a:bodyPr/>
                    <a:lstStyle/>
                    <a:p>
                      <a:pPr algn="ctr">
                        <a:buNone/>
                      </a:pPr>
                      <a:r>
                        <a:rPr lang="en-US" altLang="en-US" sz="2800" dirty="0">
                          <a:latin typeface="Times New Roman" pitchFamily="18" charset="0"/>
                          <a:cs typeface="Times New Roman" pitchFamily="18" charset="0"/>
                        </a:rPr>
                        <a:t>5</a:t>
                      </a: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3"/>
                  </a:ext>
                </a:extLst>
              </a:tr>
              <a:tr h="518095">
                <a:tc>
                  <a:txBody>
                    <a:bodyPr/>
                    <a:lstStyle/>
                    <a:p>
                      <a:pPr algn="ctr">
                        <a:buNone/>
                      </a:pPr>
                      <a:r>
                        <a:rPr lang="en-IN" altLang="en-US" sz="2800" dirty="0">
                          <a:latin typeface="Times New Roman" pitchFamily="18" charset="0"/>
                          <a:cs typeface="Times New Roman" pitchFamily="18" charset="0"/>
                        </a:rPr>
                        <a:t>4</a:t>
                      </a:r>
                    </a:p>
                  </a:txBody>
                  <a:tcPr marT="45714" marB="45714"/>
                </a:tc>
                <a:tc>
                  <a:txBody>
                    <a:bodyPr/>
                    <a:lstStyle/>
                    <a:p>
                      <a:pPr>
                        <a:buNone/>
                      </a:pPr>
                      <a:r>
                        <a:rPr lang="en-IN" altLang="en-US" sz="2800" dirty="0">
                          <a:latin typeface="Times New Roman" pitchFamily="18" charset="0"/>
                          <a:cs typeface="Times New Roman" pitchFamily="18" charset="0"/>
                        </a:rPr>
                        <a:t>Literature Survey</a:t>
                      </a:r>
                    </a:p>
                  </a:txBody>
                  <a:tcPr marT="45714" marB="45714"/>
                </a:tc>
                <a:tc>
                  <a:txBody>
                    <a:bodyPr/>
                    <a:lstStyle/>
                    <a:p>
                      <a:pPr algn="ctr">
                        <a:buNone/>
                      </a:pPr>
                      <a:r>
                        <a:rPr lang="en-US" altLang="en-US" sz="2800" dirty="0">
                          <a:latin typeface="Times New Roman" pitchFamily="18" charset="0"/>
                          <a:cs typeface="Times New Roman" pitchFamily="18" charset="0"/>
                        </a:rPr>
                        <a:t>6</a:t>
                      </a: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4"/>
                  </a:ext>
                </a:extLst>
              </a:tr>
              <a:tr h="518095">
                <a:tc>
                  <a:txBody>
                    <a:bodyPr/>
                    <a:lstStyle/>
                    <a:p>
                      <a:pPr algn="ctr">
                        <a:buNone/>
                      </a:pPr>
                      <a:r>
                        <a:rPr lang="en-IN" altLang="en-US" sz="2800" dirty="0">
                          <a:latin typeface="Times New Roman" pitchFamily="18" charset="0"/>
                          <a:cs typeface="Times New Roman" pitchFamily="18" charset="0"/>
                        </a:rPr>
                        <a:t>5</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ltLang="en-US" sz="2800" dirty="0">
                          <a:latin typeface="Times New Roman" pitchFamily="18" charset="0"/>
                          <a:cs typeface="Times New Roman" pitchFamily="18" charset="0"/>
                        </a:rPr>
                        <a:t>Problem  Identification </a:t>
                      </a:r>
                    </a:p>
                  </a:txBody>
                  <a:tcPr marT="45714" marB="45714"/>
                </a:tc>
                <a:tc>
                  <a:txBody>
                    <a:bodyPr/>
                    <a:lstStyle/>
                    <a:p>
                      <a:pPr algn="ctr">
                        <a:buNone/>
                      </a:pPr>
                      <a:r>
                        <a:rPr lang="en-US" altLang="en-US" sz="2800" dirty="0">
                          <a:latin typeface="Times New Roman" pitchFamily="18" charset="0"/>
                          <a:cs typeface="Times New Roman" pitchFamily="18" charset="0"/>
                        </a:rPr>
                        <a:t>11</a:t>
                      </a: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5"/>
                  </a:ext>
                </a:extLst>
              </a:tr>
              <a:tr h="518095">
                <a:tc>
                  <a:txBody>
                    <a:bodyPr/>
                    <a:lstStyle/>
                    <a:p>
                      <a:pPr algn="ctr">
                        <a:buNone/>
                      </a:pPr>
                      <a:r>
                        <a:rPr lang="en-IN" altLang="en-US" sz="2800" dirty="0">
                          <a:latin typeface="Times New Roman" pitchFamily="18" charset="0"/>
                          <a:cs typeface="Times New Roman" pitchFamily="18" charset="0"/>
                        </a:rPr>
                        <a:t>6</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ltLang="en-US" sz="2800" dirty="0">
                          <a:latin typeface="Times New Roman" pitchFamily="18" charset="0"/>
                          <a:cs typeface="Times New Roman" pitchFamily="18" charset="0"/>
                        </a:rPr>
                        <a:t>Block  Diagram </a:t>
                      </a:r>
                    </a:p>
                  </a:txBody>
                  <a:tcPr marT="45714" marB="45714"/>
                </a:tc>
                <a:tc>
                  <a:txBody>
                    <a:bodyPr/>
                    <a:lstStyle/>
                    <a:p>
                      <a:pPr algn="ctr">
                        <a:buNone/>
                      </a:pPr>
                      <a:r>
                        <a:rPr lang="en-US" altLang="en-US" sz="2800" dirty="0">
                          <a:latin typeface="Times New Roman" pitchFamily="18" charset="0"/>
                          <a:cs typeface="Times New Roman" pitchFamily="18" charset="0"/>
                        </a:rPr>
                        <a:t>12</a:t>
                      </a: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6"/>
                  </a:ext>
                </a:extLst>
              </a:tr>
              <a:tr h="518095">
                <a:tc>
                  <a:txBody>
                    <a:bodyPr/>
                    <a:lstStyle/>
                    <a:p>
                      <a:pPr algn="ctr">
                        <a:buNone/>
                      </a:pPr>
                      <a:r>
                        <a:rPr lang="en-IN" altLang="en-US" sz="2800" dirty="0">
                          <a:latin typeface="Times New Roman" pitchFamily="18" charset="0"/>
                          <a:cs typeface="Times New Roman" pitchFamily="18" charset="0"/>
                        </a:rPr>
                        <a:t>7</a:t>
                      </a:r>
                    </a:p>
                  </a:txBody>
                  <a:tcPr marT="45714" marB="45714"/>
                </a:tc>
                <a:tc>
                  <a:txBody>
                    <a:bodyPr/>
                    <a:lstStyle/>
                    <a:p>
                      <a:pPr>
                        <a:buNone/>
                      </a:pPr>
                      <a:r>
                        <a:rPr lang="en-IN" altLang="en-US" sz="2800" dirty="0">
                          <a:latin typeface="Times New Roman" pitchFamily="18" charset="0"/>
                          <a:cs typeface="Times New Roman" pitchFamily="18" charset="0"/>
                        </a:rPr>
                        <a:t>References</a:t>
                      </a:r>
                    </a:p>
                  </a:txBody>
                  <a:tcPr marT="45714" marB="45714"/>
                </a:tc>
                <a:tc>
                  <a:txBody>
                    <a:bodyPr/>
                    <a:lstStyle/>
                    <a:p>
                      <a:pPr algn="ctr">
                        <a:buNone/>
                      </a:pPr>
                      <a:r>
                        <a:rPr lang="en-US" altLang="en-US" sz="2800" dirty="0">
                          <a:latin typeface="Times New Roman" pitchFamily="18" charset="0"/>
                          <a:cs typeface="Times New Roman" pitchFamily="18" charset="0"/>
                        </a:rPr>
                        <a:t>13</a:t>
                      </a: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7"/>
                  </a:ext>
                </a:extLst>
              </a:tr>
              <a:tr h="518095">
                <a:tc>
                  <a:txBody>
                    <a:bodyPr/>
                    <a:lstStyle/>
                    <a:p>
                      <a:pPr algn="ctr">
                        <a:buNone/>
                      </a:pPr>
                      <a:endParaRPr lang="en-IN" altLang="en-US" sz="2800" dirty="0">
                        <a:latin typeface="Times New Roman" pitchFamily="18" charset="0"/>
                        <a:cs typeface="Times New Roman" pitchFamily="18" charset="0"/>
                      </a:endParaRPr>
                    </a:p>
                  </a:txBody>
                  <a:tcPr marT="45714" marB="45714"/>
                </a:tc>
                <a:tc>
                  <a:txBody>
                    <a:bodyPr/>
                    <a:lstStyle/>
                    <a:p>
                      <a:pPr>
                        <a:buNone/>
                      </a:pPr>
                      <a:endParaRPr lang="en-IN" altLang="en-US" sz="2800" dirty="0">
                        <a:latin typeface="Times New Roman" pitchFamily="18" charset="0"/>
                        <a:cs typeface="Times New Roman" pitchFamily="18" charset="0"/>
                      </a:endParaRPr>
                    </a:p>
                  </a:txBody>
                  <a:tcPr marT="45714" marB="45714"/>
                </a:tc>
                <a:tc>
                  <a:txBody>
                    <a:bodyPr/>
                    <a:lstStyle/>
                    <a:p>
                      <a:pPr algn="ctr">
                        <a:buNone/>
                      </a:pP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5A851D04-845E-555D-C276-AEFE7CFE7BEE}"/>
              </a:ext>
            </a:extLst>
          </p:cNvPr>
          <p:cNvSpPr>
            <a:spLocks noGrp="1"/>
          </p:cNvSpPr>
          <p:nvPr>
            <p:ph idx="1"/>
          </p:nvPr>
        </p:nvSpPr>
        <p:spPr>
          <a:xfrm>
            <a:off x="402996" y="1333500"/>
            <a:ext cx="8229600" cy="4191000"/>
          </a:xfrm>
        </p:spPr>
        <p:txBody>
          <a:bodyPr/>
          <a:lstStyle/>
          <a:p>
            <a:pPr algn="just">
              <a:lnSpc>
                <a:spcPct val="150000"/>
              </a:lnSpc>
            </a:pPr>
            <a:r>
              <a:rPr lang="en-US" altLang="en-US" sz="2800" dirty="0">
                <a:latin typeface="Times New Roman" panose="02020603050405020304" pitchFamily="18" charset="0"/>
                <a:cs typeface="Times New Roman" panose="02020603050405020304" pitchFamily="18" charset="0"/>
              </a:rPr>
              <a:t>To develop an application w</a:t>
            </a:r>
            <a:r>
              <a:rPr lang="en-US" sz="2800" dirty="0">
                <a:solidFill>
                  <a:srgbClr val="2E2E2E"/>
                </a:solidFill>
                <a:latin typeface="Times New Roman" panose="02020603050405020304" pitchFamily="18" charset="0"/>
                <a:cs typeface="Times New Roman" panose="02020603050405020304" pitchFamily="18" charset="0"/>
              </a:rPr>
              <a:t>hich will act as a helping hand for the patient who was in need of the plasma.</a:t>
            </a:r>
            <a:endParaRPr lang="en-US" sz="2800" b="0" i="0" dirty="0">
              <a:solidFill>
                <a:srgbClr val="2E2E2E"/>
              </a:solidFill>
              <a:effectLst/>
              <a:latin typeface="Times New Roman" panose="02020603050405020304" pitchFamily="18" charset="0"/>
              <a:cs typeface="Times New Roman" panose="02020603050405020304" pitchFamily="18" charset="0"/>
            </a:endParaRPr>
          </a:p>
          <a:p>
            <a:pPr algn="just">
              <a:lnSpc>
                <a:spcPct val="150000"/>
              </a:lnSpc>
            </a:pPr>
            <a:r>
              <a:rPr lang="en-US" altLang="en-US" sz="2800" dirty="0">
                <a:latin typeface="Times New Roman" panose="02020603050405020304" pitchFamily="18" charset="0"/>
                <a:cs typeface="Times New Roman" panose="02020603050405020304" pitchFamily="18" charset="0"/>
              </a:rPr>
              <a:t>The main objective of the proposed solution is to create database to store the donor details and to notify them upon receiving request from the patient. </a:t>
            </a:r>
          </a:p>
          <a:p>
            <a:pPr algn="just">
              <a:lnSpc>
                <a:spcPct val="150000"/>
              </a:lnSpc>
            </a:pPr>
            <a:r>
              <a:rPr lang="en-US" altLang="en-US" sz="2800" dirty="0">
                <a:latin typeface="Times New Roman" panose="02020603050405020304" pitchFamily="18" charset="0"/>
                <a:cs typeface="Times New Roman" panose="02020603050405020304" pitchFamily="18" charset="0"/>
              </a:rPr>
              <a:t>To develop an application which having great responsive user interaction.</a:t>
            </a:r>
          </a:p>
          <a:p>
            <a:pPr algn="just">
              <a:lnSpc>
                <a:spcPct val="150000"/>
              </a:lnSpc>
            </a:pPr>
            <a:endParaRPr lang="en-US" altLang="en-US" sz="2800" dirty="0">
              <a:latin typeface="Times New Roman" panose="02020603050405020304" pitchFamily="18" charset="0"/>
              <a:cs typeface="Times New Roman" panose="02020603050405020304" pitchFamily="18" charset="0"/>
            </a:endParaRPr>
          </a:p>
          <a:p>
            <a:pPr algn="just">
              <a:lnSpc>
                <a:spcPct val="150000"/>
              </a:lnSpc>
            </a:pPr>
            <a:endParaRPr lang="en-US" altLang="en-US" sz="2800" dirty="0">
              <a:latin typeface="Times New Roman" panose="02020603050405020304" pitchFamily="18" charset="0"/>
              <a:cs typeface="Times New Roman" panose="02020603050405020304" pitchFamily="18" charset="0"/>
            </a:endParaRPr>
          </a:p>
          <a:p>
            <a:pPr marL="0" indent="0" algn="just">
              <a:buNone/>
            </a:pPr>
            <a:endParaRPr lang="en-US" altLang="en-US" sz="2800" dirty="0">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889CC8B4-E4EF-4EBB-99C1-7DB5EC3603B9}"/>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00" name="Title 6">
            <a:extLst>
              <a:ext uri="{FF2B5EF4-FFF2-40B4-BE49-F238E27FC236}">
                <a16:creationId xmlns:a16="http://schemas.microsoft.com/office/drawing/2014/main" id="{A84EB1DD-6B0B-67DC-97EA-5EC387E7F7A0}"/>
              </a:ext>
            </a:extLst>
          </p:cNvPr>
          <p:cNvSpPr>
            <a:spLocks noGrp="1"/>
          </p:cNvSpPr>
          <p:nvPr>
            <p:ph type="title"/>
          </p:nvPr>
        </p:nvSpPr>
        <p:spPr>
          <a:xfrm>
            <a:off x="457200" y="0"/>
            <a:ext cx="8229600" cy="990600"/>
          </a:xfrm>
        </p:spPr>
        <p:txBody>
          <a:bodyPr/>
          <a:lstStyle/>
          <a:p>
            <a:r>
              <a:rPr lang="en-US" altLang="en-US" b="1" dirty="0">
                <a:solidFill>
                  <a:srgbClr val="00B050"/>
                </a:solidFill>
                <a:cs typeface="Times New Roman" panose="02020603050405020304" pitchFamily="18" charset="0"/>
              </a:rPr>
              <a:t> </a:t>
            </a:r>
            <a:r>
              <a:rPr lang="en-US" altLang="en-US" b="1" dirty="0">
                <a:solidFill>
                  <a:srgbClr val="FF0000"/>
                </a:solidFill>
                <a:cs typeface="Times New Roman" panose="02020603050405020304" pitchFamily="18" charset="0"/>
              </a:rPr>
              <a:t>Objectives</a:t>
            </a:r>
            <a:endParaRPr lang="en-US" altLang="en-US" b="1" dirty="0">
              <a:cs typeface="Times New Roman" panose="02020603050405020304" pitchFamily="18" charset="0"/>
            </a:endParaRPr>
          </a:p>
        </p:txBody>
      </p:sp>
      <p:sp>
        <p:nvSpPr>
          <p:cNvPr id="4101" name="Slide Number Placeholder 6">
            <a:extLst>
              <a:ext uri="{FF2B5EF4-FFF2-40B4-BE49-F238E27FC236}">
                <a16:creationId xmlns:a16="http://schemas.microsoft.com/office/drawing/2014/main" id="{B798B808-94BA-6837-31B3-52F43AA5B5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Calibri" panose="020F0502020204030204" pitchFamily="34"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DF71CB0-6E00-50C2-9BDE-5D31BB4D4CCA}"/>
              </a:ext>
            </a:extLst>
          </p:cNvPr>
          <p:cNvSpPr>
            <a:spLocks noGrp="1"/>
          </p:cNvSpPr>
          <p:nvPr>
            <p:ph type="title"/>
          </p:nvPr>
        </p:nvSpPr>
        <p:spPr>
          <a:xfrm>
            <a:off x="457200" y="228600"/>
            <a:ext cx="8229600" cy="1143000"/>
          </a:xfrm>
        </p:spPr>
        <p:txBody>
          <a:bodyPr/>
          <a:lstStyle/>
          <a:p>
            <a:pPr eaLnBrk="1" hangingPunct="1"/>
            <a:r>
              <a:rPr lang="en-US" altLang="en-US" b="1" dirty="0">
                <a:solidFill>
                  <a:srgbClr val="FF0000"/>
                </a:solidFill>
                <a:cs typeface="Times New Roman" panose="02020603050405020304" pitchFamily="18" charset="0"/>
              </a:rPr>
              <a:t>Abstract</a:t>
            </a:r>
          </a:p>
        </p:txBody>
      </p:sp>
      <p:sp>
        <p:nvSpPr>
          <p:cNvPr id="5123" name="Content Placeholder 2">
            <a:extLst>
              <a:ext uri="{FF2B5EF4-FFF2-40B4-BE49-F238E27FC236}">
                <a16:creationId xmlns:a16="http://schemas.microsoft.com/office/drawing/2014/main" id="{940CCD55-801B-FA15-0AE8-47583CB06507}"/>
              </a:ext>
            </a:extLst>
          </p:cNvPr>
          <p:cNvSpPr>
            <a:spLocks noGrp="1"/>
          </p:cNvSpPr>
          <p:nvPr>
            <p:ph idx="1"/>
          </p:nvPr>
        </p:nvSpPr>
        <p:spPr>
          <a:xfrm>
            <a:off x="457200" y="1371600"/>
            <a:ext cx="8458200" cy="4830763"/>
          </a:xfrm>
        </p:spPr>
        <p:txBody>
          <a:bodyPr/>
          <a:lstStyle/>
          <a:p>
            <a:pPr algn="just">
              <a:lnSpc>
                <a:spcPct val="150000"/>
              </a:lnSpc>
            </a:pPr>
            <a:r>
              <a:rPr lang="en-US" sz="2800" b="0" i="0" dirty="0">
                <a:effectLst/>
                <a:latin typeface="Times New Roman" panose="02020603050405020304" pitchFamily="18" charset="0"/>
                <a:cs typeface="Times New Roman" panose="02020603050405020304" pitchFamily="18" charset="0"/>
              </a:rPr>
              <a:t>During the COVID 19 crisis, the requirement of plasma became a high priority and the donor count has become low. </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b="0" i="0" dirty="0">
                <a:effectLst/>
                <a:latin typeface="Times New Roman" panose="02020603050405020304" pitchFamily="18" charset="0"/>
                <a:cs typeface="Times New Roman" panose="02020603050405020304" pitchFamily="18" charset="0"/>
              </a:rPr>
              <a:t>In regard to the problem faced, an application is to be built which would take the donor details, store them and inform them upon a request.</a:t>
            </a:r>
            <a:endParaRPr lang="en-US" altLang="en-US" sz="28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910400D-B0D2-1ECB-C4AF-54DED821C66B}"/>
              </a:ext>
            </a:extLst>
          </p:cNvPr>
          <p:cNvSpPr/>
          <p:nvPr/>
        </p:nvSpPr>
        <p:spPr>
          <a:xfrm>
            <a:off x="533400" y="12192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25" name="Slide Number Placeholder 6">
            <a:extLst>
              <a:ext uri="{FF2B5EF4-FFF2-40B4-BE49-F238E27FC236}">
                <a16:creationId xmlns:a16="http://schemas.microsoft.com/office/drawing/2014/main" id="{B5488A4D-3448-E194-4AAC-28D76FF867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Calibri" panose="020F0502020204030204" pitchFamily="34"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DAF8C126-1B4D-4663-405E-8CFFCDBA68AB}"/>
              </a:ext>
            </a:extLst>
          </p:cNvPr>
          <p:cNvSpPr>
            <a:spLocks noGrp="1"/>
          </p:cNvSpPr>
          <p:nvPr>
            <p:ph idx="1"/>
          </p:nvPr>
        </p:nvSpPr>
        <p:spPr>
          <a:xfrm>
            <a:off x="228600" y="1143000"/>
            <a:ext cx="8610600" cy="5715000"/>
          </a:xfrm>
        </p:spPr>
        <p:txBody>
          <a:bodyPr/>
          <a:lstStyle/>
          <a:p>
            <a:pPr algn="just" eaLnBrk="1" hangingPunct="1">
              <a:lnSpc>
                <a:spcPct val="150000"/>
              </a:lnSpc>
            </a:pPr>
            <a:r>
              <a:rPr lang="en-US" sz="2800" b="0" i="0" dirty="0">
                <a:effectLst/>
                <a:latin typeface="Times New Roman" panose="02020603050405020304" pitchFamily="18" charset="0"/>
                <a:cs typeface="Times New Roman" panose="02020603050405020304" pitchFamily="18" charset="0"/>
              </a:rPr>
              <a:t>Plasma is the liquid component of blood Plasma is necessary to </a:t>
            </a:r>
            <a:r>
              <a:rPr lang="en-US" sz="2800" i="0" dirty="0">
                <a:effectLst/>
                <a:latin typeface="Times New Roman" panose="02020603050405020304" pitchFamily="18" charset="0"/>
                <a:cs typeface="Times New Roman" panose="02020603050405020304" pitchFamily="18" charset="0"/>
              </a:rPr>
              <a:t>help your body recover from injury, distribute nutrients, remove waste and prevent infection.</a:t>
            </a:r>
          </a:p>
          <a:p>
            <a:pPr algn="just" eaLnBrk="1" hangingPunct="1">
              <a:lnSpc>
                <a:spcPct val="150000"/>
              </a:lnSpc>
            </a:pPr>
            <a:r>
              <a:rPr lang="en-US" altLang="en-US" sz="2800" dirty="0">
                <a:latin typeface="Times New Roman" panose="02020603050405020304" pitchFamily="18" charset="0"/>
                <a:cs typeface="Times New Roman" panose="02020603050405020304" pitchFamily="18" charset="0"/>
              </a:rPr>
              <a:t>On covid situation, plasma plays major role on the treatment.</a:t>
            </a:r>
          </a:p>
          <a:p>
            <a:pPr algn="just" eaLnBrk="1" hangingPunct="1">
              <a:lnSpc>
                <a:spcPct val="150000"/>
              </a:lnSpc>
            </a:pPr>
            <a:r>
              <a:rPr lang="en-US" altLang="en-US" sz="2800" dirty="0">
                <a:latin typeface="Times New Roman" panose="02020603050405020304" pitchFamily="18" charset="0"/>
                <a:cs typeface="Times New Roman" panose="02020603050405020304" pitchFamily="18" charset="0"/>
              </a:rPr>
              <a:t>Via this plasma Donor Application ,donor will receive an notification upon receiving request from the receptor..</a:t>
            </a:r>
          </a:p>
          <a:p>
            <a:pPr algn="just" eaLnBrk="1" hangingPunct="1">
              <a:lnSpc>
                <a:spcPct val="150000"/>
              </a:lnSpc>
            </a:pPr>
            <a:endParaRPr lang="en-US" altLang="en-US" sz="28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E7258FEA-01A9-ED7C-84B9-5CC8310FEFAF}"/>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48" name="Title 6">
            <a:extLst>
              <a:ext uri="{FF2B5EF4-FFF2-40B4-BE49-F238E27FC236}">
                <a16:creationId xmlns:a16="http://schemas.microsoft.com/office/drawing/2014/main" id="{2B9EEF88-0820-0E08-BB01-2C4CE0BD7C46}"/>
              </a:ext>
            </a:extLst>
          </p:cNvPr>
          <p:cNvSpPr>
            <a:spLocks noGrp="1"/>
          </p:cNvSpPr>
          <p:nvPr>
            <p:ph type="title"/>
          </p:nvPr>
        </p:nvSpPr>
        <p:spPr>
          <a:xfrm>
            <a:off x="457200" y="0"/>
            <a:ext cx="8229600" cy="990600"/>
          </a:xfrm>
        </p:spPr>
        <p:txBody>
          <a:bodyPr/>
          <a:lstStyle/>
          <a:p>
            <a:r>
              <a:rPr lang="en-US" altLang="en-US" b="1" dirty="0">
                <a:solidFill>
                  <a:srgbClr val="00B050"/>
                </a:solidFill>
                <a:cs typeface="Times New Roman" panose="02020603050405020304" pitchFamily="18" charset="0"/>
              </a:rPr>
              <a:t> </a:t>
            </a:r>
            <a:r>
              <a:rPr lang="en-US" altLang="en-US" b="1" dirty="0">
                <a:solidFill>
                  <a:srgbClr val="FF0000"/>
                </a:solidFill>
                <a:cs typeface="Times New Roman" panose="02020603050405020304" pitchFamily="18" charset="0"/>
              </a:rPr>
              <a:t>Introduction</a:t>
            </a:r>
            <a:endParaRPr lang="en-US" altLang="en-US" b="1" dirty="0">
              <a:cs typeface="Times New Roman" panose="02020603050405020304" pitchFamily="18" charset="0"/>
            </a:endParaRPr>
          </a:p>
        </p:txBody>
      </p:sp>
      <p:sp>
        <p:nvSpPr>
          <p:cNvPr id="6149" name="Slide Number Placeholder 6">
            <a:extLst>
              <a:ext uri="{FF2B5EF4-FFF2-40B4-BE49-F238E27FC236}">
                <a16:creationId xmlns:a16="http://schemas.microsoft.com/office/drawing/2014/main" id="{FC6F6D91-84E6-E09F-8EDD-1213445E60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Calibri" panose="020F0502020204030204" pitchFamily="34" charset="0"/>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315C1E6A-4534-DF5B-3B9A-3D7213339A40}"/>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CF3B078-13EA-D9E2-8A27-98A0E39F8AA4}"/>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96" name="Title 6">
            <a:extLst>
              <a:ext uri="{FF2B5EF4-FFF2-40B4-BE49-F238E27FC236}">
                <a16:creationId xmlns:a16="http://schemas.microsoft.com/office/drawing/2014/main" id="{28F572DA-C23D-97C9-C921-684E619803CF}"/>
              </a:ext>
            </a:extLst>
          </p:cNvPr>
          <p:cNvSpPr>
            <a:spLocks noGrp="1"/>
          </p:cNvSpPr>
          <p:nvPr>
            <p:ph type="title"/>
          </p:nvPr>
        </p:nvSpPr>
        <p:spPr>
          <a:xfrm>
            <a:off x="457200" y="0"/>
            <a:ext cx="8229600" cy="1219200"/>
          </a:xfrm>
        </p:spPr>
        <p:txBody>
          <a:bodyPr/>
          <a:lstStyle/>
          <a:p>
            <a:r>
              <a:rPr lang="en-US" altLang="en-US" b="1" i="1" dirty="0">
                <a:solidFill>
                  <a:srgbClr val="FF0000"/>
                </a:solidFill>
                <a:cs typeface="Times New Roman" panose="02020603050405020304" pitchFamily="18" charset="0"/>
              </a:rPr>
              <a:t> </a:t>
            </a:r>
            <a:r>
              <a:rPr lang="en-US" altLang="en-US" b="1" dirty="0">
                <a:solidFill>
                  <a:srgbClr val="FF0000"/>
                </a:solidFill>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992AFA73-FA96-558F-36C9-0FD1562F5AC0}"/>
              </a:ext>
            </a:extLst>
          </p:cNvPr>
          <p:cNvGraphicFramePr>
            <a:graphicFrameLocks noGrp="1"/>
          </p:cNvGraphicFramePr>
          <p:nvPr>
            <p:extLst>
              <p:ext uri="{D42A27DB-BD31-4B8C-83A1-F6EECF244321}">
                <p14:modId xmlns:p14="http://schemas.microsoft.com/office/powerpoint/2010/main" val="495185645"/>
              </p:ext>
            </p:extLst>
          </p:nvPr>
        </p:nvGraphicFramePr>
        <p:xfrm>
          <a:off x="381001" y="1143000"/>
          <a:ext cx="8381999" cy="2743200"/>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25147">
                  <a:extLst>
                    <a:ext uri="{9D8B030D-6E8A-4147-A177-3AD203B41FA5}">
                      <a16:colId xmlns:a16="http://schemas.microsoft.com/office/drawing/2014/main" val="20001"/>
                    </a:ext>
                  </a:extLst>
                </a:gridCol>
                <a:gridCol w="1499935">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5658">
                <a:tc>
                  <a:txBody>
                    <a:bodyPr/>
                    <a:lstStyle/>
                    <a:p>
                      <a:pPr algn="ctr"/>
                      <a:r>
                        <a:rPr lang="en-US" sz="2000" b="1">
                          <a:solidFill>
                            <a:srgbClr val="00B050"/>
                          </a:solidFill>
                          <a:latin typeface="Times New Roman" pitchFamily="18" charset="0"/>
                          <a:cs typeface="Times New Roman" pitchFamily="18" charset="0"/>
                        </a:rPr>
                        <a:t>TITLE</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a:solidFill>
                            <a:srgbClr val="00B050"/>
                          </a:solidFill>
                          <a:latin typeface="Times New Roman" pitchFamily="18" charset="0"/>
                          <a:cs typeface="Times New Roman" pitchFamily="18" charset="0"/>
                        </a:rPr>
                        <a:t>AUTHOR</a:t>
                      </a:r>
                      <a:r>
                        <a:rPr lang="en-US" sz="2000" b="1" baseline="0">
                          <a:solidFill>
                            <a:srgbClr val="00B050"/>
                          </a:solidFill>
                          <a:latin typeface="Times New Roman" pitchFamily="18" charset="0"/>
                          <a:cs typeface="Times New Roman" pitchFamily="18" charset="0"/>
                        </a:rPr>
                        <a:t> </a:t>
                      </a:r>
                    </a:p>
                    <a:p>
                      <a:pPr algn="ctr"/>
                      <a:r>
                        <a:rPr lang="en-US" sz="2000" b="1" baseline="0">
                          <a:solidFill>
                            <a:srgbClr val="00B050"/>
                          </a:solidFill>
                          <a:latin typeface="Times New Roman" pitchFamily="18" charset="0"/>
                          <a:cs typeface="Times New Roman" pitchFamily="18" charset="0"/>
                        </a:rPr>
                        <a:t>&amp;</a:t>
                      </a:r>
                    </a:p>
                    <a:p>
                      <a:pPr algn="ctr"/>
                      <a:r>
                        <a:rPr lang="en-US" sz="2000" b="1" baseline="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a:solidFill>
                            <a:srgbClr val="00B050"/>
                          </a:solidFill>
                          <a:latin typeface="Times New Roman" pitchFamily="18" charset="0"/>
                          <a:cs typeface="Times New Roman" pitchFamily="18" charset="0"/>
                        </a:rPr>
                        <a:t>JOURNAL NAME</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a:solidFill>
                            <a:srgbClr val="00B050"/>
                          </a:solidFill>
                          <a:latin typeface="Times New Roman" pitchFamily="18" charset="0"/>
                          <a:cs typeface="Times New Roman" pitchFamily="18" charset="0"/>
                        </a:rPr>
                        <a:t>REMARKS</a:t>
                      </a:r>
                      <a:endParaRPr lang="en-US" sz="2000" b="1" dirty="0">
                        <a:solidFill>
                          <a:srgbClr val="00B050"/>
                        </a:solidFill>
                        <a:latin typeface="Times New Roman" pitchFamily="18" charset="0"/>
                        <a:cs typeface="Times New Roman" pitchFamily="18" charset="0"/>
                      </a:endParaRPr>
                    </a:p>
                  </a:txBody>
                  <a:tcPr marT="45709" marB="45709" anchor="ctr"/>
                </a:tc>
                <a:extLst>
                  <a:ext uri="{0D108BD9-81ED-4DB2-BD59-A6C34878D82A}">
                    <a16:rowId xmlns:a16="http://schemas.microsoft.com/office/drawing/2014/main" val="10000"/>
                  </a:ext>
                </a:extLst>
              </a:tr>
              <a:tr h="1737382">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Blood donation smartphone app</a:t>
                      </a:r>
                    </a:p>
                  </a:txBody>
                  <a:tcPr marT="45709" marB="45709"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IN"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Afaf</a:t>
                      </a: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AliBatis</a:t>
                      </a: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p>
                    <a:p>
                      <a:pPr algn="ct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Ahmed Albarrak</a:t>
                      </a:r>
                    </a:p>
                    <a:p>
                      <a:pPr algn="ctr"/>
                      <a:r>
                        <a:rPr lang="en-IN" sz="1800" b="0" i="0" u="none" strike="noStrike" kern="1200" dirty="0">
                          <a:solidFill>
                            <a:schemeClr val="tx1"/>
                          </a:solidFill>
                          <a:effectLst/>
                          <a:latin typeface="+mn-lt"/>
                          <a:ea typeface="+mn-ea"/>
                          <a:cs typeface="+mn-cs"/>
                        </a:rPr>
                        <a:t>&amp; </a:t>
                      </a:r>
                    </a:p>
                    <a:p>
                      <a:pPr algn="ctr"/>
                      <a:r>
                        <a:rPr lang="en-IN" sz="1800" b="0" i="0" u="none" strike="noStrike" kern="1200" dirty="0">
                          <a:solidFill>
                            <a:schemeClr val="tx1"/>
                          </a:solidFill>
                          <a:effectLst/>
                          <a:latin typeface="+mn-lt"/>
                          <a:ea typeface="+mn-ea"/>
                          <a:cs typeface="+mn-cs"/>
                        </a:rPr>
                        <a:t>2021</a:t>
                      </a:r>
                      <a:endParaRPr lang="en-US" sz="1800" b="0" dirty="0">
                        <a:solidFill>
                          <a:schemeClr val="tx1"/>
                        </a:solidFill>
                      </a:endParaRPr>
                    </a:p>
                  </a:txBody>
                  <a:tcPr marT="45709" marB="45709" anchor="ct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Science Direct</a:t>
                      </a:r>
                    </a:p>
                  </a:txBody>
                  <a:tcPr marT="45709" marB="45709" anchor="ctr"/>
                </a:tc>
                <a:tc>
                  <a:txBody>
                    <a:bodyPr/>
                    <a:lstStyle/>
                    <a:p>
                      <a:pPr algn="just"/>
                      <a:r>
                        <a:rPr lang="en-US" dirty="0">
                          <a:effectLst/>
                          <a:latin typeface="Times New Roman" panose="02020603050405020304" pitchFamily="18" charset="0"/>
                          <a:cs typeface="Times New Roman" panose="02020603050405020304" pitchFamily="18" charset="0"/>
                        </a:rPr>
                        <a:t>The top rated features were the ability to request for blood donors, and the ability to locate the nearest blood center on the </a:t>
                      </a:r>
                      <a:r>
                        <a:rPr lang="en-US" dirty="0" err="1">
                          <a:effectLst/>
                          <a:latin typeface="Times New Roman" panose="02020603050405020304" pitchFamily="18" charset="0"/>
                          <a:cs typeface="Times New Roman" panose="02020603050405020304" pitchFamily="18" charset="0"/>
                        </a:rPr>
                        <a:t>map.The</a:t>
                      </a:r>
                      <a:r>
                        <a:rPr lang="en-US" dirty="0">
                          <a:effectLst/>
                          <a:latin typeface="Times New Roman" panose="02020603050405020304" pitchFamily="18" charset="0"/>
                          <a:cs typeface="Times New Roman" panose="02020603050405020304" pitchFamily="18" charset="0"/>
                        </a:rPr>
                        <a:t> preferred method of contact was found to be SMS.</a:t>
                      </a: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9E2BCE13-E78A-D545-3D0B-93E8AA8DCD05}"/>
              </a:ext>
            </a:extLst>
          </p:cNvPr>
          <p:cNvGraphicFramePr>
            <a:graphicFrameLocks noGrp="1"/>
          </p:cNvGraphicFramePr>
          <p:nvPr>
            <p:extLst>
              <p:ext uri="{D42A27DB-BD31-4B8C-83A1-F6EECF244321}">
                <p14:modId xmlns:p14="http://schemas.microsoft.com/office/powerpoint/2010/main" val="3854186807"/>
              </p:ext>
            </p:extLst>
          </p:nvPr>
        </p:nvGraphicFramePr>
        <p:xfrm>
          <a:off x="381000" y="3886907"/>
          <a:ext cx="8382000" cy="2834568"/>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25270">
                  <a:extLst>
                    <a:ext uri="{9D8B030D-6E8A-4147-A177-3AD203B41FA5}">
                      <a16:colId xmlns:a16="http://schemas.microsoft.com/office/drawing/2014/main" val="20001"/>
                    </a:ext>
                  </a:extLst>
                </a:gridCol>
                <a:gridCol w="1499608">
                  <a:extLst>
                    <a:ext uri="{9D8B030D-6E8A-4147-A177-3AD203B41FA5}">
                      <a16:colId xmlns:a16="http://schemas.microsoft.com/office/drawing/2014/main" val="20002"/>
                    </a:ext>
                  </a:extLst>
                </a:gridCol>
                <a:gridCol w="3529592">
                  <a:extLst>
                    <a:ext uri="{9D8B030D-6E8A-4147-A177-3AD203B41FA5}">
                      <a16:colId xmlns:a16="http://schemas.microsoft.com/office/drawing/2014/main" val="20003"/>
                    </a:ext>
                  </a:extLst>
                </a:gridCol>
              </a:tblGrid>
              <a:tr h="1269031">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US" dirty="0">
                          <a:latin typeface="Times New Roman" panose="02020603050405020304" pitchFamily="18" charset="0"/>
                          <a:cs typeface="Times New Roman" panose="02020603050405020304" pitchFamily="18" charset="0"/>
                        </a:rPr>
                        <a:t>Android application for Medicine donation</a:t>
                      </a:r>
                      <a:endParaRPr kumimoji="0" lang="en-US" sz="1800" b="0" i="0" u="none" strike="noStrike" kern="1200" baseline="0" dirty="0">
                        <a:solidFill>
                          <a:schemeClr val="tx1"/>
                        </a:solidFill>
                        <a:latin typeface="Times New Roman" pitchFamily="18" charset="0"/>
                        <a:ea typeface="+mn-ea"/>
                        <a:cs typeface="Times New Roman" pitchFamily="18" charset="0"/>
                      </a:endParaRPr>
                    </a:p>
                  </a:txBody>
                  <a:tcPr marT="45684" marB="45684"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IN" dirty="0">
                          <a:latin typeface="Times New Roman" panose="02020603050405020304" pitchFamily="18" charset="0"/>
                          <a:cs typeface="Times New Roman" panose="02020603050405020304" pitchFamily="18" charset="0"/>
                        </a:rPr>
                        <a:t>Netra </a:t>
                      </a:r>
                      <a:r>
                        <a:rPr lang="en-IN" dirty="0" err="1">
                          <a:latin typeface="Times New Roman" panose="02020603050405020304" pitchFamily="18" charset="0"/>
                          <a:cs typeface="Times New Roman" panose="02020603050405020304" pitchFamily="18" charset="0"/>
                        </a:rPr>
                        <a:t>Shigwan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Pratiksha</a:t>
                      </a:r>
                      <a:r>
                        <a:rPr lang="en-IN" dirty="0">
                          <a:latin typeface="Times New Roman" panose="02020603050405020304" pitchFamily="18" charset="0"/>
                          <a:cs typeface="Times New Roman" panose="02020603050405020304" pitchFamily="18" charset="0"/>
                        </a:rPr>
                        <a:t> Chaudhari, Shweta Pawar, </a:t>
                      </a:r>
                      <a:r>
                        <a:rPr lang="en-IN" dirty="0" err="1">
                          <a:latin typeface="Times New Roman" panose="02020603050405020304" pitchFamily="18" charset="0"/>
                          <a:cs typeface="Times New Roman" panose="02020603050405020304" pitchFamily="18" charset="0"/>
                        </a:rPr>
                        <a:t>Anuja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Gote</a:t>
                      </a:r>
                      <a:endParaRPr lang="en-IN" dirty="0">
                        <a:latin typeface="Times New Roman" panose="02020603050405020304" pitchFamily="18" charset="0"/>
                        <a:cs typeface="Times New Roman" panose="02020603050405020304" pitchFamily="18" charset="0"/>
                      </a:endParaRPr>
                    </a:p>
                    <a:p>
                      <a:pPr algn="ctr"/>
                      <a:r>
                        <a:rPr lang="en-IN" sz="1800" b="0" dirty="0">
                          <a:solidFill>
                            <a:schemeClr val="tx1"/>
                          </a:solidFill>
                          <a:latin typeface="Times New Roman" panose="02020603050405020304" pitchFamily="18" charset="0"/>
                          <a:cs typeface="Times New Roman" panose="02020603050405020304" pitchFamily="18" charset="0"/>
                        </a:rPr>
                        <a:t>&amp;</a:t>
                      </a:r>
                    </a:p>
                    <a:p>
                      <a:pPr algn="ctr"/>
                      <a:r>
                        <a:rPr lang="en-IN" sz="1800" b="0" dirty="0">
                          <a:solidFill>
                            <a:schemeClr val="tx1"/>
                          </a:solidFill>
                          <a:latin typeface="Times New Roman" panose="02020603050405020304" pitchFamily="18" charset="0"/>
                          <a:cs typeface="Times New Roman" panose="02020603050405020304" pitchFamily="18" charset="0"/>
                        </a:rPr>
                        <a:t>2020</a:t>
                      </a: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algn="ctr"/>
                      <a:r>
                        <a:rPr lang="en-US" dirty="0">
                          <a:latin typeface="Times New Roman" panose="02020603050405020304" pitchFamily="18" charset="0"/>
                          <a:cs typeface="Times New Roman" panose="02020603050405020304" pitchFamily="18" charset="0"/>
                        </a:rPr>
                        <a:t>International Research Journal of Engineering and Technology (IRJET)</a:t>
                      </a: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algn="just"/>
                      <a:r>
                        <a:rPr lang="en-US" dirty="0">
                          <a:latin typeface="Times New Roman" panose="02020603050405020304" pitchFamily="18" charset="0"/>
                          <a:cs typeface="Times New Roman" panose="02020603050405020304" pitchFamily="18" charset="0"/>
                        </a:rPr>
                        <a:t>In this system, there are three </a:t>
                      </a:r>
                      <a:r>
                        <a:rPr lang="en-US" dirty="0" err="1">
                          <a:latin typeface="Times New Roman" panose="02020603050405020304" pitchFamily="18" charset="0"/>
                          <a:cs typeface="Times New Roman" panose="02020603050405020304" pitchFamily="18" charset="0"/>
                        </a:rPr>
                        <a:t>entities,admin,Volunteer,andusers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Users can post Available medicine with the medicine name, medicine description ,</a:t>
                      </a:r>
                      <a:r>
                        <a:rPr lang="en-US" dirty="0" err="1">
                          <a:latin typeface="Times New Roman" panose="02020603050405020304" pitchFamily="18" charset="0"/>
                          <a:cs typeface="Times New Roman" panose="02020603050405020304" pitchFamily="18" charset="0"/>
                        </a:rPr>
                        <a:t>QRcode</a:t>
                      </a:r>
                      <a:r>
                        <a:rPr lang="en-US" dirty="0">
                          <a:latin typeface="Times New Roman" panose="02020603050405020304" pitchFamily="18" charset="0"/>
                          <a:cs typeface="Times New Roman" panose="02020603050405020304" pitchFamily="18" charset="0"/>
                        </a:rPr>
                        <a:t>, and medicine expired date. </a:t>
                      </a:r>
                      <a:r>
                        <a:rPr lang="en-US" dirty="0" err="1">
                          <a:latin typeface="Times New Roman" panose="02020603050405020304" pitchFamily="18" charset="0"/>
                          <a:cs typeface="Times New Roman" panose="02020603050405020304" pitchFamily="18" charset="0"/>
                        </a:rPr>
                        <a:t>WhenAdmin</a:t>
                      </a:r>
                      <a:r>
                        <a:rPr lang="en-US" dirty="0">
                          <a:latin typeface="Times New Roman" panose="02020603050405020304" pitchFamily="18" charset="0"/>
                          <a:cs typeface="Times New Roman" panose="02020603050405020304" pitchFamily="18" charset="0"/>
                        </a:rPr>
                        <a:t> assign him medicines, he can open the user’s address location on the Google map and go to </a:t>
                      </a:r>
                      <a:r>
                        <a:rPr lang="en-US" dirty="0" err="1">
                          <a:latin typeface="Times New Roman" panose="02020603050405020304" pitchFamily="18" charset="0"/>
                          <a:cs typeface="Times New Roman" panose="02020603050405020304" pitchFamily="18" charset="0"/>
                        </a:rPr>
                        <a:t>thatlocation</a:t>
                      </a:r>
                      <a:r>
                        <a:rPr lang="en-US" dirty="0">
                          <a:latin typeface="Times New Roman" panose="02020603050405020304" pitchFamily="18" charset="0"/>
                          <a:cs typeface="Times New Roman" panose="02020603050405020304" pitchFamily="18" charset="0"/>
                        </a:rPr>
                        <a:t> and bring the medicines. </a:t>
                      </a:r>
                      <a:endParaRPr lang="en-US" sz="1800" b="0" dirty="0">
                        <a:solidFill>
                          <a:schemeClr val="tx1"/>
                        </a:solidFill>
                        <a:latin typeface="Times New Roman" pitchFamily="18" charset="0"/>
                        <a:cs typeface="Times New Roman" pitchFamily="18" charset="0"/>
                      </a:endParaRPr>
                    </a:p>
                  </a:txBody>
                  <a:tcPr marT="45684" marB="45684" anchor="ctr"/>
                </a:tc>
                <a:extLst>
                  <a:ext uri="{0D108BD9-81ED-4DB2-BD59-A6C34878D82A}">
                    <a16:rowId xmlns:a16="http://schemas.microsoft.com/office/drawing/2014/main" val="10000"/>
                  </a:ext>
                </a:extLst>
              </a:tr>
            </a:tbl>
          </a:graphicData>
        </a:graphic>
      </p:graphicFrame>
      <p:sp>
        <p:nvSpPr>
          <p:cNvPr id="8226" name="Slide Number Placeholder 9">
            <a:extLst>
              <a:ext uri="{FF2B5EF4-FFF2-40B4-BE49-F238E27FC236}">
                <a16:creationId xmlns:a16="http://schemas.microsoft.com/office/drawing/2014/main" id="{0AF70C90-6BF7-2A77-7835-33C2BCD99D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898989"/>
              </a:solidFill>
              <a:latin typeface="Calibri" panose="020F0502020204030204" pitchFamily="34" charset="0"/>
            </a:endParaRPr>
          </a:p>
          <a:p>
            <a:r>
              <a:rPr lang="en-US" altLang="en-US" dirty="0">
                <a:solidFill>
                  <a:srgbClr val="898989"/>
                </a:solidFill>
                <a:latin typeface="Calibri" panose="020F0502020204030204" pitchFamily="34" charset="0"/>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4C4A18A9-1D99-A374-D3B8-9D9A384F70F6}"/>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5656B17-9E8C-D204-B1F5-E579A0E9FBF6}"/>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20" name="Title 6">
            <a:extLst>
              <a:ext uri="{FF2B5EF4-FFF2-40B4-BE49-F238E27FC236}">
                <a16:creationId xmlns:a16="http://schemas.microsoft.com/office/drawing/2014/main" id="{A90B9EDA-C2E9-BDE3-5D3A-AC472EDFDBF4}"/>
              </a:ext>
            </a:extLst>
          </p:cNvPr>
          <p:cNvSpPr>
            <a:spLocks noGrp="1"/>
          </p:cNvSpPr>
          <p:nvPr>
            <p:ph type="title"/>
          </p:nvPr>
        </p:nvSpPr>
        <p:spPr>
          <a:xfrm>
            <a:off x="457200" y="0"/>
            <a:ext cx="8229600" cy="1219200"/>
          </a:xfrm>
        </p:spPr>
        <p:txBody>
          <a:bodyPr/>
          <a:lstStyle/>
          <a:p>
            <a:r>
              <a:rPr lang="en-US" altLang="en-US" b="1" i="1" dirty="0">
                <a:solidFill>
                  <a:srgbClr val="FF0000"/>
                </a:solidFill>
                <a:cs typeface="Times New Roman" panose="02020603050405020304" pitchFamily="18" charset="0"/>
              </a:rPr>
              <a:t> </a:t>
            </a:r>
            <a:r>
              <a:rPr lang="en-US" altLang="en-US" b="1" dirty="0">
                <a:solidFill>
                  <a:srgbClr val="FF0000"/>
                </a:solidFill>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8E66F9CC-8F25-C578-96C4-F55A02B9FD17}"/>
              </a:ext>
            </a:extLst>
          </p:cNvPr>
          <p:cNvGraphicFramePr>
            <a:graphicFrameLocks noGrp="1"/>
          </p:cNvGraphicFramePr>
          <p:nvPr>
            <p:extLst>
              <p:ext uri="{D42A27DB-BD31-4B8C-83A1-F6EECF244321}">
                <p14:modId xmlns:p14="http://schemas.microsoft.com/office/powerpoint/2010/main" val="1561261391"/>
              </p:ext>
            </p:extLst>
          </p:nvPr>
        </p:nvGraphicFramePr>
        <p:xfrm>
          <a:off x="490194" y="1129645"/>
          <a:ext cx="8381999" cy="5303454"/>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982347">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666999">
                  <a:extLst>
                    <a:ext uri="{9D8B030D-6E8A-4147-A177-3AD203B41FA5}">
                      <a16:colId xmlns:a16="http://schemas.microsoft.com/office/drawing/2014/main" val="20003"/>
                    </a:ext>
                  </a:extLst>
                </a:gridCol>
              </a:tblGrid>
              <a:tr h="915988">
                <a:tc>
                  <a:txBody>
                    <a:bodyPr/>
                    <a:lstStyle/>
                    <a:p>
                      <a:pPr algn="ctr"/>
                      <a:r>
                        <a:rPr lang="en-US" sz="2000" b="1" dirty="0">
                          <a:solidFill>
                            <a:srgbClr val="00B050"/>
                          </a:solidFill>
                          <a:latin typeface="Times New Roman" pitchFamily="18" charset="0"/>
                          <a:cs typeface="Times New Roman" pitchFamily="18" charset="0"/>
                        </a:rPr>
                        <a:t>TITLE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09" marB="45709" anchor="ctr"/>
                </a:tc>
                <a:extLst>
                  <a:ext uri="{0D108BD9-81ED-4DB2-BD59-A6C34878D82A}">
                    <a16:rowId xmlns:a16="http://schemas.microsoft.com/office/drawing/2014/main" val="10000"/>
                  </a:ext>
                </a:extLst>
              </a:tr>
              <a:tr h="1660772">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Mobile phone based system to promote eye donation</a:t>
                      </a:r>
                    </a:p>
                  </a:txBody>
                  <a:tcPr marT="45709" marB="45709"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IN"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WarapornChumkasian</a:t>
                      </a: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r>
                        <a:rPr lang="en-IN" sz="1800" b="0" i="0" u="none" strike="noStrike" kern="1200" baseline="30000" dirty="0">
                          <a:solidFill>
                            <a:schemeClr val="tx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RitinFernand</a:t>
                      </a: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IN" sz="1800" b="0" i="0" u="none" strike="noStrike" kern="1200" baseline="300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IN"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Khin</a:t>
                      </a: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ThanWin</a:t>
                      </a: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HeidiLord</a:t>
                      </a:r>
                      <a:endPar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&amp;</a:t>
                      </a:r>
                    </a:p>
                    <a:p>
                      <a:pPr algn="ct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2021</a:t>
                      </a:r>
                      <a:endParaRPr lang="en-US" sz="1800" b="0" dirty="0">
                        <a:solidFill>
                          <a:schemeClr val="tx1"/>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Science Direct</a:t>
                      </a:r>
                    </a:p>
                  </a:txBody>
                  <a:tcPr marT="45709" marB="45709" anchor="ctr"/>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Eye Donor Form generates form using any smartphone .The donation form input is saved electronically and can be forwarded to your family members, healthcare.</a:t>
                      </a:r>
                      <a:endParaRPr lang="en-US" sz="1800" b="0" dirty="0">
                        <a:solidFill>
                          <a:schemeClr val="tx1"/>
                        </a:solidFill>
                        <a:latin typeface="Times New Roman" panose="02020603050405020304" pitchFamily="18" charset="0"/>
                        <a:cs typeface="Times New Roman" panose="02020603050405020304" pitchFamily="18" charset="0"/>
                      </a:endParaRPr>
                    </a:p>
                  </a:txBody>
                  <a:tcPr marT="45709" marB="45709" anchor="ctr"/>
                </a:tc>
                <a:extLst>
                  <a:ext uri="{0D108BD9-81ED-4DB2-BD59-A6C34878D82A}">
                    <a16:rowId xmlns:a16="http://schemas.microsoft.com/office/drawing/2014/main" val="10001"/>
                  </a:ext>
                </a:extLst>
              </a:tr>
              <a:tr h="10059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en-US" sz="1800" b="0" dirty="0">
                          <a:solidFill>
                            <a:schemeClr val="tx1"/>
                          </a:solidFill>
                          <a:latin typeface="Times New Roman" pitchFamily="18" charset="0"/>
                          <a:cs typeface="Times New Roman" pitchFamily="18" charset="0"/>
                        </a:rPr>
                        <a:t>Instant plasma donor recipient connector web application</a:t>
                      </a:r>
                      <a:endParaRPr kumimoji="0" lang="en-US" sz="1800" b="0" i="0" u="none" strike="noStrike" kern="1200" baseline="0" dirty="0">
                        <a:solidFill>
                          <a:schemeClr val="tx1"/>
                        </a:solidFill>
                        <a:latin typeface="Times New Roman" pitchFamily="18" charset="0"/>
                        <a:ea typeface="+mn-ea"/>
                        <a:cs typeface="Times New Roman" pitchFamily="18" charset="0"/>
                      </a:endParaRPr>
                    </a:p>
                    <a:p>
                      <a:pPr algn="ct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T="45709" marB="45709" anchor="ctr"/>
                </a:tc>
                <a:tc>
                  <a:txBody>
                    <a:bodyPr/>
                    <a:lstStyle/>
                    <a:p>
                      <a:pPr algn="ctr"/>
                      <a:r>
                        <a:rPr lang="en-GB" altLang="en-US" sz="1800" b="0" dirty="0">
                          <a:solidFill>
                            <a:schemeClr val="tx1"/>
                          </a:solidFill>
                          <a:latin typeface="Times New Roman" pitchFamily="18" charset="0"/>
                          <a:cs typeface="Times New Roman" pitchFamily="18" charset="0"/>
                        </a:rPr>
                        <a:t>Kalpana Devi</a:t>
                      </a:r>
                    </a:p>
                    <a:p>
                      <a:pPr algn="ctr"/>
                      <a:r>
                        <a:rPr lang="en-GB" altLang="en-US" sz="1800" b="0" dirty="0" err="1">
                          <a:solidFill>
                            <a:schemeClr val="tx1"/>
                          </a:solidFill>
                          <a:latin typeface="Times New Roman" pitchFamily="18" charset="0"/>
                          <a:cs typeface="Times New Roman" pitchFamily="18" charset="0"/>
                        </a:rPr>
                        <a:t>Guntoju</a:t>
                      </a:r>
                      <a:r>
                        <a:rPr lang="en-GB" altLang="en-US" sz="1800" b="0" dirty="0">
                          <a:solidFill>
                            <a:schemeClr val="tx1"/>
                          </a:solidFill>
                          <a:latin typeface="Times New Roman" pitchFamily="18" charset="0"/>
                          <a:cs typeface="Times New Roman" pitchFamily="18" charset="0"/>
                        </a:rPr>
                        <a:t>,</a:t>
                      </a:r>
                    </a:p>
                    <a:p>
                      <a:pPr algn="ctr"/>
                      <a:r>
                        <a:rPr lang="en-GB" altLang="en-US" sz="1800" b="0" dirty="0" err="1">
                          <a:solidFill>
                            <a:schemeClr val="tx1"/>
                          </a:solidFill>
                          <a:latin typeface="Times New Roman" pitchFamily="18" charset="0"/>
                          <a:cs typeface="Times New Roman" pitchFamily="18" charset="0"/>
                        </a:rPr>
                        <a:t>Tejsvini</a:t>
                      </a:r>
                      <a:r>
                        <a:rPr lang="en-GB" altLang="en-US" sz="1800" b="0" dirty="0">
                          <a:solidFill>
                            <a:schemeClr val="tx1"/>
                          </a:solidFill>
                          <a:latin typeface="Times New Roman" pitchFamily="18" charset="0"/>
                          <a:cs typeface="Times New Roman" pitchFamily="18" charset="0"/>
                        </a:rPr>
                        <a:t> </a:t>
                      </a:r>
                      <a:r>
                        <a:rPr lang="en-GB" altLang="en-US" sz="1800" b="0" dirty="0" err="1">
                          <a:solidFill>
                            <a:schemeClr val="tx1"/>
                          </a:solidFill>
                          <a:latin typeface="Times New Roman" pitchFamily="18" charset="0"/>
                          <a:cs typeface="Times New Roman" pitchFamily="18" charset="0"/>
                        </a:rPr>
                        <a:t>Jalli</a:t>
                      </a:r>
                      <a:r>
                        <a:rPr lang="en-GB" altLang="en-US" sz="1800" b="0" dirty="0">
                          <a:solidFill>
                            <a:schemeClr val="tx1"/>
                          </a:solidFill>
                          <a:latin typeface="Times New Roman" pitchFamily="18" charset="0"/>
                          <a:cs typeface="Times New Roman" pitchFamily="18" charset="0"/>
                        </a:rPr>
                        <a:t>,</a:t>
                      </a:r>
                    </a:p>
                    <a:p>
                      <a:pPr algn="ctr"/>
                      <a:r>
                        <a:rPr lang="en-GB" altLang="en-US" sz="1800" b="0" dirty="0" err="1">
                          <a:solidFill>
                            <a:schemeClr val="tx1"/>
                          </a:solidFill>
                          <a:latin typeface="Times New Roman" pitchFamily="18" charset="0"/>
                          <a:cs typeface="Times New Roman" pitchFamily="18" charset="0"/>
                        </a:rPr>
                        <a:t>Sreejauppla</a:t>
                      </a: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&amp;</a:t>
                      </a:r>
                    </a:p>
                    <a:p>
                      <a:pPr algn="ctr"/>
                      <a:r>
                        <a:rPr lang="en-GB" altLang="en-US" sz="1800" b="0" dirty="0">
                          <a:solidFill>
                            <a:schemeClr val="tx1"/>
                          </a:solidFill>
                          <a:latin typeface="Times New Roman" pitchFamily="18" charset="0"/>
                          <a:cs typeface="Times New Roman" pitchFamily="18" charset="0"/>
                        </a:rPr>
                        <a:t>2022</a:t>
                      </a:r>
                    </a:p>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marT="45709" marB="4570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Times New Roman" panose="02020603050405020304" pitchFamily="18" charset="0"/>
                          <a:cs typeface="Times New Roman" panose="02020603050405020304" pitchFamily="18" charset="0"/>
                        </a:rPr>
                        <a:t>International Research Journal Of Modernization in engineering Technology and Science</a:t>
                      </a:r>
                    </a:p>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marT="45709" marB="45709" anchor="ctr"/>
                </a:tc>
                <a:tc>
                  <a:txBody>
                    <a:bodyPr/>
                    <a:lstStyle/>
                    <a:p>
                      <a:pPr algn="just"/>
                      <a:r>
                        <a:rPr lang="en-US" dirty="0">
                          <a:latin typeface="Times New Roman" panose="02020603050405020304" pitchFamily="18" charset="0"/>
                          <a:cs typeface="Times New Roman" panose="02020603050405020304" pitchFamily="18" charset="0"/>
                        </a:rPr>
                        <a:t>In this proposed system, a donor who wants to donate plasma and can donate the plasma to a blood bank. The blood bank after checking the donor certificate can make a request to the donor.</a:t>
                      </a:r>
                      <a:endParaRPr lang="en-US" sz="1800" b="0" dirty="0">
                        <a:solidFill>
                          <a:schemeClr val="tx1"/>
                        </a:solidFill>
                        <a:latin typeface="Times New Roman" panose="02020603050405020304" pitchFamily="18" charset="0"/>
                        <a:cs typeface="Times New Roman" panose="02020603050405020304" pitchFamily="18" charset="0"/>
                      </a:endParaRPr>
                    </a:p>
                  </a:txBody>
                  <a:tcPr marT="45709" marB="45709" anchor="ctr"/>
                </a:tc>
                <a:extLst>
                  <a:ext uri="{0D108BD9-81ED-4DB2-BD59-A6C34878D82A}">
                    <a16:rowId xmlns:a16="http://schemas.microsoft.com/office/drawing/2014/main" val="3294909546"/>
                  </a:ext>
                </a:extLst>
              </a:tr>
            </a:tbl>
          </a:graphicData>
        </a:graphic>
      </p:graphicFrame>
      <p:sp>
        <p:nvSpPr>
          <p:cNvPr id="9250" name="Slide Number Placeholder 9">
            <a:extLst>
              <a:ext uri="{FF2B5EF4-FFF2-40B4-BE49-F238E27FC236}">
                <a16:creationId xmlns:a16="http://schemas.microsoft.com/office/drawing/2014/main" id="{F90CD09C-BF43-4E28-CADC-4BDA555625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898989"/>
              </a:solidFill>
              <a:latin typeface="Calibri" panose="020F0502020204030204" pitchFamily="34" charset="0"/>
            </a:endParaRPr>
          </a:p>
          <a:p>
            <a:r>
              <a:rPr lang="en-US" altLang="en-US" dirty="0">
                <a:solidFill>
                  <a:srgbClr val="898989"/>
                </a:solidFill>
                <a:latin typeface="Calibri" panose="020F0502020204030204" pitchFamily="34" charset="0"/>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ADC4CC15-F051-551A-3631-DCE28DE4867A}"/>
              </a:ext>
            </a:extLst>
          </p:cNvPr>
          <p:cNvSpPr>
            <a:spLocks noGrp="1"/>
          </p:cNvSpPr>
          <p:nvPr>
            <p:ph idx="1"/>
          </p:nvPr>
        </p:nvSpPr>
        <p:spPr>
          <a:xfrm>
            <a:off x="457200" y="1161853"/>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A0F6D9C-B583-1F79-C048-FC29B8533639}"/>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44" name="Title 6">
            <a:extLst>
              <a:ext uri="{FF2B5EF4-FFF2-40B4-BE49-F238E27FC236}">
                <a16:creationId xmlns:a16="http://schemas.microsoft.com/office/drawing/2014/main" id="{27FE188F-81E9-34A4-89D3-734A58D036C9}"/>
              </a:ext>
            </a:extLst>
          </p:cNvPr>
          <p:cNvSpPr>
            <a:spLocks noGrp="1"/>
          </p:cNvSpPr>
          <p:nvPr>
            <p:ph type="title"/>
          </p:nvPr>
        </p:nvSpPr>
        <p:spPr>
          <a:xfrm>
            <a:off x="457200" y="0"/>
            <a:ext cx="8229600" cy="1219200"/>
          </a:xfrm>
        </p:spPr>
        <p:txBody>
          <a:bodyPr/>
          <a:lstStyle/>
          <a:p>
            <a:r>
              <a:rPr lang="en-US" altLang="en-US" b="1" i="1" dirty="0">
                <a:solidFill>
                  <a:srgbClr val="FF0000"/>
                </a:solidFill>
                <a:cs typeface="Times New Roman" panose="02020603050405020304" pitchFamily="18" charset="0"/>
              </a:rPr>
              <a:t> </a:t>
            </a:r>
            <a:r>
              <a:rPr lang="en-US" altLang="en-US" b="1" dirty="0">
                <a:solidFill>
                  <a:srgbClr val="FF0000"/>
                </a:solidFill>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879AB22F-05E0-CDF5-C198-D67584713ABE}"/>
              </a:ext>
            </a:extLst>
          </p:cNvPr>
          <p:cNvGraphicFramePr>
            <a:graphicFrameLocks noGrp="1"/>
          </p:cNvGraphicFramePr>
          <p:nvPr>
            <p:extLst>
              <p:ext uri="{D42A27DB-BD31-4B8C-83A1-F6EECF244321}">
                <p14:modId xmlns:p14="http://schemas.microsoft.com/office/powerpoint/2010/main" val="1658524263"/>
              </p:ext>
            </p:extLst>
          </p:nvPr>
        </p:nvGraphicFramePr>
        <p:xfrm>
          <a:off x="391999" y="1120646"/>
          <a:ext cx="8381999" cy="3146554"/>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36606">
                  <a:extLst>
                    <a:ext uri="{9D8B030D-6E8A-4147-A177-3AD203B41FA5}">
                      <a16:colId xmlns:a16="http://schemas.microsoft.com/office/drawing/2014/main" val="20002"/>
                    </a:ext>
                  </a:extLst>
                </a:gridCol>
                <a:gridCol w="3505199">
                  <a:extLst>
                    <a:ext uri="{9D8B030D-6E8A-4147-A177-3AD203B41FA5}">
                      <a16:colId xmlns:a16="http://schemas.microsoft.com/office/drawing/2014/main" val="20003"/>
                    </a:ext>
                  </a:extLst>
                </a:gridCol>
              </a:tblGrid>
              <a:tr h="1005658">
                <a:tc>
                  <a:txBody>
                    <a:bodyPr/>
                    <a:lstStyle/>
                    <a:p>
                      <a:pPr algn="ctr"/>
                      <a:r>
                        <a:rPr lang="en-US" sz="2000" b="1" dirty="0">
                          <a:solidFill>
                            <a:srgbClr val="00B050"/>
                          </a:solidFill>
                          <a:latin typeface="Times New Roman" pitchFamily="18" charset="0"/>
                          <a:cs typeface="Times New Roman" pitchFamily="18" charset="0"/>
                        </a:rPr>
                        <a:t>TITLE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09" marB="45709" anchor="ctr"/>
                </a:tc>
                <a:extLst>
                  <a:ext uri="{0D108BD9-81ED-4DB2-BD59-A6C34878D82A}">
                    <a16:rowId xmlns:a16="http://schemas.microsoft.com/office/drawing/2014/main" val="10000"/>
                  </a:ext>
                </a:extLst>
              </a:tr>
              <a:tr h="2140736">
                <a:tc>
                  <a:txBody>
                    <a:bodyPr/>
                    <a:lstStyle/>
                    <a:p>
                      <a:pPr algn="ctr"/>
                      <a:r>
                        <a:rPr lang="en-GB" altLang="en-US" sz="1800" b="0" dirty="0">
                          <a:solidFill>
                            <a:schemeClr val="tx1"/>
                          </a:solidFill>
                          <a:latin typeface="Times New Roman" pitchFamily="18" charset="0"/>
                          <a:cs typeface="Times New Roman" pitchFamily="18" charset="0"/>
                        </a:rPr>
                        <a:t>BLOODR : blood donor and requester mobile application</a:t>
                      </a:r>
                    </a:p>
                  </a:txBody>
                  <a:tcPr marT="45709" marB="45709" anchor="ctr"/>
                </a:tc>
                <a:tc>
                  <a:txBody>
                    <a:bodyPr/>
                    <a:lstStyle/>
                    <a:p>
                      <a:pPr algn="ctr"/>
                      <a:r>
                        <a:rPr lang="en-GB" altLang="en-US" sz="1800" b="0" dirty="0">
                          <a:solidFill>
                            <a:schemeClr val="tx1"/>
                          </a:solidFill>
                          <a:latin typeface="Times New Roman" pitchFamily="18" charset="0"/>
                          <a:cs typeface="Times New Roman" pitchFamily="18" charset="0"/>
                        </a:rPr>
                        <a:t>Vamsi </a:t>
                      </a:r>
                      <a:r>
                        <a:rPr lang="en-GB" altLang="en-US" sz="1800" b="0" dirty="0" err="1">
                          <a:solidFill>
                            <a:schemeClr val="tx1"/>
                          </a:solidFill>
                          <a:latin typeface="Times New Roman" pitchFamily="18" charset="0"/>
                          <a:cs typeface="Times New Roman" pitchFamily="18" charset="0"/>
                        </a:rPr>
                        <a:t>krishna</a:t>
                      </a:r>
                      <a:r>
                        <a:rPr lang="en-GB" altLang="en-US" sz="1800" b="0" dirty="0">
                          <a:solidFill>
                            <a:schemeClr val="tx1"/>
                          </a:solidFill>
                          <a:latin typeface="Times New Roman" pitchFamily="18" charset="0"/>
                          <a:cs typeface="Times New Roman" pitchFamily="18" charset="0"/>
                        </a:rPr>
                        <a:t> </a:t>
                      </a:r>
                      <a:r>
                        <a:rPr lang="en-GB" altLang="en-US" sz="1800" b="0" dirty="0" err="1">
                          <a:solidFill>
                            <a:schemeClr val="tx1"/>
                          </a:solidFill>
                          <a:latin typeface="Times New Roman" pitchFamily="18" charset="0"/>
                          <a:cs typeface="Times New Roman" pitchFamily="18" charset="0"/>
                        </a:rPr>
                        <a:t>tatikonda</a:t>
                      </a:r>
                      <a:r>
                        <a:rPr lang="en-GB" altLang="en-US" sz="1800" b="0" dirty="0">
                          <a:solidFill>
                            <a:schemeClr val="tx1"/>
                          </a:solidFill>
                          <a:latin typeface="Times New Roman" pitchFamily="18" charset="0"/>
                          <a:cs typeface="Times New Roman" pitchFamily="18" charset="0"/>
                        </a:rPr>
                        <a:t>, </a:t>
                      </a:r>
                      <a:r>
                        <a:rPr lang="en-GB" altLang="en-US" sz="1800" b="0" dirty="0" err="1">
                          <a:solidFill>
                            <a:schemeClr val="tx1"/>
                          </a:solidFill>
                          <a:latin typeface="Times New Roman" pitchFamily="18" charset="0"/>
                          <a:cs typeface="Times New Roman" pitchFamily="18" charset="0"/>
                        </a:rPr>
                        <a:t>hosam</a:t>
                      </a:r>
                      <a:r>
                        <a:rPr lang="en-GB" altLang="en-US" sz="1800" b="0" dirty="0">
                          <a:solidFill>
                            <a:schemeClr val="tx1"/>
                          </a:solidFill>
                          <a:latin typeface="Times New Roman" pitchFamily="18" charset="0"/>
                          <a:cs typeface="Times New Roman" pitchFamily="18" charset="0"/>
                        </a:rPr>
                        <a:t> </a:t>
                      </a:r>
                      <a:r>
                        <a:rPr lang="en-GB" altLang="en-US" sz="1800" b="0" dirty="0" err="1">
                          <a:solidFill>
                            <a:schemeClr val="tx1"/>
                          </a:solidFill>
                          <a:latin typeface="Times New Roman" pitchFamily="18" charset="0"/>
                          <a:cs typeface="Times New Roman" pitchFamily="18" charset="0"/>
                        </a:rPr>
                        <a:t>el-ocla</a:t>
                      </a: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&amp;</a:t>
                      </a:r>
                    </a:p>
                    <a:p>
                      <a:pPr algn="ctr"/>
                      <a:r>
                        <a:rPr lang="en-GB" altLang="en-US" sz="1800" b="0" dirty="0">
                          <a:solidFill>
                            <a:schemeClr val="tx1"/>
                          </a:solidFill>
                          <a:latin typeface="Times New Roman" pitchFamily="18" charset="0"/>
                          <a:cs typeface="Times New Roman" pitchFamily="18" charset="0"/>
                        </a:rPr>
                        <a:t>2021</a:t>
                      </a:r>
                    </a:p>
                  </a:txBody>
                  <a:tcPr marT="45709" marB="45709" anchor="ct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mHealth</a:t>
                      </a:r>
                    </a:p>
                  </a:txBody>
                  <a:tcPr marT="45709" marB="45709" anchor="ctr"/>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BLOODR application creates  communication channel through authenticated clinics whenever a patient needs blood donation. It is a useful tool to find compatible blood donors who can receive blood request posts in their local area. </a:t>
                      </a:r>
                      <a:endParaRPr lang="en-US" sz="1800" b="0" dirty="0">
                        <a:solidFill>
                          <a:schemeClr val="tx1"/>
                        </a:solidFill>
                        <a:latin typeface="Times New Roman" panose="02020603050405020304" pitchFamily="18" charset="0"/>
                        <a:cs typeface="Times New Roman" panose="02020603050405020304" pitchFamily="18" charset="0"/>
                      </a:endParaRPr>
                    </a:p>
                  </a:txBody>
                  <a:tcPr marT="45709" marB="45709" anchor="ctr"/>
                </a:tc>
                <a:extLst>
                  <a:ext uri="{0D108BD9-81ED-4DB2-BD59-A6C34878D82A}">
                    <a16:rowId xmlns:a16="http://schemas.microsoft.com/office/drawing/2014/main" val="10001"/>
                  </a:ext>
                </a:extLst>
              </a:tr>
            </a:tbl>
          </a:graphicData>
        </a:graphic>
      </p:graphicFrame>
      <p:sp>
        <p:nvSpPr>
          <p:cNvPr id="10274" name="Slide Number Placeholder 9">
            <a:extLst>
              <a:ext uri="{FF2B5EF4-FFF2-40B4-BE49-F238E27FC236}">
                <a16:creationId xmlns:a16="http://schemas.microsoft.com/office/drawing/2014/main" id="{2E057DBA-A647-42DB-8E88-1B9ADFDEDA38}"/>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Calibri" panose="020F0502020204030204" pitchFamily="34" charset="0"/>
              </a:rPr>
              <a:t>8</a:t>
            </a:r>
          </a:p>
        </p:txBody>
      </p:sp>
      <p:graphicFrame>
        <p:nvGraphicFramePr>
          <p:cNvPr id="3" name="Table 2">
            <a:extLst>
              <a:ext uri="{FF2B5EF4-FFF2-40B4-BE49-F238E27FC236}">
                <a16:creationId xmlns:a16="http://schemas.microsoft.com/office/drawing/2014/main" id="{DE31C12F-5497-F7C4-4EBD-DA84125AEA3F}"/>
              </a:ext>
            </a:extLst>
          </p:cNvPr>
          <p:cNvGraphicFramePr>
            <a:graphicFrameLocks noGrp="1"/>
          </p:cNvGraphicFramePr>
          <p:nvPr>
            <p:extLst>
              <p:ext uri="{D42A27DB-BD31-4B8C-83A1-F6EECF244321}">
                <p14:modId xmlns:p14="http://schemas.microsoft.com/office/powerpoint/2010/main" val="4122477097"/>
              </p:ext>
            </p:extLst>
          </p:nvPr>
        </p:nvGraphicFramePr>
        <p:xfrm>
          <a:off x="391999" y="4271059"/>
          <a:ext cx="8381998" cy="2285928"/>
        </p:xfrm>
        <a:graphic>
          <a:graphicData uri="http://schemas.openxmlformats.org/drawingml/2006/table">
            <a:tbl>
              <a:tblPr firstRow="1" bandRow="1">
                <a:tableStyleId>{5940675A-B579-460E-94D1-54222C63F5DA}</a:tableStyleId>
              </a:tblPr>
              <a:tblGrid>
                <a:gridCol w="1827529">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1">
                  <a:extLst>
                    <a:ext uri="{9D8B030D-6E8A-4147-A177-3AD203B41FA5}">
                      <a16:colId xmlns:a16="http://schemas.microsoft.com/office/drawing/2014/main" val="20003"/>
                    </a:ext>
                  </a:extLst>
                </a:gridCol>
              </a:tblGrid>
              <a:tr h="22785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Blood donation and life saver-blood donation app</a:t>
                      </a:r>
                    </a:p>
                    <a:p>
                      <a:pPr algn="ctr"/>
                      <a:endParaRPr lang="en-GB" altLang="en-US" sz="1800" b="0" dirty="0">
                        <a:solidFill>
                          <a:schemeClr val="tx1"/>
                        </a:solidFill>
                        <a:latin typeface="Times New Roman" pitchFamily="18" charset="0"/>
                        <a:cs typeface="Times New Roman" pitchFamily="18" charset="0"/>
                      </a:endParaRPr>
                    </a:p>
                  </a:txBody>
                  <a:tcPr marT="45684" marB="45684" anchor="ctr"/>
                </a:tc>
                <a:tc>
                  <a:txBody>
                    <a:bodyPr/>
                    <a:lstStyle/>
                    <a:p>
                      <a:pPr algn="ctr"/>
                      <a:r>
                        <a:rPr lang="en-IN" sz="1800" b="0" i="0" u="none" kern="1200" dirty="0">
                          <a:solidFill>
                            <a:schemeClr val="tx1"/>
                          </a:solidFill>
                          <a:effectLst/>
                          <a:latin typeface="Times New Roman" panose="02020603050405020304" pitchFamily="18" charset="0"/>
                          <a:ea typeface="+mn-ea"/>
                          <a:cs typeface="Times New Roman" panose="02020603050405020304" pitchFamily="18" charset="0"/>
                        </a:rPr>
                        <a:t>M.R. Anish Hamlin</a:t>
                      </a: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J. Albert Mayan</a:t>
                      </a:r>
                      <a:r>
                        <a:rPr lang="en-IN" sz="1800" b="0" dirty="0">
                          <a:solidFill>
                            <a:schemeClr val="tx1"/>
                          </a:solidFill>
                          <a:latin typeface="Times New Roman" panose="02020603050405020304" pitchFamily="18" charset="0"/>
                          <a:cs typeface="Times New Roman" panose="02020603050405020304" pitchFamily="18" charset="0"/>
                        </a:rPr>
                        <a:t>&amp;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2020</a:t>
                      </a:r>
                    </a:p>
                    <a:p>
                      <a:pPr algn="ct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algn="ctr"/>
                      <a:r>
                        <a:rPr lang="en-US" sz="1800" dirty="0">
                          <a:latin typeface="Times New Roman" panose="02020603050405020304" pitchFamily="18" charset="0"/>
                          <a:cs typeface="Times New Roman" panose="02020603050405020304" pitchFamily="18" charset="0"/>
                        </a:rPr>
                        <a:t>IEEE</a:t>
                      </a: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At the emergency time of blood needed we can check for blood donor nearby by using GPS. Once the app user enter the blood group which he/she needed it will automatically show the donor nearby and send an alert message to the donor.</a:t>
                      </a:r>
                      <a:endParaRPr lang="en-US" sz="1800" b="0" dirty="0">
                        <a:solidFill>
                          <a:schemeClr val="tx1"/>
                        </a:solidFill>
                        <a:latin typeface="Times New Roman" pitchFamily="18" charset="0"/>
                        <a:cs typeface="Times New Roman" pitchFamily="18" charset="0"/>
                      </a:endParaRPr>
                    </a:p>
                  </a:txBody>
                  <a:tcPr marT="45684" marB="45684"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7C288883-99F8-A7DE-73E7-0255CCEA431C}"/>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C29A2B0-4BE4-94AE-10F0-0E2134D96049}"/>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72" name="Title 6">
            <a:extLst>
              <a:ext uri="{FF2B5EF4-FFF2-40B4-BE49-F238E27FC236}">
                <a16:creationId xmlns:a16="http://schemas.microsoft.com/office/drawing/2014/main" id="{57EE7F2D-7286-8552-76CA-160A65A58229}"/>
              </a:ext>
            </a:extLst>
          </p:cNvPr>
          <p:cNvSpPr>
            <a:spLocks noGrp="1"/>
          </p:cNvSpPr>
          <p:nvPr>
            <p:ph type="title"/>
          </p:nvPr>
        </p:nvSpPr>
        <p:spPr>
          <a:xfrm>
            <a:off x="457200" y="0"/>
            <a:ext cx="8229600" cy="1219200"/>
          </a:xfrm>
        </p:spPr>
        <p:txBody>
          <a:bodyPr/>
          <a:lstStyle/>
          <a:p>
            <a:r>
              <a:rPr lang="en-US" altLang="en-US" b="1" i="1" dirty="0">
                <a:solidFill>
                  <a:srgbClr val="FF0000"/>
                </a:solidFill>
                <a:cs typeface="Times New Roman" panose="02020603050405020304" pitchFamily="18" charset="0"/>
              </a:rPr>
              <a:t> </a:t>
            </a:r>
            <a:r>
              <a:rPr lang="en-US" altLang="en-US" b="1" dirty="0">
                <a:solidFill>
                  <a:srgbClr val="FF0000"/>
                </a:solidFill>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7692FCC3-B3E0-EA99-9542-EDDB8D437EC2}"/>
              </a:ext>
            </a:extLst>
          </p:cNvPr>
          <p:cNvGraphicFramePr>
            <a:graphicFrameLocks noGrp="1"/>
          </p:cNvGraphicFramePr>
          <p:nvPr>
            <p:extLst>
              <p:ext uri="{D42A27DB-BD31-4B8C-83A1-F6EECF244321}">
                <p14:modId xmlns:p14="http://schemas.microsoft.com/office/powerpoint/2010/main" val="1470900249"/>
              </p:ext>
            </p:extLst>
          </p:nvPr>
        </p:nvGraphicFramePr>
        <p:xfrm>
          <a:off x="457200" y="1067303"/>
          <a:ext cx="8381999" cy="3352369"/>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25147">
                  <a:extLst>
                    <a:ext uri="{9D8B030D-6E8A-4147-A177-3AD203B41FA5}">
                      <a16:colId xmlns:a16="http://schemas.microsoft.com/office/drawing/2014/main" val="20001"/>
                    </a:ext>
                  </a:extLst>
                </a:gridCol>
                <a:gridCol w="1499935">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5658">
                <a:tc>
                  <a:txBody>
                    <a:bodyPr/>
                    <a:lstStyle/>
                    <a:p>
                      <a:pPr algn="ctr"/>
                      <a:r>
                        <a:rPr lang="en-US" sz="2000" b="1" dirty="0">
                          <a:solidFill>
                            <a:srgbClr val="00B050"/>
                          </a:solidFill>
                          <a:latin typeface="Times New Roman" pitchFamily="18" charset="0"/>
                          <a:cs typeface="Times New Roman" pitchFamily="18" charset="0"/>
                        </a:rPr>
                        <a:t>TITLE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09" marB="45709" anchor="ctr"/>
                </a:tc>
                <a:extLst>
                  <a:ext uri="{0D108BD9-81ED-4DB2-BD59-A6C34878D82A}">
                    <a16:rowId xmlns:a16="http://schemas.microsoft.com/office/drawing/2014/main" val="10000"/>
                  </a:ext>
                </a:extLst>
              </a:tr>
              <a:tr h="2346551">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Food donation app for smart living</a:t>
                      </a:r>
                    </a:p>
                  </a:txBody>
                  <a:tcPr marT="45709" marB="45709"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Christina Varghese,</a:t>
                      </a:r>
                    </a:p>
                    <a:p>
                      <a:pPr algn="ctr"/>
                      <a:r>
                        <a:rPr lang="en-GB" altLang="en-US" sz="1800" b="0" dirty="0" err="1">
                          <a:solidFill>
                            <a:schemeClr val="tx1"/>
                          </a:solidFill>
                          <a:latin typeface="Times New Roman" pitchFamily="18" charset="0"/>
                          <a:cs typeface="Times New Roman" pitchFamily="18" charset="0"/>
                        </a:rPr>
                        <a:t>Drashti</a:t>
                      </a:r>
                      <a:r>
                        <a:rPr lang="en-GB" altLang="en-US" sz="1800" b="0" dirty="0">
                          <a:solidFill>
                            <a:schemeClr val="tx1"/>
                          </a:solidFill>
                          <a:latin typeface="Times New Roman" pitchFamily="18" charset="0"/>
                          <a:cs typeface="Times New Roman" pitchFamily="18" charset="0"/>
                        </a:rPr>
                        <a:t> Pathak</a:t>
                      </a:r>
                    </a:p>
                    <a:p>
                      <a:pPr algn="ctr"/>
                      <a:r>
                        <a:rPr lang="en-GB" altLang="en-US" sz="1800" b="0" dirty="0">
                          <a:solidFill>
                            <a:schemeClr val="tx1"/>
                          </a:solidFill>
                          <a:latin typeface="Times New Roman" pitchFamily="18" charset="0"/>
                          <a:cs typeface="Times New Roman" pitchFamily="18" charset="0"/>
                        </a:rPr>
                        <a:t>&amp; </a:t>
                      </a:r>
                    </a:p>
                    <a:p>
                      <a:pPr algn="ctr"/>
                      <a:r>
                        <a:rPr lang="en-GB" altLang="en-US" sz="1800" b="0" dirty="0">
                          <a:solidFill>
                            <a:schemeClr val="tx1"/>
                          </a:solidFill>
                          <a:latin typeface="Times New Roman" pitchFamily="18" charset="0"/>
                          <a:cs typeface="Times New Roman" pitchFamily="18" charset="0"/>
                        </a:rPr>
                        <a:t>2021</a:t>
                      </a:r>
                      <a:endParaRPr lang="en-US" sz="1800" b="0" dirty="0">
                        <a:solidFill>
                          <a:schemeClr val="tx1"/>
                        </a:solidFill>
                      </a:endParaRPr>
                    </a:p>
                  </a:txBody>
                  <a:tcPr marT="45709" marB="45709" anchor="ct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IEEE</a:t>
                      </a:r>
                    </a:p>
                  </a:txBody>
                  <a:tcPr marT="45709" marB="45709" anchor="ctr"/>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app fits the general realm of AI for Smart Living in Smart Cities. In addition to entailing IoT and ubiquitous computing, this work makes positive impacts on both healthcare and environment by reducing hunger and food waste respectively</a:t>
                      </a:r>
                      <a:endParaRPr lang="en-US" sz="1800" b="0" dirty="0">
                        <a:solidFill>
                          <a:schemeClr val="tx1"/>
                        </a:solidFill>
                        <a:latin typeface="Times New Roman" panose="02020603050405020304" pitchFamily="18" charset="0"/>
                        <a:cs typeface="Times New Roman" panose="02020603050405020304" pitchFamily="18" charset="0"/>
                      </a:endParaRP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887D0B3D-77DA-059F-A0AF-FC5C48B21C2D}"/>
              </a:ext>
            </a:extLst>
          </p:cNvPr>
          <p:cNvGraphicFramePr>
            <a:graphicFrameLocks noGrp="1"/>
          </p:cNvGraphicFramePr>
          <p:nvPr>
            <p:extLst>
              <p:ext uri="{D42A27DB-BD31-4B8C-83A1-F6EECF244321}">
                <p14:modId xmlns:p14="http://schemas.microsoft.com/office/powerpoint/2010/main" val="1491946296"/>
              </p:ext>
            </p:extLst>
          </p:nvPr>
        </p:nvGraphicFramePr>
        <p:xfrm>
          <a:off x="461913" y="4419672"/>
          <a:ext cx="8382000" cy="2285928"/>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2">
                  <a:extLst>
                    <a:ext uri="{9D8B030D-6E8A-4147-A177-3AD203B41FA5}">
                      <a16:colId xmlns:a16="http://schemas.microsoft.com/office/drawing/2014/main" val="20003"/>
                    </a:ext>
                  </a:extLst>
                </a:gridCol>
              </a:tblGrid>
              <a:tr h="2209728">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Application for book donation</a:t>
                      </a:r>
                    </a:p>
                  </a:txBody>
                  <a:tcPr marT="45684" marB="45684"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 </a:t>
                      </a:r>
                      <a:r>
                        <a:rPr lang="en-GB" altLang="en-US" sz="1800" b="0" dirty="0" err="1">
                          <a:solidFill>
                            <a:schemeClr val="tx1"/>
                          </a:solidFill>
                          <a:latin typeface="Times New Roman" pitchFamily="18" charset="0"/>
                          <a:cs typeface="Times New Roman" pitchFamily="18" charset="0"/>
                        </a:rPr>
                        <a:t>Arushi</a:t>
                      </a:r>
                      <a:r>
                        <a:rPr lang="en-GB" altLang="en-US" sz="1800" b="0" dirty="0">
                          <a:solidFill>
                            <a:schemeClr val="tx1"/>
                          </a:solidFill>
                          <a:latin typeface="Times New Roman" pitchFamily="18" charset="0"/>
                          <a:cs typeface="Times New Roman" pitchFamily="18" charset="0"/>
                        </a:rPr>
                        <a:t> Singh,</a:t>
                      </a:r>
                    </a:p>
                    <a:p>
                      <a:pPr algn="ctr"/>
                      <a:r>
                        <a:rPr lang="en-GB" altLang="en-US" sz="1800" b="0" dirty="0">
                          <a:solidFill>
                            <a:schemeClr val="tx1"/>
                          </a:solidFill>
                          <a:latin typeface="Times New Roman" pitchFamily="18" charset="0"/>
                          <a:cs typeface="Times New Roman" pitchFamily="18" charset="0"/>
                        </a:rPr>
                        <a:t>Shilpi Sharma </a:t>
                      </a:r>
                    </a:p>
                    <a:p>
                      <a:pPr algn="ctr"/>
                      <a:r>
                        <a:rPr lang="en-GB" altLang="en-US" sz="1800" b="0" dirty="0">
                          <a:solidFill>
                            <a:schemeClr val="tx1"/>
                          </a:solidFill>
                          <a:latin typeface="Times New Roman" pitchFamily="18" charset="0"/>
                          <a:cs typeface="Times New Roman" pitchFamily="18" charset="0"/>
                        </a:rPr>
                        <a:t> &amp;</a:t>
                      </a:r>
                      <a:r>
                        <a:rPr lang="en-GB" altLang="en-US" sz="1800" b="0" baseline="0" dirty="0">
                          <a:solidFill>
                            <a:schemeClr val="tx1"/>
                          </a:solidFill>
                          <a:latin typeface="Times New Roman" pitchFamily="18" charset="0"/>
                          <a:cs typeface="Times New Roman" pitchFamily="18" charset="0"/>
                        </a:rPr>
                        <a:t> </a:t>
                      </a:r>
                    </a:p>
                    <a:p>
                      <a:pPr algn="ctr"/>
                      <a:r>
                        <a:rPr lang="en-GB" altLang="en-US" sz="1800" b="0" baseline="0" dirty="0">
                          <a:solidFill>
                            <a:schemeClr val="tx1"/>
                          </a:solidFill>
                          <a:latin typeface="Times New Roman" pitchFamily="18" charset="0"/>
                          <a:cs typeface="Times New Roman" pitchFamily="18" charset="0"/>
                        </a:rPr>
                        <a:t>   2020</a:t>
                      </a: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algn="ctr"/>
                      <a:r>
                        <a:rPr lang="en-US" sz="1800" b="0" dirty="0">
                          <a:solidFill>
                            <a:schemeClr val="tx1"/>
                          </a:solidFill>
                          <a:latin typeface="Times New Roman" pitchFamily="18" charset="0"/>
                          <a:cs typeface="Times New Roman" pitchFamily="18" charset="0"/>
                        </a:rPr>
                        <a:t>IEEE</a:t>
                      </a:r>
                    </a:p>
                  </a:txBody>
                  <a:tcPr marT="45684" marB="45684" anchor="ctr"/>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Mobile application to connect people who are interested in donating their books to those who might be in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need.It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will connect the needy and the donors and enable them to get the books that they require from people that are done using them.</a:t>
                      </a:r>
                      <a:endParaRPr lang="en-US" sz="1800" b="0" dirty="0">
                        <a:solidFill>
                          <a:schemeClr val="tx1"/>
                        </a:solidFill>
                        <a:latin typeface="Times New Roman" pitchFamily="18" charset="0"/>
                        <a:cs typeface="Times New Roman" pitchFamily="18" charset="0"/>
                      </a:endParaRPr>
                    </a:p>
                  </a:txBody>
                  <a:tcPr marT="45684" marB="45684" anchor="ctr"/>
                </a:tc>
                <a:extLst>
                  <a:ext uri="{0D108BD9-81ED-4DB2-BD59-A6C34878D82A}">
                    <a16:rowId xmlns:a16="http://schemas.microsoft.com/office/drawing/2014/main" val="10000"/>
                  </a:ext>
                </a:extLst>
              </a:tr>
            </a:tbl>
          </a:graphicData>
        </a:graphic>
      </p:graphicFrame>
      <p:sp>
        <p:nvSpPr>
          <p:cNvPr id="7202" name="Slide Number Placeholder 9">
            <a:extLst>
              <a:ext uri="{FF2B5EF4-FFF2-40B4-BE49-F238E27FC236}">
                <a16:creationId xmlns:a16="http://schemas.microsoft.com/office/drawing/2014/main" id="{51549C14-B6AA-A065-288A-8F3AE7D7521F}"/>
              </a:ext>
            </a:extLst>
          </p:cNvPr>
          <p:cNvSpPr>
            <a:spLocks noGrp="1"/>
          </p:cNvSpPr>
          <p:nvPr>
            <p:ph type="sldNum" sz="quarter" idx="12"/>
          </p:nvPr>
        </p:nvSpPr>
        <p:spPr bwMode="auto">
          <a:xfrm>
            <a:off x="6548487" y="643581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Calibri" panose="020F0502020204030204" pitchFamily="34" charset="0"/>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3693</TotalTime>
  <Words>1342</Words>
  <Application>Microsoft Office PowerPoint</Application>
  <PresentationFormat>On-screen Show (4:3)</PresentationFormat>
  <Paragraphs>288</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Open Sans</vt:lpstr>
      <vt:lpstr>Times New Roman</vt:lpstr>
      <vt:lpstr>Office Theme</vt:lpstr>
      <vt:lpstr>PowerPoint Presentation</vt:lpstr>
      <vt:lpstr>Table of Contents</vt:lpstr>
      <vt:lpstr> Objectives</vt:lpstr>
      <vt:lpstr>Abstract</vt:lpstr>
      <vt:lpstr> Introduction</vt:lpstr>
      <vt:lpstr> Literature Survey</vt:lpstr>
      <vt:lpstr> Literature Survey</vt:lpstr>
      <vt:lpstr> Literature Survey</vt:lpstr>
      <vt:lpstr> Literature Survey</vt:lpstr>
      <vt:lpstr> Literature Survey</vt:lpstr>
      <vt:lpstr> Problem  Identification </vt:lpstr>
      <vt:lpstr> Block  Diagram </vt:lpstr>
      <vt:lpstr>References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and Testing of Suitable Banana Residues for Production of Paper and Paper Products to Generate Additional Income of Banana Farmers in Trichy District</dc:title>
  <dc:creator>R &amp; D</dc:creator>
  <cp:lastModifiedBy>Akash B</cp:lastModifiedBy>
  <cp:revision>390</cp:revision>
  <dcterms:created xsi:type="dcterms:W3CDTF">2006-08-16T00:00:00Z</dcterms:created>
  <dcterms:modified xsi:type="dcterms:W3CDTF">2022-09-05T09:11:43Z</dcterms:modified>
</cp:coreProperties>
</file>