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6396735" y="2067305"/>
            <a:ext cx="25998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S.HARIHARAN</a:t>
            </a:r>
            <a:endParaRPr sz="3200">
              <a:latin typeface="Trebuchet MS"/>
              <a:ea typeface="Trebuchet MS"/>
              <a:cs typeface="Trebuchet MS"/>
              <a:sym typeface="Trebuchet MS"/>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pic>
        <p:nvPicPr>
          <p:cNvPr id="63" name="Google Shape;63;p7"/>
          <p:cNvPicPr preferRelativeResize="0"/>
          <p:nvPr/>
        </p:nvPicPr>
        <p:blipFill>
          <a:blip r:embed="rId4">
            <a:alphaModFix/>
          </a:blip>
          <a:stretch>
            <a:fillRect/>
          </a:stretch>
        </p:blipFill>
        <p:spPr>
          <a:xfrm rot="-258537">
            <a:off x="239792" y="2651491"/>
            <a:ext cx="4604942" cy="25859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6"/>
          <p:cNvSpPr/>
          <p:nvPr/>
        </p:nvSpPr>
        <p:spPr>
          <a:xfrm>
            <a:off x="11049000" y="51339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8" name="Google Shape;198;p16"/>
          <p:cNvSpPr/>
          <p:nvPr/>
        </p:nvSpPr>
        <p:spPr>
          <a:xfrm>
            <a:off x="7403312" y="59198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6"/>
          <p:cNvSpPr/>
          <p:nvPr/>
        </p:nvSpPr>
        <p:spPr>
          <a:xfrm>
            <a:off x="11658600" y="5805487"/>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2" name="Google Shape;20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descr="C:\Users\ADMIN\Desktop\download.png" id="203" name="Google Shape;203;p16"/>
          <p:cNvPicPr preferRelativeResize="0"/>
          <p:nvPr/>
        </p:nvPicPr>
        <p:blipFill rotWithShape="1">
          <a:blip r:embed="rId4">
            <a:alphaModFix/>
          </a:blip>
          <a:srcRect b="0" l="0" r="0" t="0"/>
          <a:stretch/>
        </p:blipFill>
        <p:spPr>
          <a:xfrm>
            <a:off x="1612112" y="1143000"/>
            <a:ext cx="5791200" cy="50304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8"/>
          <p:cNvSpPr/>
          <p:nvPr/>
        </p:nvSpPr>
        <p:spPr>
          <a:xfrm>
            <a:off x="0" y="15947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r>
              <a:t/>
            </a:r>
            <a:endParaRPr sz="1800"/>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txBox="1"/>
          <p:nvPr>
            <p:ph type="title"/>
          </p:nvPr>
        </p:nvSpPr>
        <p:spPr>
          <a:xfrm>
            <a:off x="93025" y="398725"/>
            <a:ext cx="11425500" cy="10809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b="0" lang="en-US" sz="4000">
                <a:solidFill>
                  <a:srgbClr val="366092"/>
                </a:solidFill>
              </a:rPr>
              <a:t>CAR PURCHASING AND SALES PRICES WITH RNN</a:t>
            </a:r>
            <a:endParaRPr sz="4000">
              <a:solidFill>
                <a:srgbClr val="366092"/>
              </a:solidFill>
            </a:endParaRPr>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9" name="Google Shape;89;p8"/>
          <p:cNvSpPr txBox="1"/>
          <p:nvPr/>
        </p:nvSpPr>
        <p:spPr>
          <a:xfrm>
            <a:off x="739775" y="2362200"/>
            <a:ext cx="80232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rgbClr val="3F3F3F"/>
                </a:solidFill>
              </a:rPr>
              <a:t>    </a:t>
            </a:r>
            <a:endParaRPr sz="1800"/>
          </a:p>
        </p:txBody>
      </p:sp>
      <p:sp>
        <p:nvSpPr>
          <p:cNvPr id="90" name="Google Shape;90;p8"/>
          <p:cNvSpPr txBox="1"/>
          <p:nvPr/>
        </p:nvSpPr>
        <p:spPr>
          <a:xfrm>
            <a:off x="531625" y="1992125"/>
            <a:ext cx="8888400" cy="39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900">
                <a:solidFill>
                  <a:srgbClr val="0D0D0D"/>
                </a:solidFill>
                <a:highlight>
                  <a:srgbClr val="FFFFFF"/>
                </a:highlight>
                <a:latin typeface="Roboto"/>
                <a:ea typeface="Roboto"/>
                <a:cs typeface="Roboto"/>
                <a:sym typeface="Roboto"/>
              </a:rPr>
              <a:t>Introduction:</a:t>
            </a:r>
            <a:endParaRPr sz="19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600">
                <a:solidFill>
                  <a:srgbClr val="0D0D0D"/>
                </a:solidFill>
                <a:highlight>
                  <a:srgbClr val="FFFFFF"/>
                </a:highlight>
                <a:latin typeface="Roboto"/>
                <a:ea typeface="Roboto"/>
                <a:cs typeface="Roboto"/>
                <a:sym typeface="Roboto"/>
              </a:rPr>
              <a:t>The automotive industry is constantly evolving, with car purchasing and sales prices influenced by a myriad of factors ranging from make and model to mileage, location, and market demand. Predicting these prices accurately is crucial for car buyers, sellers, dealerships, and manufacturers alike. Traditional methods of price estimation often rely on static models that may not capture the dynamic nature of the market.</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600">
                <a:solidFill>
                  <a:srgbClr val="0D0D0D"/>
                </a:solidFill>
                <a:highlight>
                  <a:srgbClr val="FFFFFF"/>
                </a:highlight>
                <a:latin typeface="Roboto"/>
                <a:ea typeface="Roboto"/>
                <a:cs typeface="Roboto"/>
                <a:sym typeface="Roboto"/>
              </a:rPr>
              <a:t>In recent years, the advent of Artificial Intelligence (AI) and machine learning techniques has revolutionized the way we approach price prediction tasks. Recurrent Neural Networks (RNNs), a class of deep learning models well-suited for sequential data analysis, offer promising avenues for predicting car purchasing and sales prices with greater accuracy and flexibility.</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600">
                <a:solidFill>
                  <a:srgbClr val="0D0D0D"/>
                </a:solidFill>
                <a:highlight>
                  <a:srgbClr val="FFFFFF"/>
                </a:highlight>
                <a:latin typeface="Roboto"/>
                <a:ea typeface="Roboto"/>
                <a:cs typeface="Roboto"/>
                <a:sym typeface="Roboto"/>
              </a:rPr>
              <a:t>In this project, we aim to harness the power of RNNs to develop a robust predictive model for car purchasing and sales prices. By leveraging historical data on various car attributes and</a:t>
            </a:r>
            <a:endParaRPr sz="16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2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930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5430376" y="2418711"/>
            <a:ext cx="4511187" cy="4532304"/>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12" y="1302141"/>
            <a:ext cx="9372600" cy="5079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t>Introduction</a:t>
            </a:r>
            <a:endParaRPr sz="1800"/>
          </a:p>
          <a:p>
            <a:pPr indent="0" lvl="1" marL="0" rtl="0" algn="l">
              <a:spcBef>
                <a:spcPts val="0"/>
              </a:spcBef>
              <a:spcAft>
                <a:spcPts val="0"/>
              </a:spcAft>
              <a:buNone/>
            </a:pPr>
            <a:r>
              <a:rPr lang="en-US" sz="1800"/>
              <a:t>Importance of accurate price prediction in the automotive market.</a:t>
            </a:r>
            <a:endParaRPr/>
          </a:p>
          <a:p>
            <a:pPr indent="0" lvl="1" marL="0" rtl="0" algn="l">
              <a:spcBef>
                <a:spcPts val="0"/>
              </a:spcBef>
              <a:spcAft>
                <a:spcPts val="0"/>
              </a:spcAft>
              <a:buNone/>
            </a:pPr>
            <a:r>
              <a:rPr lang="en-US" sz="1800"/>
              <a:t>Overview of Recurrent Neural Networks (RNN) for predictive modeling.</a:t>
            </a:r>
            <a:endParaRPr/>
          </a:p>
          <a:p>
            <a:pPr indent="0" lvl="0" marL="0" rtl="0" algn="l">
              <a:spcBef>
                <a:spcPts val="0"/>
              </a:spcBef>
              <a:spcAft>
                <a:spcPts val="0"/>
              </a:spcAft>
              <a:buNone/>
            </a:pPr>
            <a:r>
              <a:rPr b="1" lang="en-US" sz="1800"/>
              <a:t>Understanding the Data</a:t>
            </a:r>
            <a:endParaRPr sz="1800"/>
          </a:p>
          <a:p>
            <a:pPr indent="0" lvl="1" marL="0" rtl="0" algn="l">
              <a:spcBef>
                <a:spcPts val="0"/>
              </a:spcBef>
              <a:spcAft>
                <a:spcPts val="0"/>
              </a:spcAft>
              <a:buNone/>
            </a:pPr>
            <a:r>
              <a:rPr lang="en-US" sz="1800"/>
              <a:t>Dataset overview and key features.</a:t>
            </a:r>
            <a:endParaRPr/>
          </a:p>
          <a:p>
            <a:pPr indent="0" lvl="1" marL="0" rtl="0" algn="l">
              <a:spcBef>
                <a:spcPts val="0"/>
              </a:spcBef>
              <a:spcAft>
                <a:spcPts val="0"/>
              </a:spcAft>
              <a:buNone/>
            </a:pPr>
            <a:r>
              <a:rPr lang="en-US" sz="1800"/>
              <a:t>Data preprocessing techniques.</a:t>
            </a:r>
            <a:endParaRPr/>
          </a:p>
          <a:p>
            <a:pPr indent="0" lvl="0" marL="0" rtl="0" algn="l">
              <a:spcBef>
                <a:spcPts val="0"/>
              </a:spcBef>
              <a:spcAft>
                <a:spcPts val="0"/>
              </a:spcAft>
              <a:buNone/>
            </a:pPr>
            <a:r>
              <a:rPr b="1" lang="en-US" sz="1800"/>
              <a:t>Model Architecture</a:t>
            </a:r>
            <a:endParaRPr sz="1800"/>
          </a:p>
          <a:p>
            <a:pPr indent="0" lvl="1" marL="0" rtl="0" algn="l">
              <a:spcBef>
                <a:spcPts val="0"/>
              </a:spcBef>
              <a:spcAft>
                <a:spcPts val="0"/>
              </a:spcAft>
              <a:buNone/>
            </a:pPr>
            <a:r>
              <a:rPr lang="en-US" sz="1800"/>
              <a:t>RNN architecture explanation.</a:t>
            </a:r>
            <a:endParaRPr/>
          </a:p>
          <a:p>
            <a:pPr indent="0" lvl="1" marL="0" rtl="0" algn="l">
              <a:spcBef>
                <a:spcPts val="0"/>
              </a:spcBef>
              <a:spcAft>
                <a:spcPts val="0"/>
              </a:spcAft>
              <a:buNone/>
            </a:pPr>
            <a:r>
              <a:rPr lang="en-US" sz="1800"/>
              <a:t>Training process overview.</a:t>
            </a:r>
            <a:endParaRPr/>
          </a:p>
          <a:p>
            <a:pPr indent="0" lvl="0" marL="0" rtl="0" algn="l">
              <a:spcBef>
                <a:spcPts val="0"/>
              </a:spcBef>
              <a:spcAft>
                <a:spcPts val="0"/>
              </a:spcAft>
              <a:buNone/>
            </a:pPr>
            <a:r>
              <a:rPr b="1" lang="en-US" sz="1800"/>
              <a:t>Training the RNN Model</a:t>
            </a:r>
            <a:endParaRPr sz="1800"/>
          </a:p>
          <a:p>
            <a:pPr indent="0" lvl="1" marL="0" rtl="0" algn="l">
              <a:spcBef>
                <a:spcPts val="0"/>
              </a:spcBef>
              <a:spcAft>
                <a:spcPts val="0"/>
              </a:spcAft>
              <a:buNone/>
            </a:pPr>
            <a:r>
              <a:rPr lang="en-US" sz="1800"/>
              <a:t>Steps for model training.</a:t>
            </a:r>
            <a:endParaRPr/>
          </a:p>
          <a:p>
            <a:pPr indent="0" lvl="1" marL="0" rtl="0" algn="l">
              <a:spcBef>
                <a:spcPts val="0"/>
              </a:spcBef>
              <a:spcAft>
                <a:spcPts val="0"/>
              </a:spcAft>
              <a:buNone/>
            </a:pPr>
            <a:r>
              <a:rPr lang="en-US" sz="1800"/>
              <a:t>Evaluation metrics.</a:t>
            </a:r>
            <a:endParaRPr/>
          </a:p>
          <a:p>
            <a:pPr indent="0" lvl="0" marL="0" rtl="0" algn="l">
              <a:spcBef>
                <a:spcPts val="0"/>
              </a:spcBef>
              <a:spcAft>
                <a:spcPts val="0"/>
              </a:spcAft>
              <a:buNone/>
            </a:pPr>
            <a:r>
              <a:rPr b="1" lang="en-US" sz="1800"/>
              <a:t>Results and Performance Evaluation</a:t>
            </a:r>
            <a:endParaRPr sz="1800"/>
          </a:p>
          <a:p>
            <a:pPr indent="0" lvl="1" marL="0" rtl="0" algn="l">
              <a:spcBef>
                <a:spcPts val="0"/>
              </a:spcBef>
              <a:spcAft>
                <a:spcPts val="0"/>
              </a:spcAft>
              <a:buNone/>
            </a:pPr>
            <a:r>
              <a:rPr lang="en-US" sz="1800"/>
              <a:t>Presentation of results.</a:t>
            </a:r>
            <a:endParaRPr/>
          </a:p>
          <a:p>
            <a:pPr indent="0" lvl="1" marL="0" rtl="0" algn="l">
              <a:spcBef>
                <a:spcPts val="0"/>
              </a:spcBef>
              <a:spcAft>
                <a:spcPts val="0"/>
              </a:spcAft>
              <a:buNone/>
            </a:pPr>
            <a:r>
              <a:rPr lang="en-US" sz="1800"/>
              <a:t>Model accuracy assessment.</a:t>
            </a:r>
            <a:endParaRPr/>
          </a:p>
          <a:p>
            <a:pPr indent="0" lvl="0" marL="0" rtl="0" algn="l">
              <a:spcBef>
                <a:spcPts val="0"/>
              </a:spcBef>
              <a:spcAft>
                <a:spcPts val="0"/>
              </a:spcAft>
              <a:buNone/>
            </a:pPr>
            <a:r>
              <a:rPr b="1" lang="en-US" sz="1800"/>
              <a:t>Application and Future Directions</a:t>
            </a:r>
            <a:endParaRPr sz="1800"/>
          </a:p>
          <a:p>
            <a:pPr indent="0" lvl="1" marL="0" rtl="0" algn="l">
              <a:spcBef>
                <a:spcPts val="0"/>
              </a:spcBef>
              <a:spcAft>
                <a:spcPts val="0"/>
              </a:spcAft>
              <a:buNone/>
            </a:pPr>
            <a:r>
              <a:rPr lang="en-US" sz="1800"/>
              <a:t>Potential industry applications.</a:t>
            </a:r>
            <a:endParaRPr/>
          </a:p>
          <a:p>
            <a:pPr indent="0" lvl="1" marL="0" rtl="0" algn="l">
              <a:spcBef>
                <a:spcPts val="0"/>
              </a:spcBef>
              <a:spcAft>
                <a:spcPts val="0"/>
              </a:spcAft>
              <a:buNone/>
            </a:pPr>
            <a:r>
              <a:rPr lang="en-US" sz="1800"/>
              <a:t>Future research directions.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382000" y="2943095"/>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914400" y="1524000"/>
            <a:ext cx="7467600" cy="535531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In the automotive market, accurately predicting car purchasing and sales prices is crucial for both buyers and sellers. However, the dynamics of pricing are influenced by numerous factors, including the make and model of the car, its mileage, year of manufacture, and market trends. Traditional methods of price estimation often lack the precision needed to account for these complexities.</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To address this challenge, we propose leveraging Recurrent Neural Networks (RNN) to develop a predictive model capable of accurately forecasting car purchasing and sales prices. By harnessing the power of deep learning, we aim to create a system that can analyze historical data and discern patterns that influence pricing decisions.</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US" sz="1800"/>
              <a:t>Our objective is to train an RNN model using a comprehensive dataset encompassing various attributes of cars, such as make, model, mileage, year, and other relevant factors. Through iterative learning, the model will learn to identify subtle relationships between these features and predict prices with high accuracy.</a:t>
            </a:r>
            <a:endParaRPr/>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419325" y="2085563"/>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8" name="Google Shape;138;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2538730" y="2282399"/>
            <a:ext cx="8001000" cy="341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The "Predicting Car Purchasing and Sales Prices with RNN" project aims to develop an advanced predictive model using Recurrent Neural Networks (RNN) to accurately forecast car prices. By leveraging deep learning techniques, this project seeks to revolutionize the automotive market by providing stakeholders with actionable insights into pricing dynamics. Key steps include data collection and preprocessing, designing the RNN architecture, model training and validation, analysis of results, and potential deployment for real-world applications. Ultimately, the project aims to empower both buyers and sellers in the automotive industry with data-driven pricing predictions to optimize transactions.</a:t>
            </a:r>
            <a:endParaRPr/>
          </a:p>
          <a:p>
            <a:pPr indent="0" lvl="0" marL="0" rtl="0" algn="l">
              <a:spcBef>
                <a:spcPts val="0"/>
              </a:spcBef>
              <a:spcAft>
                <a:spcPts val="0"/>
              </a:spcAft>
              <a:buNone/>
            </a:pPr>
            <a:br>
              <a:rPr lang="en-US" sz="1800"/>
            </a:b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9" name="Google Shape;149;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304800" y="1463683"/>
            <a:ext cx="8763000" cy="520142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Car Buyers</a:t>
            </a:r>
            <a:r>
              <a:rPr lang="en-US" sz="1800"/>
              <a:t>: Individuals or organizations looking to purchase vehicles can benefit from the RNN-based price predictions to make informed decisions about their purchases. By having access to accurate pricing forecasts, buyers can negotiate better deals and ensure they are paying a fair price for the desired vehicle.</a:t>
            </a:r>
            <a:endParaRPr/>
          </a:p>
          <a:p>
            <a:pPr indent="0" lvl="0" marL="0" rtl="0" algn="l">
              <a:spcBef>
                <a:spcPts val="0"/>
              </a:spcBef>
              <a:spcAft>
                <a:spcPts val="0"/>
              </a:spcAft>
              <a:buNone/>
            </a:pPr>
            <a:r>
              <a:rPr b="1" lang="en-US" sz="2000"/>
              <a:t>Car Sellers</a:t>
            </a:r>
            <a:r>
              <a:rPr lang="en-US" sz="1800"/>
              <a:t>: Dealerships, car manufacturers, and private sellers can utilize the RNN model to determine optimal pricing strategies for their inventory. By understanding the factors influencing car prices, sellers can set competitive prices that attract potential buyers while maximizing profitability.</a:t>
            </a:r>
            <a:endParaRPr/>
          </a:p>
          <a:p>
            <a:pPr indent="0" lvl="0" marL="0" rtl="0" algn="l">
              <a:spcBef>
                <a:spcPts val="0"/>
              </a:spcBef>
              <a:spcAft>
                <a:spcPts val="0"/>
              </a:spcAft>
              <a:buNone/>
            </a:pPr>
            <a:r>
              <a:rPr b="1" lang="en-US" sz="2000"/>
              <a:t>Financial Institutions</a:t>
            </a:r>
            <a:r>
              <a:rPr lang="en-US" sz="1800"/>
              <a:t>: Banks, lending institutions, and insurance companies involved in the financing and insurance of vehicle purchases can use the RNN-based price predictions to assess the value of collateral and mitigate risks associated with lending or insuring cars.</a:t>
            </a:r>
            <a:endParaRPr/>
          </a:p>
          <a:p>
            <a:pPr indent="0" lvl="0" marL="0" rtl="0" algn="l">
              <a:spcBef>
                <a:spcPts val="0"/>
              </a:spcBef>
              <a:spcAft>
                <a:spcPts val="0"/>
              </a:spcAft>
              <a:buNone/>
            </a:pPr>
            <a:r>
              <a:rPr b="1" lang="en-US" sz="2000"/>
              <a:t>Technology Providers</a:t>
            </a:r>
            <a:r>
              <a:rPr lang="en-US" sz="1800"/>
              <a:t>: Companies developing automotive software solutions, such as car pricing platforms or market analysis tools, can integrate the RNN model into their products to enhance their capabilities and provide more accurate pricing information to users</a:t>
            </a:r>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1674596" y="-317875"/>
            <a:ext cx="6017399" cy="8432276"/>
          </a:xfrm>
          <a:prstGeom prst="rect">
            <a:avLst/>
          </a:prstGeom>
          <a:noFill/>
          <a:ln>
            <a:noFill/>
          </a:ln>
        </p:spPr>
      </p:pic>
      <p:sp>
        <p:nvSpPr>
          <p:cNvPr id="159" name="Google Shape;159;p13"/>
          <p:cNvSpPr/>
          <p:nvPr/>
        </p:nvSpPr>
        <p:spPr>
          <a:xfrm>
            <a:off x="10331558" y="6152237"/>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0" name="Google Shape;160;p13"/>
          <p:cNvSpPr/>
          <p:nvPr/>
        </p:nvSpPr>
        <p:spPr>
          <a:xfrm>
            <a:off x="10134600" y="1905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1" name="Google Shape;161;p13"/>
          <p:cNvSpPr/>
          <p:nvPr/>
        </p:nvSpPr>
        <p:spPr>
          <a:xfrm>
            <a:off x="1089660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2" name="Google Shape;162;p13"/>
          <p:cNvSpPr txBox="1"/>
          <p:nvPr>
            <p:ph type="title"/>
          </p:nvPr>
        </p:nvSpPr>
        <p:spPr>
          <a:xfrm>
            <a:off x="298067" y="407163"/>
            <a:ext cx="97644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3" name="Google Shape;163;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1070845" y="1615283"/>
            <a:ext cx="8991600" cy="507831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Our solution for predicting car purchasing and sales prices with RNN offers a groundbreaking approach to revolutionize the automotive market. By harnessing the power of Recurrent Neural Networks (RNN), we provide stakeholders with accurate and actionable insights into pricing dynamics, empowering them to make informed decisions and optimize transactions.</a:t>
            </a:r>
            <a:endParaRPr/>
          </a:p>
          <a:p>
            <a:pPr indent="0" lvl="0" marL="0" rtl="0" algn="l">
              <a:spcBef>
                <a:spcPts val="0"/>
              </a:spcBef>
              <a:spcAft>
                <a:spcPts val="0"/>
              </a:spcAft>
              <a:buNone/>
            </a:pPr>
            <a:r>
              <a:rPr b="1" lang="en-US" sz="1800"/>
              <a:t>Key Features and Value Proposition:</a:t>
            </a:r>
            <a:endParaRPr sz="1800"/>
          </a:p>
          <a:p>
            <a:pPr indent="0" lvl="0" marL="0" rtl="0" algn="l">
              <a:spcBef>
                <a:spcPts val="0"/>
              </a:spcBef>
              <a:spcAft>
                <a:spcPts val="0"/>
              </a:spcAft>
              <a:buNone/>
            </a:pPr>
            <a:r>
              <a:rPr b="1" lang="en-US" sz="1800"/>
              <a:t>Accuracy</a:t>
            </a:r>
            <a:r>
              <a:rPr lang="en-US" sz="1800"/>
              <a:t>: Our RNN model leverages deep learning techniques to analyze historical data and identify complex patterns influencing car prices. By accurately predicting purchasing and sales prices, our solution enables stakeholders to negotiate better deals and maximize profitability.</a:t>
            </a:r>
            <a:endParaRPr/>
          </a:p>
          <a:p>
            <a:pPr indent="0" lvl="0" marL="0" rtl="0" algn="l">
              <a:spcBef>
                <a:spcPts val="0"/>
              </a:spcBef>
              <a:spcAft>
                <a:spcPts val="0"/>
              </a:spcAft>
              <a:buNone/>
            </a:pPr>
            <a:r>
              <a:rPr b="1" lang="en-US" sz="1800"/>
              <a:t>Comprehensive Insights</a:t>
            </a:r>
            <a:r>
              <a:rPr lang="en-US" sz="1800"/>
              <a:t>: We consider a wide range of factors, including make, model, mileage, year, and market trends, to provide comprehensive insights into pricing dynamics. This holistic approach ensures that stakeholders have a nuanced understanding of pricing decisions.</a:t>
            </a:r>
            <a:endParaRPr/>
          </a:p>
          <a:p>
            <a:pPr indent="0" lvl="0" marL="0" rtl="0" algn="l">
              <a:spcBef>
                <a:spcPts val="0"/>
              </a:spcBef>
              <a:spcAft>
                <a:spcPts val="0"/>
              </a:spcAft>
              <a:buNone/>
            </a:pPr>
            <a:r>
              <a:rPr b="1" lang="en-US" sz="1800"/>
              <a:t>Real-time Updates</a:t>
            </a:r>
            <a:r>
              <a:rPr lang="en-US" sz="1800"/>
              <a:t>: Our solution can be continuously updated with new data, allowing stakeholders to adapt to changing market conditions and make informed decisions in real-time. This agility ensures that pricing strategies remain relevant and effective.</a:t>
            </a:r>
            <a:endParaRPr/>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14"/>
          <p:cNvSpPr/>
          <p:nvPr/>
        </p:nvSpPr>
        <p:spPr>
          <a:xfrm>
            <a:off x="9823015" y="584835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3" name="Google Shape;173;p14"/>
          <p:cNvSpPr/>
          <p:nvPr/>
        </p:nvSpPr>
        <p:spPr>
          <a:xfrm>
            <a:off x="414598" y="228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4" name="Google Shape;174;p14"/>
          <p:cNvSpPr/>
          <p:nvPr/>
        </p:nvSpPr>
        <p:spPr>
          <a:xfrm>
            <a:off x="9574321" y="6561919"/>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5" name="Google Shape;175;p14"/>
          <p:cNvPicPr preferRelativeResize="0"/>
          <p:nvPr/>
        </p:nvPicPr>
        <p:blipFill rotWithShape="1">
          <a:blip r:embed="rId3">
            <a:alphaModFix/>
          </a:blip>
          <a:srcRect b="0" l="0" r="0" t="0"/>
          <a:stretch/>
        </p:blipFill>
        <p:spPr>
          <a:xfrm>
            <a:off x="478475" y="71300"/>
            <a:ext cx="8731975" cy="7069425"/>
          </a:xfrm>
          <a:prstGeom prst="rect">
            <a:avLst/>
          </a:prstGeom>
          <a:noFill/>
          <a:ln>
            <a:noFill/>
          </a:ln>
        </p:spPr>
      </p:pic>
      <p:sp>
        <p:nvSpPr>
          <p:cNvPr id="176" name="Google Shape;176;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8" name="Google Shape;178;p14"/>
          <p:cNvSpPr txBox="1"/>
          <p:nvPr/>
        </p:nvSpPr>
        <p:spPr>
          <a:xfrm>
            <a:off x="340681" y="1331554"/>
            <a:ext cx="10863002" cy="513986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t>Input with External Data:</a:t>
            </a:r>
            <a:endParaRPr sz="1800"/>
          </a:p>
          <a:p>
            <a:pPr indent="0" lvl="0" marL="0" rtl="0" algn="l">
              <a:spcBef>
                <a:spcPts val="0"/>
              </a:spcBef>
              <a:spcAft>
                <a:spcPts val="0"/>
              </a:spcAft>
              <a:buNone/>
            </a:pPr>
            <a:r>
              <a:rPr lang="en-US" sz="1600"/>
              <a:t>Go beyond traditional car features (make, model, year) and incorporate external factors that influence buying decisions.</a:t>
            </a:r>
            <a:endParaRPr/>
          </a:p>
          <a:p>
            <a:pPr indent="0" lvl="0" marL="0" rtl="0" algn="l">
              <a:spcBef>
                <a:spcPts val="0"/>
              </a:spcBef>
              <a:spcAft>
                <a:spcPts val="0"/>
              </a:spcAft>
              <a:buNone/>
            </a:pPr>
            <a:r>
              <a:rPr lang="en-US" sz="1600"/>
              <a:t>This could include:</a:t>
            </a:r>
            <a:endParaRPr/>
          </a:p>
          <a:p>
            <a:pPr indent="0" lvl="1" marL="0" rtl="0" algn="l">
              <a:spcBef>
                <a:spcPts val="0"/>
              </a:spcBef>
              <a:spcAft>
                <a:spcPts val="0"/>
              </a:spcAft>
              <a:buNone/>
            </a:pPr>
            <a:r>
              <a:rPr lang="en-US" sz="1600"/>
              <a:t>Economic indicators (interest rates, unemployment)</a:t>
            </a:r>
            <a:endParaRPr/>
          </a:p>
          <a:p>
            <a:pPr indent="0" lvl="1" marL="0" rtl="0" algn="l">
              <a:spcBef>
                <a:spcPts val="0"/>
              </a:spcBef>
              <a:spcAft>
                <a:spcPts val="0"/>
              </a:spcAft>
              <a:buNone/>
            </a:pPr>
            <a:r>
              <a:rPr lang="en-US" sz="1600"/>
              <a:t>Gas prices</a:t>
            </a:r>
            <a:endParaRPr/>
          </a:p>
          <a:p>
            <a:pPr indent="0" lvl="1" marL="0" rtl="0" algn="l">
              <a:spcBef>
                <a:spcPts val="0"/>
              </a:spcBef>
              <a:spcAft>
                <a:spcPts val="0"/>
              </a:spcAft>
              <a:buNone/>
            </a:pPr>
            <a:r>
              <a:rPr lang="en-US" sz="1600"/>
              <a:t>Consumer sentiment data</a:t>
            </a:r>
            <a:endParaRPr/>
          </a:p>
          <a:p>
            <a:pPr indent="0" lvl="0" marL="0" rtl="0" algn="l">
              <a:spcBef>
                <a:spcPts val="0"/>
              </a:spcBef>
              <a:spcAft>
                <a:spcPts val="0"/>
              </a:spcAft>
              <a:buNone/>
            </a:pPr>
            <a:r>
              <a:rPr b="1" lang="en-US" sz="1800"/>
              <a:t>Multi-model Ensemble with Explain:</a:t>
            </a:r>
            <a:endParaRPr sz="1800"/>
          </a:p>
          <a:p>
            <a:pPr indent="0" lvl="0" marL="0" rtl="0" algn="l">
              <a:spcBef>
                <a:spcPts val="0"/>
              </a:spcBef>
              <a:spcAft>
                <a:spcPts val="0"/>
              </a:spcAft>
              <a:buNone/>
            </a:pPr>
            <a:r>
              <a:rPr lang="en-US" sz="1800"/>
              <a:t>Don't rely solely on RNNs. Combine it with other models like Random Forests or Gradient Boosting Machines for a more robust prediction.</a:t>
            </a:r>
            <a:endParaRPr/>
          </a:p>
          <a:p>
            <a:pPr indent="0" lvl="0" marL="0" rtl="0" algn="l">
              <a:spcBef>
                <a:spcPts val="0"/>
              </a:spcBef>
              <a:spcAft>
                <a:spcPts val="0"/>
              </a:spcAft>
              <a:buNone/>
            </a:pPr>
            <a:r>
              <a:rPr lang="en-US" sz="1800"/>
              <a:t>This "ensemble" approach leverages the strengths of different algorithms.</a:t>
            </a:r>
            <a:endParaRPr/>
          </a:p>
          <a:p>
            <a:pPr indent="0" lvl="0" marL="0" rtl="0" algn="l">
              <a:spcBef>
                <a:spcPts val="0"/>
              </a:spcBef>
              <a:spcAft>
                <a:spcPts val="0"/>
              </a:spcAft>
              <a:buNone/>
            </a:pPr>
            <a:r>
              <a:rPr b="1" lang="en-US" sz="1800"/>
              <a:t>Real-world Application and Societal Impact:</a:t>
            </a:r>
            <a:endParaRPr sz="1800"/>
          </a:p>
          <a:p>
            <a:pPr indent="0" lvl="0" marL="0" rtl="0" algn="l">
              <a:spcBef>
                <a:spcPts val="0"/>
              </a:spcBef>
              <a:spcAft>
                <a:spcPts val="0"/>
              </a:spcAft>
              <a:buNone/>
            </a:pPr>
            <a:r>
              <a:rPr lang="en-US" sz="1800"/>
              <a:t>Move beyond a standalone model. Think about how it can be integrated into real-world applications.</a:t>
            </a:r>
            <a:endParaRPr/>
          </a:p>
          <a:p>
            <a:pPr indent="0" lvl="0" marL="0" rtl="0" algn="l">
              <a:spcBef>
                <a:spcPts val="0"/>
              </a:spcBef>
              <a:spcAft>
                <a:spcPts val="0"/>
              </a:spcAft>
              <a:buNone/>
            </a:pPr>
            <a:r>
              <a:rPr lang="en-US" sz="1800"/>
              <a:t>This could include:</a:t>
            </a:r>
            <a:endParaRPr/>
          </a:p>
          <a:p>
            <a:pPr indent="0" lvl="1" marL="0" rtl="0" algn="l">
              <a:spcBef>
                <a:spcPts val="0"/>
              </a:spcBef>
              <a:spcAft>
                <a:spcPts val="0"/>
              </a:spcAft>
              <a:buNone/>
            </a:pPr>
            <a:r>
              <a:rPr lang="en-US" sz="1800"/>
              <a:t>A pricing tool for car dealerships to optimize their sales strategy.</a:t>
            </a:r>
            <a:endParaRPr/>
          </a:p>
          <a:p>
            <a:pPr indent="0" lvl="1" marL="0" rtl="0" algn="l">
              <a:spcBef>
                <a:spcPts val="0"/>
              </a:spcBef>
              <a:spcAft>
                <a:spcPts val="0"/>
              </a:spcAft>
              <a:buNone/>
            </a:pPr>
            <a:r>
              <a:rPr lang="en-US" sz="1800"/>
              <a:t>A platform to help individual buyers determine a fair price for a used car.</a:t>
            </a:r>
            <a:endParaRPr/>
          </a:p>
          <a:p>
            <a:pPr indent="0" lvl="1" marL="0" rtl="0" algn="l">
              <a:spcBef>
                <a:spcPts val="0"/>
              </a:spcBef>
              <a:spcAft>
                <a:spcPts val="0"/>
              </a:spcAft>
              <a:buNone/>
            </a:pPr>
            <a:r>
              <a:rPr lang="en-US" sz="1800"/>
              <a:t>A service to track car value depreciation over time.</a:t>
            </a:r>
            <a:endParaRPr/>
          </a:p>
          <a:p>
            <a:pPr indent="0" lvl="1" marL="0" rtl="0" algn="l">
              <a:spcBef>
                <a:spcPts val="0"/>
              </a:spcBef>
              <a:spcAft>
                <a:spcPts val="0"/>
              </a:spcAft>
              <a:buNone/>
            </a:pPr>
            <a:r>
              <a:t/>
            </a:r>
            <a:endParaRPr sz="1600"/>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4" name="Google Shape;184;p15"/>
          <p:cNvSpPr/>
          <p:nvPr/>
        </p:nvSpPr>
        <p:spPr>
          <a:xfrm>
            <a:off x="11125200" y="5257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5" name="Google Shape;185;p15"/>
          <p:cNvSpPr/>
          <p:nvPr/>
        </p:nvSpPr>
        <p:spPr>
          <a:xfrm>
            <a:off x="7848600" y="8382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11734800" y="5857418"/>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nvSpPr>
        <p:spPr>
          <a:xfrm>
            <a:off x="739775" y="1367853"/>
            <a:ext cx="281241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Trebuchet MS"/>
                <a:ea typeface="Trebuchet MS"/>
                <a:cs typeface="Trebuchet MS"/>
                <a:sym typeface="Trebuchet MS"/>
              </a:rPr>
              <a:t>Teams cam add wireframes</a:t>
            </a:r>
            <a:endParaRPr sz="1800">
              <a:latin typeface="Trebuchet MS"/>
              <a:ea typeface="Trebuchet MS"/>
              <a:cs typeface="Trebuchet MS"/>
              <a:sym typeface="Trebuchet MS"/>
            </a:endParaRPr>
          </a:p>
        </p:txBody>
      </p:sp>
      <p:sp>
        <p:nvSpPr>
          <p:cNvPr id="189" name="Google Shape;189;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0" name="Google Shape;190;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91" name="Google Shape;191;p15"/>
          <p:cNvSpPr txBox="1"/>
          <p:nvPr/>
        </p:nvSpPr>
        <p:spPr>
          <a:xfrm>
            <a:off x="268266" y="1668208"/>
            <a:ext cx="10820400" cy="507831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t>Wireframe 1: Data Input</a:t>
            </a:r>
            <a:endParaRPr sz="1800"/>
          </a:p>
          <a:p>
            <a:pPr indent="0" lvl="0" marL="0" rtl="0" algn="l">
              <a:spcBef>
                <a:spcPts val="0"/>
              </a:spcBef>
              <a:spcAft>
                <a:spcPts val="0"/>
              </a:spcAft>
              <a:buNone/>
            </a:pPr>
            <a:r>
              <a:rPr lang="en-US" sz="1800"/>
              <a:t>Show two sections: Car details and External factors.</a:t>
            </a:r>
            <a:endParaRPr/>
          </a:p>
          <a:p>
            <a:pPr indent="0" lvl="0" marL="0" rtl="0" algn="l">
              <a:spcBef>
                <a:spcPts val="0"/>
              </a:spcBef>
              <a:spcAft>
                <a:spcPts val="0"/>
              </a:spcAft>
              <a:buNone/>
            </a:pPr>
            <a:r>
              <a:rPr lang="en-US" sz="1800"/>
              <a:t>Car details capture specifics like make, model, year, mileage, condition.</a:t>
            </a:r>
            <a:endParaRPr/>
          </a:p>
          <a:p>
            <a:pPr indent="0" lvl="0" marL="0" rtl="0" algn="l">
              <a:spcBef>
                <a:spcPts val="0"/>
              </a:spcBef>
              <a:spcAft>
                <a:spcPts val="0"/>
              </a:spcAft>
              <a:buNone/>
            </a:pPr>
            <a:r>
              <a:rPr b="1" lang="en-US" sz="1800"/>
              <a:t>Wireframe 2: Model Selection &amp; Prediction</a:t>
            </a:r>
            <a:endParaRPr sz="1800"/>
          </a:p>
          <a:p>
            <a:pPr indent="0" lvl="0" marL="0" rtl="0" algn="l">
              <a:spcBef>
                <a:spcPts val="0"/>
              </a:spcBef>
              <a:spcAft>
                <a:spcPts val="0"/>
              </a:spcAft>
              <a:buNone/>
            </a:pPr>
            <a:r>
              <a:rPr lang="en-US" sz="1800"/>
              <a:t>Display options for RNN, Random Forest, Gradient Boosting, or an "Ensemble" option that combines all three.</a:t>
            </a:r>
            <a:endParaRPr/>
          </a:p>
          <a:p>
            <a:pPr indent="0" lvl="0" marL="0" rtl="0" algn="l">
              <a:spcBef>
                <a:spcPts val="0"/>
              </a:spcBef>
              <a:spcAft>
                <a:spcPts val="0"/>
              </a:spcAft>
              <a:buNone/>
            </a:pPr>
            <a:r>
              <a:rPr lang="en-US" sz="1800"/>
              <a:t>Once a model (or ensemble) is chosen, a button initiates the prediction.</a:t>
            </a:r>
            <a:endParaRPr/>
          </a:p>
          <a:p>
            <a:pPr indent="0" lvl="0" marL="0" rtl="0" algn="l">
              <a:spcBef>
                <a:spcPts val="0"/>
              </a:spcBef>
              <a:spcAft>
                <a:spcPts val="0"/>
              </a:spcAft>
              <a:buNone/>
            </a:pPr>
            <a:r>
              <a:rPr b="1" lang="en-US" sz="1800"/>
              <a:t>Wireframe 3: Price Prediction with Explanation</a:t>
            </a:r>
            <a:endParaRPr sz="1800"/>
          </a:p>
          <a:p>
            <a:pPr indent="0" lvl="0" marL="0" rtl="0" algn="l">
              <a:spcBef>
                <a:spcPts val="0"/>
              </a:spcBef>
              <a:spcAft>
                <a:spcPts val="0"/>
              </a:spcAft>
              <a:buNone/>
            </a:pPr>
            <a:r>
              <a:rPr lang="en-US" sz="1800"/>
              <a:t>Show the predicted price prominently.</a:t>
            </a:r>
            <a:endParaRPr/>
          </a:p>
          <a:p>
            <a:pPr indent="0" lvl="0" marL="0" rtl="0" algn="l">
              <a:spcBef>
                <a:spcPts val="0"/>
              </a:spcBef>
              <a:spcAft>
                <a:spcPts val="0"/>
              </a:spcAft>
              <a:buNone/>
            </a:pPr>
            <a:r>
              <a:rPr lang="en-US" sz="1800"/>
              <a:t>Include a section titled "Why this price?" that uses LIME or similar techniques to explain the reasoning behind the prediction.</a:t>
            </a:r>
            <a:endParaRPr/>
          </a:p>
          <a:p>
            <a:pPr indent="0" lvl="0" marL="0" rtl="0" algn="l">
              <a:spcBef>
                <a:spcPts val="0"/>
              </a:spcBef>
              <a:spcAft>
                <a:spcPts val="0"/>
              </a:spcAft>
              <a:buNone/>
            </a:pPr>
            <a:r>
              <a:rPr b="1" lang="en-US" sz="1800"/>
              <a:t>Wireframe 4: Price Trend Forecasting (Optional)</a:t>
            </a:r>
            <a:endParaRPr sz="1800"/>
          </a:p>
          <a:p>
            <a:pPr indent="0" lvl="0" marL="0" rtl="0" algn="l">
              <a:spcBef>
                <a:spcPts val="0"/>
              </a:spcBef>
              <a:spcAft>
                <a:spcPts val="0"/>
              </a:spcAft>
              <a:buNone/>
            </a:pPr>
            <a:r>
              <a:rPr lang="en-US" sz="1800"/>
              <a:t>Include a graph that forecasts price trends over time.</a:t>
            </a:r>
            <a:endParaRPr/>
          </a:p>
          <a:p>
            <a:pPr indent="0" lvl="0" marL="0" rtl="0" algn="l">
              <a:spcBef>
                <a:spcPts val="0"/>
              </a:spcBef>
              <a:spcAft>
                <a:spcPts val="0"/>
              </a:spcAft>
              <a:buNone/>
            </a:pPr>
            <a:r>
              <a:rPr lang="en-US" sz="1800"/>
              <a:t>The X-axis could represent time (months, years), and the Y-axis shows the predicted price</a:t>
            </a:r>
            <a:endParaRPr/>
          </a:p>
          <a:p>
            <a:pPr indent="0" lvl="0" marL="0" rtl="0" algn="l">
              <a:spcBef>
                <a:spcPts val="0"/>
              </a:spcBef>
              <a:spcAft>
                <a:spcPts val="0"/>
              </a:spcAft>
              <a:buNone/>
            </a:pPr>
            <a:r>
              <a:rPr b="1" lang="en-US" sz="1800"/>
              <a:t>Wireframe 5: Real-world Application Integration (Optional)</a:t>
            </a:r>
            <a:endParaRPr sz="1800"/>
          </a:p>
          <a:p>
            <a:pPr indent="0" lvl="0" marL="0" rtl="0" algn="l">
              <a:spcBef>
                <a:spcPts val="0"/>
              </a:spcBef>
              <a:spcAft>
                <a:spcPts val="0"/>
              </a:spcAft>
              <a:buNone/>
            </a:pPr>
            <a:r>
              <a:rPr lang="en-US" sz="1800"/>
              <a:t>Mockup a car dealership pricing tool dashboard.</a:t>
            </a:r>
            <a:endParaRPr/>
          </a:p>
          <a:p>
            <a:pPr indent="0" lvl="0" marL="0" rtl="0" algn="l">
              <a:spcBef>
                <a:spcPts val="0"/>
              </a:spcBef>
              <a:spcAft>
                <a:spcPts val="0"/>
              </a:spcAft>
              <a:buNone/>
            </a:pPr>
            <a:r>
              <a:rPr lang="en-US" sz="1800"/>
              <a:t>Users can input car details and see the predicted price alongside a suggested selling price.</a:t>
            </a:r>
            <a:endParaRPr/>
          </a:p>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