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HK Grotesk Bold" panose="020B0604020202020204" charset="0"/>
      <p:regular r:id="rId13"/>
    </p:embeddedFont>
    <p:embeddedFont>
      <p:font typeface="HK Grotesk Medium"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2558029" y="0"/>
            <a:ext cx="15729971" cy="6946434"/>
          </a:xfrm>
          <a:custGeom>
            <a:avLst/>
            <a:gdLst/>
            <a:ahLst/>
            <a:cxnLst/>
            <a:rect l="l" t="t" r="r" b="b"/>
            <a:pathLst>
              <a:path w="15729971" h="6946434">
                <a:moveTo>
                  <a:pt x="0" y="0"/>
                </a:moveTo>
                <a:lnTo>
                  <a:pt x="15729971" y="0"/>
                </a:lnTo>
                <a:lnTo>
                  <a:pt x="15729971" y="6946434"/>
                </a:lnTo>
                <a:lnTo>
                  <a:pt x="0" y="6946434"/>
                </a:lnTo>
                <a:lnTo>
                  <a:pt x="0" y="0"/>
                </a:lnTo>
                <a:close/>
              </a:path>
            </a:pathLst>
          </a:custGeom>
          <a:blipFill>
            <a:blip r:embed="rId2">
              <a:alphaModFix amt="61000"/>
            </a:blip>
            <a:stretch>
              <a:fillRect t="-23363" b="-27506"/>
            </a:stretch>
          </a:blipFill>
        </p:spPr>
      </p:sp>
      <p:sp>
        <p:nvSpPr>
          <p:cNvPr id="3" name="AutoShape 3"/>
          <p:cNvSpPr/>
          <p:nvPr/>
        </p:nvSpPr>
        <p:spPr>
          <a:xfrm>
            <a:off x="17223649" y="1028700"/>
            <a:ext cx="35651" cy="1142120"/>
          </a:xfrm>
          <a:prstGeom prst="rect">
            <a:avLst/>
          </a:prstGeom>
          <a:solidFill>
            <a:srgbClr val="FFFFFF"/>
          </a:solidFill>
        </p:spPr>
      </p:sp>
      <p:sp>
        <p:nvSpPr>
          <p:cNvPr id="4" name="TextBox 4"/>
          <p:cNvSpPr txBox="1"/>
          <p:nvPr/>
        </p:nvSpPr>
        <p:spPr>
          <a:xfrm>
            <a:off x="2960838" y="2542295"/>
            <a:ext cx="11704537" cy="2760466"/>
          </a:xfrm>
          <a:prstGeom prst="rect">
            <a:avLst/>
          </a:prstGeom>
        </p:spPr>
        <p:txBody>
          <a:bodyPr lIns="0" tIns="0" rIns="0" bIns="0" rtlCol="0" anchor="t">
            <a:spAutoFit/>
          </a:bodyPr>
          <a:lstStyle/>
          <a:p>
            <a:pPr>
              <a:lnSpc>
                <a:spcPts val="10634"/>
              </a:lnSpc>
            </a:pPr>
            <a:r>
              <a:rPr lang="en-US" sz="10851" dirty="0">
                <a:solidFill>
                  <a:srgbClr val="FFFFFF"/>
                </a:solidFill>
                <a:latin typeface="HK Grotesk Bold"/>
              </a:rPr>
              <a:t>SONG </a:t>
            </a:r>
          </a:p>
          <a:p>
            <a:pPr>
              <a:lnSpc>
                <a:spcPts val="10634"/>
              </a:lnSpc>
            </a:pPr>
            <a:r>
              <a:rPr lang="en-US" sz="10851" dirty="0">
                <a:solidFill>
                  <a:srgbClr val="FFFFFF"/>
                </a:solidFill>
                <a:latin typeface="HK Grotesk Bold"/>
              </a:rPr>
              <a:t>RECOMMENDER</a:t>
            </a:r>
          </a:p>
        </p:txBody>
      </p:sp>
      <p:sp>
        <p:nvSpPr>
          <p:cNvPr id="6" name="TextBox 6"/>
          <p:cNvSpPr txBox="1"/>
          <p:nvPr/>
        </p:nvSpPr>
        <p:spPr>
          <a:xfrm>
            <a:off x="9144000" y="6889284"/>
            <a:ext cx="8115300" cy="2419765"/>
          </a:xfrm>
          <a:prstGeom prst="rect">
            <a:avLst/>
          </a:prstGeom>
        </p:spPr>
        <p:txBody>
          <a:bodyPr lIns="0" tIns="0" rIns="0" bIns="0" rtlCol="0" anchor="t">
            <a:spAutoFit/>
          </a:bodyPr>
          <a:lstStyle/>
          <a:p>
            <a:pPr algn="just">
              <a:lnSpc>
                <a:spcPts val="3824"/>
              </a:lnSpc>
            </a:pPr>
            <a:r>
              <a:rPr lang="en-US" sz="2731" dirty="0">
                <a:solidFill>
                  <a:srgbClr val="FFFFFF"/>
                </a:solidFill>
                <a:latin typeface="HK Grotesk Medium"/>
              </a:rPr>
              <a:t>PRESENTED BY:</a:t>
            </a:r>
          </a:p>
          <a:p>
            <a:pPr algn="just">
              <a:lnSpc>
                <a:spcPts val="3824"/>
              </a:lnSpc>
            </a:pPr>
            <a:r>
              <a:rPr lang="en-US" sz="2731" dirty="0">
                <a:solidFill>
                  <a:srgbClr val="FFFFFF"/>
                </a:solidFill>
                <a:latin typeface="HK Grotesk Medium"/>
              </a:rPr>
              <a:t>B.HARIHARAN</a:t>
            </a:r>
          </a:p>
          <a:p>
            <a:pPr algn="just">
              <a:lnSpc>
                <a:spcPts val="3824"/>
              </a:lnSpc>
            </a:pPr>
            <a:r>
              <a:rPr lang="en-US" sz="2731" dirty="0">
                <a:solidFill>
                  <a:srgbClr val="FFFFFF"/>
                </a:solidFill>
                <a:latin typeface="HK Grotesk Medium"/>
              </a:rPr>
              <a:t>513121104305</a:t>
            </a:r>
          </a:p>
          <a:p>
            <a:pPr algn="just">
              <a:lnSpc>
                <a:spcPts val="3824"/>
              </a:lnSpc>
              <a:spcBef>
                <a:spcPct val="0"/>
              </a:spcBef>
            </a:pPr>
            <a:r>
              <a:rPr lang="en-US" sz="2731">
                <a:solidFill>
                  <a:srgbClr val="FFFFFF"/>
                </a:solidFill>
                <a:latin typeface="HK Grotesk Medium"/>
              </a:rPr>
              <a:t>THANTHAI PERIYAR GOVERNMENT INSTITUTE OF TECHNOLOGY-VELLORE.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2794825" y="2293001"/>
            <a:ext cx="12698350" cy="5700998"/>
          </a:xfrm>
          <a:custGeom>
            <a:avLst/>
            <a:gdLst/>
            <a:ahLst/>
            <a:cxnLst/>
            <a:rect l="l" t="t" r="r" b="b"/>
            <a:pathLst>
              <a:path w="12698350" h="5700998">
                <a:moveTo>
                  <a:pt x="0" y="0"/>
                </a:moveTo>
                <a:lnTo>
                  <a:pt x="12698350" y="0"/>
                </a:lnTo>
                <a:lnTo>
                  <a:pt x="12698350" y="5700998"/>
                </a:lnTo>
                <a:lnTo>
                  <a:pt x="0" y="5700998"/>
                </a:lnTo>
                <a:lnTo>
                  <a:pt x="0" y="0"/>
                </a:lnTo>
                <a:close/>
              </a:path>
            </a:pathLst>
          </a:custGeom>
          <a:blipFill>
            <a:blip r:embed="rId2"/>
            <a:stretch>
              <a:fillRect t="-13163" b="-12066"/>
            </a:stretch>
          </a:blipFill>
        </p:spPr>
      </p:sp>
      <p:sp>
        <p:nvSpPr>
          <p:cNvPr id="3" name="TextBox 3"/>
          <p:cNvSpPr txBox="1"/>
          <p:nvPr/>
        </p:nvSpPr>
        <p:spPr>
          <a:xfrm>
            <a:off x="1028700" y="914400"/>
            <a:ext cx="2885777" cy="1002953"/>
          </a:xfrm>
          <a:prstGeom prst="rect">
            <a:avLst/>
          </a:prstGeom>
        </p:spPr>
        <p:txBody>
          <a:bodyPr lIns="0" tIns="0" rIns="0" bIns="0" rtlCol="0" anchor="t">
            <a:spAutoFit/>
          </a:bodyPr>
          <a:lstStyle/>
          <a:p>
            <a:pPr algn="ctr">
              <a:lnSpc>
                <a:spcPts val="8244"/>
              </a:lnSpc>
              <a:spcBef>
                <a:spcPct val="0"/>
              </a:spcBef>
            </a:pPr>
            <a:r>
              <a:rPr lang="en-US" sz="5888">
                <a:solidFill>
                  <a:srgbClr val="FFFFFF"/>
                </a:solidFill>
                <a:latin typeface="HK Grotesk Medium"/>
              </a:rPr>
              <a:t>RESULT: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grpSp>
        <p:nvGrpSpPr>
          <p:cNvPr id="3" name="Group 3"/>
          <p:cNvGrpSpPr/>
          <p:nvPr/>
        </p:nvGrpSpPr>
        <p:grpSpPr>
          <a:xfrm>
            <a:off x="3038436" y="2219780"/>
            <a:ext cx="12211128" cy="8974262"/>
            <a:chOff x="0" y="0"/>
            <a:chExt cx="16281504" cy="11965683"/>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Conclusion</a:t>
              </a:r>
            </a:p>
          </p:txBody>
        </p:sp>
        <p:sp>
          <p:nvSpPr>
            <p:cNvPr id="5" name="TextBox 5"/>
            <p:cNvSpPr txBox="1"/>
            <p:nvPr/>
          </p:nvSpPr>
          <p:spPr>
            <a:xfrm>
              <a:off x="1512658" y="2149639"/>
              <a:ext cx="13256188" cy="9816043"/>
            </a:xfrm>
            <a:prstGeom prst="rect">
              <a:avLst/>
            </a:prstGeom>
          </p:spPr>
          <p:txBody>
            <a:bodyPr lIns="0" tIns="0" rIns="0" bIns="0" rtlCol="0" anchor="t">
              <a:spAutoFit/>
            </a:bodyPr>
            <a:lstStyle/>
            <a:p>
              <a:pPr algn="ctr">
                <a:lnSpc>
                  <a:spcPts val="4200"/>
                </a:lnSpc>
              </a:pPr>
              <a:r>
                <a:rPr lang="en-US" sz="3000">
                  <a:solidFill>
                    <a:srgbClr val="171717"/>
                  </a:solidFill>
                  <a:latin typeface="HK Grotesk Medium"/>
                </a:rPr>
                <a:t>The Mood-Based Song Recommendation System offers personalized song suggestions based on user mood, enhancing music discovery experiences. By leveraging advanced algorithms and intuitive user interfaces, the system aims to revolutionize how users engage with music. This innovative solution holds promise for reshaping the future of music streaming platforms.</a:t>
              </a:r>
            </a:p>
            <a:p>
              <a:pPr algn="ctr">
                <a:lnSpc>
                  <a:spcPts val="4200"/>
                </a:lnSpc>
              </a:pPr>
              <a:endParaRPr lang="en-US" sz="3000">
                <a:solidFill>
                  <a:srgbClr val="171717"/>
                </a:solidFill>
                <a:latin typeface="HK Grotesk Medium"/>
              </a:endParaRPr>
            </a:p>
            <a:p>
              <a:pPr algn="ctr">
                <a:lnSpc>
                  <a:spcPts val="4200"/>
                </a:lnSpc>
              </a:pPr>
              <a:endParaRPr lang="en-US" sz="3000">
                <a:solidFill>
                  <a:srgbClr val="171717"/>
                </a:solidFill>
                <a:latin typeface="HK Grotesk Medium"/>
              </a:endParaRPr>
            </a:p>
            <a:p>
              <a:pPr algn="ctr">
                <a:lnSpc>
                  <a:spcPts val="4200"/>
                </a:lnSpc>
              </a:pPr>
              <a:endParaRPr lang="en-US" sz="3000">
                <a:solidFill>
                  <a:srgbClr val="171717"/>
                </a:solidFill>
                <a:latin typeface="HK Grotesk Medium"/>
              </a:endParaRPr>
            </a:p>
            <a:p>
              <a:pPr algn="ctr">
                <a:lnSpc>
                  <a:spcPts val="4200"/>
                </a:lnSpc>
              </a:pPr>
              <a:endParaRPr lang="en-US" sz="3000">
                <a:solidFill>
                  <a:srgbClr val="171717"/>
                </a:solidFill>
                <a:latin typeface="HK Grotesk Medium"/>
              </a:endParaRPr>
            </a:p>
            <a:p>
              <a:pPr algn="ctr">
                <a:lnSpc>
                  <a:spcPts val="4200"/>
                </a:lnSpc>
              </a:pPr>
              <a:endParaRPr lang="en-US" sz="3000">
                <a:solidFill>
                  <a:srgbClr val="171717"/>
                </a:solidFill>
                <a:latin typeface="HK Grotesk Medium"/>
              </a:endParaRPr>
            </a:p>
            <a:p>
              <a:pPr algn="ctr">
                <a:lnSpc>
                  <a:spcPts val="4200"/>
                </a:lnSpc>
              </a:pPr>
              <a:endParaRPr lang="en-US" sz="3000">
                <a:solidFill>
                  <a:srgbClr val="171717"/>
                </a:solidFill>
                <a:latin typeface="HK Grotesk Medium"/>
              </a:endParaRPr>
            </a:p>
            <a:p>
              <a:pPr algn="ctr">
                <a:lnSpc>
                  <a:spcPts val="4200"/>
                </a:lnSpc>
                <a:spcBef>
                  <a:spcPct val="0"/>
                </a:spcBef>
              </a:pPr>
              <a:endParaRPr lang="en-US" sz="3000">
                <a:solidFill>
                  <a:srgbClr val="171717"/>
                </a:solidFill>
                <a:latin typeface="HK Grotesk Medium"/>
              </a:endParaRPr>
            </a:p>
          </p:txBody>
        </p:sp>
      </p:gr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AutoShape 3"/>
          <p:cNvSpPr/>
          <p:nvPr/>
        </p:nvSpPr>
        <p:spPr>
          <a:xfrm rot="-5400000">
            <a:off x="503481" y="4172259"/>
            <a:ext cx="35651" cy="1978134"/>
          </a:xfrm>
          <a:prstGeom prst="rect">
            <a:avLst/>
          </a:prstGeom>
          <a:solidFill>
            <a:srgbClr val="FFFFFF"/>
          </a:solidFill>
        </p:spPr>
      </p:sp>
      <p:sp>
        <p:nvSpPr>
          <p:cNvPr id="4" name="AutoShape 4"/>
          <p:cNvSpPr/>
          <p:nvPr/>
        </p:nvSpPr>
        <p:spPr>
          <a:xfrm rot="-5400000">
            <a:off x="17748868" y="4136608"/>
            <a:ext cx="35651" cy="1978134"/>
          </a:xfrm>
          <a:prstGeom prst="rect">
            <a:avLst/>
          </a:prstGeom>
          <a:solidFill>
            <a:srgbClr val="FFFFFF"/>
          </a:solidFill>
        </p:spPr>
      </p:sp>
      <p:sp>
        <p:nvSpPr>
          <p:cNvPr id="5" name="TextBox 5"/>
          <p:cNvSpPr txBox="1"/>
          <p:nvPr/>
        </p:nvSpPr>
        <p:spPr>
          <a:xfrm>
            <a:off x="8332663" y="2052421"/>
            <a:ext cx="1622673" cy="855812"/>
          </a:xfrm>
          <a:prstGeom prst="rect">
            <a:avLst/>
          </a:prstGeom>
        </p:spPr>
        <p:txBody>
          <a:bodyPr lIns="0" tIns="0" rIns="0" bIns="0" rtlCol="0" anchor="t">
            <a:spAutoFit/>
          </a:bodyPr>
          <a:lstStyle/>
          <a:p>
            <a:pPr algn="ctr">
              <a:lnSpc>
                <a:spcPts val="6904"/>
              </a:lnSpc>
              <a:spcBef>
                <a:spcPct val="0"/>
              </a:spcBef>
            </a:pPr>
            <a:r>
              <a:rPr lang="en-US" sz="4931">
                <a:solidFill>
                  <a:srgbClr val="FFFFFF"/>
                </a:solidFill>
                <a:latin typeface="HK Grotesk Medium"/>
              </a:rPr>
              <a:t>TITLE</a:t>
            </a:r>
          </a:p>
        </p:txBody>
      </p:sp>
      <p:sp>
        <p:nvSpPr>
          <p:cNvPr id="6" name="TextBox 6"/>
          <p:cNvSpPr txBox="1"/>
          <p:nvPr/>
        </p:nvSpPr>
        <p:spPr>
          <a:xfrm>
            <a:off x="4616954" y="4927457"/>
            <a:ext cx="9054092" cy="1482953"/>
          </a:xfrm>
          <a:prstGeom prst="rect">
            <a:avLst/>
          </a:prstGeom>
        </p:spPr>
        <p:txBody>
          <a:bodyPr lIns="0" tIns="0" rIns="0" bIns="0" rtlCol="0" anchor="t">
            <a:spAutoFit/>
          </a:bodyPr>
          <a:lstStyle/>
          <a:p>
            <a:pPr algn="ctr">
              <a:lnSpc>
                <a:spcPts val="6707"/>
              </a:lnSpc>
            </a:pPr>
            <a:r>
              <a:rPr lang="en-US" sz="4791">
                <a:solidFill>
                  <a:srgbClr val="FFFFFF"/>
                </a:solidFill>
                <a:latin typeface="HK Grotesk Medium"/>
              </a:rPr>
              <a:t>SONG RECOMENDER</a:t>
            </a:r>
          </a:p>
          <a:p>
            <a:pPr algn="ctr">
              <a:lnSpc>
                <a:spcPts val="5167"/>
              </a:lnSpc>
              <a:spcBef>
                <a:spcPct val="0"/>
              </a:spcBef>
            </a:pPr>
            <a:r>
              <a:rPr lang="en-US" sz="3691">
                <a:solidFill>
                  <a:srgbClr val="FFFFFF"/>
                </a:solidFill>
                <a:latin typeface="HK Grotesk Medium"/>
              </a:rPr>
              <a:t>Based on Mood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sp>
        <p:nvSpPr>
          <p:cNvPr id="3" name="AutoShape 3"/>
          <p:cNvSpPr/>
          <p:nvPr/>
        </p:nvSpPr>
        <p:spPr>
          <a:xfrm rot="-5400000">
            <a:off x="503481" y="4172259"/>
            <a:ext cx="35651" cy="1978134"/>
          </a:xfrm>
          <a:prstGeom prst="rect">
            <a:avLst/>
          </a:prstGeom>
          <a:solidFill>
            <a:srgbClr val="FFFFFF"/>
          </a:solidFill>
        </p:spPr>
      </p:sp>
      <p:sp>
        <p:nvSpPr>
          <p:cNvPr id="4" name="AutoShape 4"/>
          <p:cNvSpPr/>
          <p:nvPr/>
        </p:nvSpPr>
        <p:spPr>
          <a:xfrm rot="-5400000">
            <a:off x="17748868" y="4136608"/>
            <a:ext cx="35651" cy="1978134"/>
          </a:xfrm>
          <a:prstGeom prst="rect">
            <a:avLst/>
          </a:prstGeom>
          <a:solidFill>
            <a:srgbClr val="FFFFFF"/>
          </a:solidFill>
        </p:spPr>
      </p:sp>
      <p:grpSp>
        <p:nvGrpSpPr>
          <p:cNvPr id="5" name="Group 5"/>
          <p:cNvGrpSpPr/>
          <p:nvPr/>
        </p:nvGrpSpPr>
        <p:grpSpPr>
          <a:xfrm>
            <a:off x="3038436" y="3199045"/>
            <a:ext cx="12211128" cy="4017094"/>
            <a:chOff x="0" y="0"/>
            <a:chExt cx="16281504" cy="5356126"/>
          </a:xfrm>
        </p:grpSpPr>
        <p:sp>
          <p:nvSpPr>
            <p:cNvPr id="6" name="TextBox 6"/>
            <p:cNvSpPr txBox="1"/>
            <p:nvPr/>
          </p:nvSpPr>
          <p:spPr>
            <a:xfrm>
              <a:off x="0" y="161925"/>
              <a:ext cx="16281504" cy="1442863"/>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Agenda</a:t>
              </a:r>
            </a:p>
          </p:txBody>
        </p:sp>
        <p:sp>
          <p:nvSpPr>
            <p:cNvPr id="7" name="TextBox 7"/>
            <p:cNvSpPr txBox="1"/>
            <p:nvPr/>
          </p:nvSpPr>
          <p:spPr>
            <a:xfrm>
              <a:off x="9049096" y="2457182"/>
              <a:ext cx="6626380" cy="2407878"/>
            </a:xfrm>
            <a:prstGeom prst="rect">
              <a:avLst/>
            </a:prstGeom>
          </p:spPr>
          <p:txBody>
            <a:bodyPr lIns="0" tIns="0" rIns="0" bIns="0" rtlCol="0" anchor="t">
              <a:spAutoFit/>
            </a:bodyPr>
            <a:lstStyle/>
            <a:p>
              <a:pPr algn="ctr">
                <a:lnSpc>
                  <a:spcPts val="3624"/>
                </a:lnSpc>
              </a:pPr>
              <a:endParaRPr/>
            </a:p>
            <a:p>
              <a:pPr algn="ctr">
                <a:lnSpc>
                  <a:spcPts val="3624"/>
                </a:lnSpc>
              </a:pPr>
              <a:r>
                <a:rPr lang="en-US" sz="2588">
                  <a:solidFill>
                    <a:srgbClr val="171717"/>
                  </a:solidFill>
                  <a:latin typeface="HK Grotesk Medium"/>
                </a:rPr>
                <a:t>Your solution</a:t>
              </a:r>
            </a:p>
            <a:p>
              <a:pPr algn="ctr">
                <a:lnSpc>
                  <a:spcPts val="3624"/>
                </a:lnSpc>
              </a:pPr>
              <a:r>
                <a:rPr lang="en-US" sz="2588">
                  <a:solidFill>
                    <a:srgbClr val="171717"/>
                  </a:solidFill>
                  <a:latin typeface="HK Grotesk Medium"/>
                </a:rPr>
                <a:t>Result and evaluation</a:t>
              </a:r>
            </a:p>
            <a:p>
              <a:pPr marL="0" lvl="0" indent="0" algn="ctr">
                <a:lnSpc>
                  <a:spcPts val="3624"/>
                </a:lnSpc>
                <a:spcBef>
                  <a:spcPct val="0"/>
                </a:spcBef>
              </a:pPr>
              <a:r>
                <a:rPr lang="en-US" sz="2588">
                  <a:solidFill>
                    <a:srgbClr val="171717"/>
                  </a:solidFill>
                  <a:latin typeface="HK Grotesk Medium"/>
                </a:rPr>
                <a:t>Conclution</a:t>
              </a:r>
            </a:p>
          </p:txBody>
        </p:sp>
        <p:sp>
          <p:nvSpPr>
            <p:cNvPr id="8" name="TextBox 8"/>
            <p:cNvSpPr txBox="1"/>
            <p:nvPr/>
          </p:nvSpPr>
          <p:spPr>
            <a:xfrm>
              <a:off x="606028" y="2457182"/>
              <a:ext cx="6626380" cy="2898944"/>
            </a:xfrm>
            <a:prstGeom prst="rect">
              <a:avLst/>
            </a:prstGeom>
          </p:spPr>
          <p:txBody>
            <a:bodyPr lIns="0" tIns="0" rIns="0" bIns="0" rtlCol="0" anchor="t">
              <a:spAutoFit/>
            </a:bodyPr>
            <a:lstStyle/>
            <a:p>
              <a:pPr marL="0" lvl="0" indent="0" algn="ctr">
                <a:lnSpc>
                  <a:spcPts val="3624"/>
                </a:lnSpc>
                <a:spcBef>
                  <a:spcPct val="0"/>
                </a:spcBef>
              </a:pPr>
              <a:endParaRPr/>
            </a:p>
            <a:p>
              <a:pPr marL="0" lvl="0" indent="0" algn="ctr">
                <a:lnSpc>
                  <a:spcPts val="3624"/>
                </a:lnSpc>
                <a:spcBef>
                  <a:spcPct val="0"/>
                </a:spcBef>
              </a:pPr>
              <a:r>
                <a:rPr lang="en-US" sz="2588" u="none">
                  <a:solidFill>
                    <a:srgbClr val="171717"/>
                  </a:solidFill>
                  <a:latin typeface="HK Grotesk Medium"/>
                </a:rPr>
                <a:t>Problem Statement</a:t>
              </a:r>
            </a:p>
            <a:p>
              <a:pPr marL="0" lvl="0" indent="0" algn="ctr">
                <a:lnSpc>
                  <a:spcPts val="3624"/>
                </a:lnSpc>
                <a:spcBef>
                  <a:spcPct val="0"/>
                </a:spcBef>
              </a:pPr>
              <a:r>
                <a:rPr lang="en-US" sz="2588" u="none">
                  <a:solidFill>
                    <a:srgbClr val="171717"/>
                  </a:solidFill>
                  <a:latin typeface="HK Grotesk Medium"/>
                </a:rPr>
                <a:t>overview</a:t>
              </a:r>
            </a:p>
            <a:p>
              <a:pPr marL="0" lvl="0" indent="0" algn="ctr">
                <a:lnSpc>
                  <a:spcPts val="3624"/>
                </a:lnSpc>
                <a:spcBef>
                  <a:spcPct val="0"/>
                </a:spcBef>
              </a:pPr>
              <a:r>
                <a:rPr lang="en-US" sz="2588" u="none">
                  <a:solidFill>
                    <a:srgbClr val="171717"/>
                  </a:solidFill>
                  <a:latin typeface="HK Grotesk Medium"/>
                </a:rPr>
                <a:t>Solution and Proposition</a:t>
              </a:r>
            </a:p>
            <a:p>
              <a:pPr marL="0" lvl="0" indent="0" algn="ctr">
                <a:lnSpc>
                  <a:spcPts val="2924"/>
                </a:lnSpc>
                <a:spcBef>
                  <a:spcPct val="0"/>
                </a:spcBef>
              </a:pPr>
              <a:endParaRPr lang="en-US" sz="2588" u="none">
                <a:solidFill>
                  <a:srgbClr val="171717"/>
                </a:solidFill>
                <a:latin typeface="HK Grotesk Mediu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grpSp>
        <p:nvGrpSpPr>
          <p:cNvPr id="3" name="Group 3"/>
          <p:cNvGrpSpPr/>
          <p:nvPr/>
        </p:nvGrpSpPr>
        <p:grpSpPr>
          <a:xfrm>
            <a:off x="3002785" y="3558886"/>
            <a:ext cx="12211128" cy="3169227"/>
            <a:chOff x="0" y="0"/>
            <a:chExt cx="16281504" cy="422563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Problem statement</a:t>
              </a:r>
            </a:p>
          </p:txBody>
        </p:sp>
        <p:sp>
          <p:nvSpPr>
            <p:cNvPr id="5" name="TextBox 5"/>
            <p:cNvSpPr txBox="1"/>
            <p:nvPr/>
          </p:nvSpPr>
          <p:spPr>
            <a:xfrm>
              <a:off x="1512658" y="2149639"/>
              <a:ext cx="13256188" cy="2075997"/>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With the increasing popularity of music streaming services, users often find themselves overwhelmed with the vast library of songs available. </a:t>
              </a:r>
            </a:p>
          </p:txBody>
        </p:sp>
      </p:grpSp>
      <p:sp>
        <p:nvSpPr>
          <p:cNvPr id="7" name="AutoShape 7"/>
          <p:cNvSpPr/>
          <p:nvPr/>
        </p:nvSpPr>
        <p:spPr>
          <a:xfrm rot="-5400000">
            <a:off x="503481" y="4172259"/>
            <a:ext cx="35651" cy="1978134"/>
          </a:xfrm>
          <a:prstGeom prst="rect">
            <a:avLst/>
          </a:prstGeom>
          <a:solidFill>
            <a:srgbClr val="FFFFFF"/>
          </a:solidFill>
        </p:spPr>
      </p:sp>
      <p:sp>
        <p:nvSpPr>
          <p:cNvPr id="8" name="AutoShape 8"/>
          <p:cNvSpPr/>
          <p:nvPr/>
        </p:nvSpPr>
        <p:spPr>
          <a:xfrm rot="-5400000">
            <a:off x="17748868" y="4136608"/>
            <a:ext cx="35651" cy="1978134"/>
          </a:xfrm>
          <a:prstGeom prst="rect">
            <a:avLst/>
          </a:prstGeom>
          <a:solidFill>
            <a:srgbClr val="FFFFFF"/>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62406B"/>
          </a:solidFill>
        </p:spPr>
      </p:sp>
      <p:sp>
        <p:nvSpPr>
          <p:cNvPr id="3" name="Freeform 3"/>
          <p:cNvSpPr/>
          <p:nvPr/>
        </p:nvSpPr>
        <p:spPr>
          <a:xfrm>
            <a:off x="0" y="2412130"/>
            <a:ext cx="9144000" cy="7874870"/>
          </a:xfrm>
          <a:custGeom>
            <a:avLst/>
            <a:gdLst/>
            <a:ahLst/>
            <a:cxnLst/>
            <a:rect l="l" t="t" r="r" b="b"/>
            <a:pathLst>
              <a:path w="9144000" h="7874870">
                <a:moveTo>
                  <a:pt x="0" y="0"/>
                </a:moveTo>
                <a:lnTo>
                  <a:pt x="9144000" y="0"/>
                </a:lnTo>
                <a:lnTo>
                  <a:pt x="9144000" y="7874870"/>
                </a:lnTo>
                <a:lnTo>
                  <a:pt x="0" y="7874870"/>
                </a:lnTo>
                <a:lnTo>
                  <a:pt x="0" y="0"/>
                </a:lnTo>
                <a:close/>
              </a:path>
            </a:pathLst>
          </a:custGeom>
          <a:blipFill>
            <a:blip r:embed="rId2"/>
            <a:stretch>
              <a:fillRect l="-14590" r="-14590"/>
            </a:stretch>
          </a:blipFill>
        </p:spPr>
      </p:sp>
      <p:grpSp>
        <p:nvGrpSpPr>
          <p:cNvPr id="4" name="Group 4"/>
          <p:cNvGrpSpPr/>
          <p:nvPr/>
        </p:nvGrpSpPr>
        <p:grpSpPr>
          <a:xfrm>
            <a:off x="10638097" y="616682"/>
            <a:ext cx="6155805" cy="9053636"/>
            <a:chOff x="0" y="0"/>
            <a:chExt cx="8207740" cy="12071514"/>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Overview</a:t>
              </a:r>
            </a:p>
          </p:txBody>
        </p:sp>
        <p:sp>
          <p:nvSpPr>
            <p:cNvPr id="6" name="TextBox 6"/>
            <p:cNvSpPr txBox="1"/>
            <p:nvPr/>
          </p:nvSpPr>
          <p:spPr>
            <a:xfrm>
              <a:off x="762553" y="2149639"/>
              <a:ext cx="6682635" cy="9921875"/>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In our presentation, we introduce a Mood-Based Song Recommendation System designed to revolutionize music discovery. Leveraging advanced algorithms, our system analyzes song lyrics and user mood to provide personalized song recommendations. With an intuitive user interface, users can effortlessly explore songs tailored to their emotions.             </a:t>
              </a:r>
            </a:p>
          </p:txBody>
        </p:sp>
      </p:grpSp>
      <p:sp>
        <p:nvSpPr>
          <p:cNvPr id="8" name="AutoShape 8"/>
          <p:cNvSpPr/>
          <p:nvPr/>
        </p:nvSpPr>
        <p:spPr>
          <a:xfrm>
            <a:off x="17223649" y="8068826"/>
            <a:ext cx="35651" cy="1142120"/>
          </a:xfrm>
          <a:prstGeom prst="rect">
            <a:avLst/>
          </a:prstGeom>
          <a:solidFill>
            <a:srgbClr val="FFFFFF"/>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10531995" y="8216634"/>
            <a:ext cx="6727305" cy="1041666"/>
          </a:xfrm>
          <a:prstGeom prst="rect">
            <a:avLst/>
          </a:prstGeom>
        </p:spPr>
        <p:txBody>
          <a:bodyPr lIns="0" tIns="0" rIns="0" bIns="0" rtlCol="0" anchor="t">
            <a:spAutoFit/>
          </a:bodyPr>
          <a:lstStyle/>
          <a:p>
            <a:pPr algn="r">
              <a:lnSpc>
                <a:spcPts val="7839"/>
              </a:lnSpc>
            </a:pPr>
            <a:r>
              <a:rPr lang="en-US" sz="7999">
                <a:solidFill>
                  <a:srgbClr val="FFFFFF"/>
                </a:solidFill>
                <a:latin typeface="HK Grotesk Bold"/>
              </a:rPr>
              <a:t>User</a:t>
            </a:r>
          </a:p>
        </p:txBody>
      </p:sp>
      <p:grpSp>
        <p:nvGrpSpPr>
          <p:cNvPr id="3" name="Group 3"/>
          <p:cNvGrpSpPr/>
          <p:nvPr/>
        </p:nvGrpSpPr>
        <p:grpSpPr>
          <a:xfrm>
            <a:off x="1560260" y="2313206"/>
            <a:ext cx="7787772" cy="5660588"/>
            <a:chOff x="0" y="0"/>
            <a:chExt cx="10383696" cy="7547450"/>
          </a:xfrm>
        </p:grpSpPr>
        <p:sp>
          <p:nvSpPr>
            <p:cNvPr id="4" name="TextBox 4"/>
            <p:cNvSpPr txBox="1"/>
            <p:nvPr/>
          </p:nvSpPr>
          <p:spPr>
            <a:xfrm>
              <a:off x="0" y="-9525"/>
              <a:ext cx="10383696" cy="637776"/>
            </a:xfrm>
            <a:prstGeom prst="rect">
              <a:avLst/>
            </a:prstGeom>
          </p:spPr>
          <p:txBody>
            <a:bodyPr lIns="0" tIns="0" rIns="0" bIns="0" rtlCol="0" anchor="t">
              <a:spAutoFit/>
            </a:bodyPr>
            <a:lstStyle/>
            <a:p>
              <a:pPr>
                <a:lnSpc>
                  <a:spcPts val="3839"/>
                </a:lnSpc>
              </a:pPr>
              <a:r>
                <a:rPr lang="en-US" sz="3199">
                  <a:solidFill>
                    <a:srgbClr val="FFFFFF"/>
                  </a:solidFill>
                  <a:latin typeface="HK Grotesk Bold"/>
                </a:rPr>
                <a:t>THE END USER</a:t>
              </a:r>
            </a:p>
          </p:txBody>
        </p:sp>
        <p:sp>
          <p:nvSpPr>
            <p:cNvPr id="5" name="TextBox 5"/>
            <p:cNvSpPr txBox="1"/>
            <p:nvPr/>
          </p:nvSpPr>
          <p:spPr>
            <a:xfrm>
              <a:off x="0" y="995308"/>
              <a:ext cx="10383696" cy="6552142"/>
            </a:xfrm>
            <a:prstGeom prst="rect">
              <a:avLst/>
            </a:prstGeom>
          </p:spPr>
          <p:txBody>
            <a:bodyPr lIns="0" tIns="0" rIns="0" bIns="0" rtlCol="0" anchor="t">
              <a:spAutoFit/>
            </a:bodyPr>
            <a:lstStyle/>
            <a:p>
              <a:pPr>
                <a:lnSpc>
                  <a:spcPts val="4899"/>
                </a:lnSpc>
                <a:spcBef>
                  <a:spcPct val="0"/>
                </a:spcBef>
              </a:pPr>
              <a:r>
                <a:rPr lang="en-US" sz="3499">
                  <a:solidFill>
                    <a:srgbClr val="FFFFFF"/>
                  </a:solidFill>
                  <a:latin typeface="HK Grotesk Medium"/>
                </a:rPr>
                <a:t>        The end users of the Mood-Based Song Recommendation System are individuals who use music streaming platforms or applications to listen to music. These users could include music enthusiasts, casual listeners, or anyone looking to discover new music that matches their mood or emotions.</a:t>
              </a:r>
            </a:p>
          </p:txBody>
        </p:sp>
      </p:grpSp>
      <p:sp>
        <p:nvSpPr>
          <p:cNvPr id="6" name="Freeform 6"/>
          <p:cNvSpPr/>
          <p:nvPr/>
        </p:nvSpPr>
        <p:spPr>
          <a:xfrm>
            <a:off x="10066635" y="2351251"/>
            <a:ext cx="7192665" cy="4792113"/>
          </a:xfrm>
          <a:custGeom>
            <a:avLst/>
            <a:gdLst/>
            <a:ahLst/>
            <a:cxnLst/>
            <a:rect l="l" t="t" r="r" b="b"/>
            <a:pathLst>
              <a:path w="7192665" h="4792113">
                <a:moveTo>
                  <a:pt x="0" y="0"/>
                </a:moveTo>
                <a:lnTo>
                  <a:pt x="7192665" y="0"/>
                </a:lnTo>
                <a:lnTo>
                  <a:pt x="7192665" y="4792114"/>
                </a:lnTo>
                <a:lnTo>
                  <a:pt x="0" y="4792114"/>
                </a:lnTo>
                <a:lnTo>
                  <a:pt x="0" y="0"/>
                </a:lnTo>
                <a:close/>
              </a:path>
            </a:pathLst>
          </a:custGeom>
          <a:blipFill>
            <a:blip r:embed="rId2"/>
            <a:stretch>
              <a:fillRect t="-62570" b="-62570"/>
            </a:stretch>
          </a:blipFill>
        </p:spPr>
      </p:sp>
      <p:sp>
        <p:nvSpPr>
          <p:cNvPr id="8" name="AutoShape 8"/>
          <p:cNvSpPr/>
          <p:nvPr/>
        </p:nvSpPr>
        <p:spPr>
          <a:xfrm rot="-5400000">
            <a:off x="10619869" y="652308"/>
            <a:ext cx="35651" cy="1142120"/>
          </a:xfrm>
          <a:prstGeom prst="rect">
            <a:avLst/>
          </a:prstGeom>
          <a:solidFill>
            <a:srgbClr val="FFFFFF"/>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3038436" y="1775514"/>
            <a:ext cx="1221112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Solution</a:t>
            </a:r>
          </a:p>
        </p:txBody>
      </p:sp>
      <p:grpSp>
        <p:nvGrpSpPr>
          <p:cNvPr id="3" name="Group 3"/>
          <p:cNvGrpSpPr/>
          <p:nvPr/>
        </p:nvGrpSpPr>
        <p:grpSpPr>
          <a:xfrm>
            <a:off x="1236930" y="4192813"/>
            <a:ext cx="15814140" cy="5025578"/>
            <a:chOff x="0" y="0"/>
            <a:chExt cx="21085520" cy="6700771"/>
          </a:xfrm>
        </p:grpSpPr>
        <p:sp>
          <p:nvSpPr>
            <p:cNvPr id="4" name="TextBox 4"/>
            <p:cNvSpPr txBox="1"/>
            <p:nvPr/>
          </p:nvSpPr>
          <p:spPr>
            <a:xfrm>
              <a:off x="0" y="-9525"/>
              <a:ext cx="21085520" cy="637776"/>
            </a:xfrm>
            <a:prstGeom prst="rect">
              <a:avLst/>
            </a:prstGeom>
          </p:spPr>
          <p:txBody>
            <a:bodyPr lIns="0" tIns="0" rIns="0" bIns="0" rtlCol="0" anchor="t">
              <a:spAutoFit/>
            </a:bodyPr>
            <a:lstStyle/>
            <a:p>
              <a:pPr algn="ctr">
                <a:lnSpc>
                  <a:spcPts val="3839"/>
                </a:lnSpc>
              </a:pPr>
              <a:r>
                <a:rPr lang="en-US" sz="3199">
                  <a:solidFill>
                    <a:srgbClr val="FFFFFF"/>
                  </a:solidFill>
                  <a:latin typeface="HK Grotesk Bold"/>
                </a:rPr>
                <a:t>RECOMMENDATION </a:t>
              </a:r>
            </a:p>
          </p:txBody>
        </p:sp>
        <p:sp>
          <p:nvSpPr>
            <p:cNvPr id="5" name="TextBox 5"/>
            <p:cNvSpPr txBox="1"/>
            <p:nvPr/>
          </p:nvSpPr>
          <p:spPr>
            <a:xfrm>
              <a:off x="1958983" y="3217493"/>
              <a:ext cx="17167554" cy="3483278"/>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Our Mood-Based Song Recommendation System utilizes advanced algorithms to analyze song lyrics and user mood, delivering personalized song recommendations. With an intuitive user interface, users can effortlessly explore curated music tailored to their emotions. Experience the future of music discovery with our innovative solution</a:t>
              </a:r>
            </a:p>
          </p:txBody>
        </p:sp>
        <p:sp>
          <p:nvSpPr>
            <p:cNvPr id="6" name="AutoShape 6"/>
            <p:cNvSpPr/>
            <p:nvPr/>
          </p:nvSpPr>
          <p:spPr>
            <a:xfrm rot="-10800000">
              <a:off x="10463552" y="1304775"/>
              <a:ext cx="158416" cy="1353049"/>
            </a:xfrm>
            <a:prstGeom prst="rect">
              <a:avLst/>
            </a:prstGeom>
            <a:solidFill>
              <a:srgbClr val="FFFFFF"/>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4545264" y="-949434"/>
            <a:ext cx="35651" cy="1978134"/>
          </a:xfrm>
          <a:prstGeom prst="rect">
            <a:avLst/>
          </a:prstGeom>
          <a:solidFill>
            <a:srgbClr val="FFFFFF"/>
          </a:solidFill>
        </p:spPr>
      </p:sp>
      <p:sp>
        <p:nvSpPr>
          <p:cNvPr id="3" name="AutoShape 3"/>
          <p:cNvSpPr/>
          <p:nvPr/>
        </p:nvSpPr>
        <p:spPr>
          <a:xfrm>
            <a:off x="4509613" y="9258300"/>
            <a:ext cx="35651" cy="1978134"/>
          </a:xfrm>
          <a:prstGeom prst="rect">
            <a:avLst/>
          </a:prstGeom>
          <a:solidFill>
            <a:srgbClr val="FFFFFF"/>
          </a:solidFill>
        </p:spPr>
      </p:sp>
      <p:sp>
        <p:nvSpPr>
          <p:cNvPr id="4" name="TextBox 4"/>
          <p:cNvSpPr txBox="1"/>
          <p:nvPr/>
        </p:nvSpPr>
        <p:spPr>
          <a:xfrm>
            <a:off x="2172553" y="2108118"/>
            <a:ext cx="4781074" cy="480713"/>
          </a:xfrm>
          <a:prstGeom prst="rect">
            <a:avLst/>
          </a:prstGeom>
        </p:spPr>
        <p:txBody>
          <a:bodyPr lIns="0" tIns="0" rIns="0" bIns="0" rtlCol="0" anchor="t">
            <a:spAutoFit/>
          </a:bodyPr>
          <a:lstStyle/>
          <a:p>
            <a:pPr algn="ctr">
              <a:lnSpc>
                <a:spcPts val="3839"/>
              </a:lnSpc>
            </a:pPr>
            <a:r>
              <a:rPr lang="en-US" sz="3199">
                <a:solidFill>
                  <a:srgbClr val="FFFFFF"/>
                </a:solidFill>
                <a:latin typeface="HK Grotesk Bold"/>
              </a:rPr>
              <a:t>WOW IN OUR SOLUTION</a:t>
            </a:r>
          </a:p>
        </p:txBody>
      </p:sp>
      <p:sp>
        <p:nvSpPr>
          <p:cNvPr id="5" name="Freeform 5"/>
          <p:cNvSpPr/>
          <p:nvPr/>
        </p:nvSpPr>
        <p:spPr>
          <a:xfrm>
            <a:off x="9991565" y="0"/>
            <a:ext cx="8296435" cy="10287000"/>
          </a:xfrm>
          <a:custGeom>
            <a:avLst/>
            <a:gdLst/>
            <a:ahLst/>
            <a:cxnLst/>
            <a:rect l="l" t="t" r="r" b="b"/>
            <a:pathLst>
              <a:path w="8296435" h="10287000">
                <a:moveTo>
                  <a:pt x="0" y="0"/>
                </a:moveTo>
                <a:lnTo>
                  <a:pt x="8296435" y="0"/>
                </a:lnTo>
                <a:lnTo>
                  <a:pt x="8296435" y="10287000"/>
                </a:lnTo>
                <a:lnTo>
                  <a:pt x="0" y="10287000"/>
                </a:lnTo>
                <a:lnTo>
                  <a:pt x="0" y="0"/>
                </a:lnTo>
                <a:close/>
              </a:path>
            </a:pathLst>
          </a:custGeom>
          <a:blipFill>
            <a:blip r:embed="rId2"/>
            <a:stretch>
              <a:fillRect t="-10487" b="-10487"/>
            </a:stretch>
          </a:blipFill>
        </p:spPr>
      </p:sp>
      <p:sp>
        <p:nvSpPr>
          <p:cNvPr id="6" name="TextBox 6"/>
          <p:cNvSpPr txBox="1"/>
          <p:nvPr/>
        </p:nvSpPr>
        <p:spPr>
          <a:xfrm>
            <a:off x="1028700" y="3130082"/>
            <a:ext cx="8133130" cy="5550186"/>
          </a:xfrm>
          <a:prstGeom prst="rect">
            <a:avLst/>
          </a:prstGeom>
        </p:spPr>
        <p:txBody>
          <a:bodyPr lIns="0" tIns="0" rIns="0" bIns="0" rtlCol="0" anchor="t">
            <a:spAutoFit/>
          </a:bodyPr>
          <a:lstStyle/>
          <a:p>
            <a:pPr algn="ctr">
              <a:lnSpc>
                <a:spcPts val="4884"/>
              </a:lnSpc>
              <a:spcBef>
                <a:spcPct val="0"/>
              </a:spcBef>
            </a:pPr>
            <a:r>
              <a:rPr lang="en-US" sz="3488">
                <a:solidFill>
                  <a:srgbClr val="FFFFFF"/>
                </a:solidFill>
                <a:latin typeface="HK Grotesk Medium"/>
              </a:rPr>
              <a:t>Our solution empowers music enthusiasts and casual listeners alike by providing personalized song recommendations tailored to their current mood. With an intuitive interface and advanced algorithms, users can seamlessly explore curated playlists that resonate with their emotions, enhancing their music discovery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grpSp>
        <p:nvGrpSpPr>
          <p:cNvPr id="3" name="Group 3"/>
          <p:cNvGrpSpPr/>
          <p:nvPr/>
        </p:nvGrpSpPr>
        <p:grpSpPr>
          <a:xfrm>
            <a:off x="3038436" y="2235731"/>
            <a:ext cx="12211128" cy="4752418"/>
            <a:chOff x="0" y="0"/>
            <a:chExt cx="16281504" cy="6336558"/>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Modeling</a:t>
              </a:r>
            </a:p>
          </p:txBody>
        </p:sp>
        <p:sp>
          <p:nvSpPr>
            <p:cNvPr id="5" name="TextBox 5"/>
            <p:cNvSpPr txBox="1"/>
            <p:nvPr/>
          </p:nvSpPr>
          <p:spPr>
            <a:xfrm>
              <a:off x="1512658" y="2149639"/>
              <a:ext cx="13256188" cy="4186918"/>
            </a:xfrm>
            <a:prstGeom prst="rect">
              <a:avLst/>
            </a:prstGeom>
          </p:spPr>
          <p:txBody>
            <a:bodyPr lIns="0" tIns="0" rIns="0" bIns="0" rtlCol="0" anchor="t">
              <a:spAutoFit/>
            </a:bodyPr>
            <a:lstStyle/>
            <a:p>
              <a:pPr algn="ctr">
                <a:lnSpc>
                  <a:spcPts val="4200"/>
                </a:lnSpc>
                <a:spcBef>
                  <a:spcPct val="0"/>
                </a:spcBef>
              </a:pPr>
              <a:r>
                <a:rPr lang="en-US" sz="3000">
                  <a:solidFill>
                    <a:srgbClr val="171717"/>
                  </a:solidFill>
                  <a:latin typeface="HK Grotesk Medium"/>
                </a:rPr>
                <a:t>The model used in the code is a content-based recommendation system. It employs TF-IDF and cosine similarity to analyze song lyrics and recommend songs based on the user's mood. The system matches songs with similar textual features to provide personalized recommendations.</a:t>
              </a:r>
            </a:p>
          </p:txBody>
        </p:sp>
      </p:gr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Custom</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HK Grotesk Bold</vt:lpstr>
      <vt:lpstr>HK Grotesk Medium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lastModifiedBy>CSE DEPARTMENT TPGIT</cp:lastModifiedBy>
  <cp:revision>3</cp:revision>
  <dcterms:created xsi:type="dcterms:W3CDTF">2006-08-16T00:00:00Z</dcterms:created>
  <dcterms:modified xsi:type="dcterms:W3CDTF">2024-04-08T04:27:45Z</dcterms:modified>
  <dc:identifier>DAGBkWmKVI4</dc:identifier>
</cp:coreProperties>
</file>