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500" y="-4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E9DDE10-978F-49F4-8984-568BE071E57F}" type="datetimeFigureOut">
              <a:rPr lang="en-IN" smtClean="0"/>
              <a:t>06-05-2024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265944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379560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2459022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7556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376736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9DDE10-978F-49F4-8984-568BE071E57F}"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33405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9DDE10-978F-49F4-8984-568BE071E57F}"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1752204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DDE10-978F-49F4-8984-568BE071E57F}"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2767251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DDE10-978F-49F4-8984-568BE071E57F}"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111084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DDE10-978F-49F4-8984-568BE071E57F}"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62324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DDE10-978F-49F4-8984-568BE071E57F}"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318762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15682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9DDE10-978F-49F4-8984-568BE071E57F}"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909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9DDE10-978F-49F4-8984-568BE071E57F}"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93881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DDE10-978F-49F4-8984-568BE071E57F}"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167632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353583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DE10-978F-49F4-8984-568BE071E57F}"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AD3CB0-5390-4362-9D9D-13C4264F28E6}" type="slidenum">
              <a:rPr lang="en-IN" smtClean="0"/>
              <a:t>‹#›</a:t>
            </a:fld>
            <a:endParaRPr lang="en-IN"/>
          </a:p>
        </p:txBody>
      </p:sp>
    </p:spTree>
    <p:extLst>
      <p:ext uri="{BB962C8B-B14F-4D97-AF65-F5344CB8AC3E}">
        <p14:creationId xmlns:p14="http://schemas.microsoft.com/office/powerpoint/2010/main" val="224886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9DDE10-978F-49F4-8984-568BE071E57F}" type="datetimeFigureOut">
              <a:rPr lang="en-IN" smtClean="0"/>
              <a:t>06-05-2024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AD3CB0-5390-4362-9D9D-13C4264F28E6}" type="slidenum">
              <a:rPr lang="en-IN" smtClean="0"/>
              <a:t>‹#›</a:t>
            </a:fld>
            <a:endParaRPr lang="en-IN"/>
          </a:p>
        </p:txBody>
      </p:sp>
    </p:spTree>
    <p:extLst>
      <p:ext uri="{BB962C8B-B14F-4D97-AF65-F5344CB8AC3E}">
        <p14:creationId xmlns:p14="http://schemas.microsoft.com/office/powerpoint/2010/main" val="373616405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B4976-8907-B26F-87FE-A6059193B189}"/>
              </a:ext>
            </a:extLst>
          </p:cNvPr>
          <p:cNvSpPr>
            <a:spLocks noGrp="1"/>
          </p:cNvSpPr>
          <p:nvPr>
            <p:ph type="ctrTitle"/>
          </p:nvPr>
        </p:nvSpPr>
        <p:spPr>
          <a:xfrm>
            <a:off x="2123766" y="594035"/>
            <a:ext cx="11641394" cy="1825096"/>
          </a:xfrm>
        </p:spPr>
        <p:txBody>
          <a:bodyPr>
            <a:normAutofit/>
          </a:bodyPr>
          <a:lstStyle/>
          <a:p>
            <a:r>
              <a:rPr lang="en-US" sz="3600" b="1" dirty="0">
                <a:solidFill>
                  <a:schemeClr val="bg1"/>
                </a:solidFill>
                <a:latin typeface="Times New Roman" pitchFamily="18" charset="0"/>
                <a:cs typeface="Times New Roman" pitchFamily="18" charset="0"/>
              </a:rPr>
              <a:t>Virtual Personal Assistant Using AI</a:t>
            </a:r>
            <a:endParaRPr lang="en-IN" sz="4400" b="1" dirty="0">
              <a:solidFill>
                <a:schemeClr val="bg1"/>
              </a:solidFill>
            </a:endParaRPr>
          </a:p>
        </p:txBody>
      </p:sp>
      <p:sp>
        <p:nvSpPr>
          <p:cNvPr id="3" name="Subtitle 2">
            <a:extLst>
              <a:ext uri="{FF2B5EF4-FFF2-40B4-BE49-F238E27FC236}">
                <a16:creationId xmlns:a16="http://schemas.microsoft.com/office/drawing/2014/main" xmlns="" id="{A3F26CDB-ECC8-860F-0F6F-84785F8ED37E}"/>
              </a:ext>
            </a:extLst>
          </p:cNvPr>
          <p:cNvSpPr>
            <a:spLocks noGrp="1"/>
          </p:cNvSpPr>
          <p:nvPr>
            <p:ph type="subTitle" idx="1"/>
          </p:nvPr>
        </p:nvSpPr>
        <p:spPr>
          <a:xfrm>
            <a:off x="2449800" y="3589414"/>
            <a:ext cx="9448800" cy="2876754"/>
          </a:xfrm>
        </p:spPr>
        <p:txBody>
          <a:bodyPr>
            <a:noAutofit/>
          </a:bodyPr>
          <a:lstStyle/>
          <a:p>
            <a:pPr marL="0" indent="0" fontAlgn="auto">
              <a:spcBef>
                <a:spcPts val="580"/>
              </a:spcBef>
              <a:spcAft>
                <a:spcPts val="0"/>
              </a:spcAft>
              <a:buNone/>
              <a:defRPr/>
            </a:pPr>
            <a:r>
              <a:rPr lang="en-IN" sz="2400" i="1" u="sng" dirty="0">
                <a:solidFill>
                  <a:schemeClr val="bg1"/>
                </a:solidFill>
                <a:latin typeface="Times New Roman" pitchFamily="18" charset="0"/>
                <a:cs typeface="Times New Roman" pitchFamily="18" charset="0"/>
              </a:rPr>
              <a:t>Team Members:</a:t>
            </a:r>
          </a:p>
          <a:p>
            <a:pPr fontAlgn="auto">
              <a:spcBef>
                <a:spcPts val="580"/>
              </a:spcBef>
              <a:spcAft>
                <a:spcPts val="0"/>
              </a:spcAft>
              <a:defRPr/>
            </a:pPr>
            <a:r>
              <a:rPr lang="en-US" i="1" dirty="0">
                <a:solidFill>
                  <a:schemeClr val="bg1"/>
                </a:solidFill>
                <a:latin typeface="Times New Roman" pitchFamily="18" charset="0"/>
                <a:cs typeface="Times New Roman" pitchFamily="18" charset="0"/>
              </a:rPr>
              <a:t>Gokula Krishnan. S </a:t>
            </a:r>
          </a:p>
          <a:p>
            <a:pPr fontAlgn="auto">
              <a:spcBef>
                <a:spcPts val="580"/>
              </a:spcBef>
              <a:spcAft>
                <a:spcPts val="0"/>
              </a:spcAft>
              <a:defRPr/>
            </a:pPr>
            <a:r>
              <a:rPr lang="en-US" i="1" dirty="0">
                <a:solidFill>
                  <a:schemeClr val="bg1"/>
                </a:solidFill>
                <a:latin typeface="Times New Roman" pitchFamily="18" charset="0"/>
                <a:cs typeface="Times New Roman" pitchFamily="18" charset="0"/>
              </a:rPr>
              <a:t>Hariharan. M </a:t>
            </a:r>
            <a:endParaRPr lang="x-none" altLang="en-IN" i="1" dirty="0">
              <a:solidFill>
                <a:schemeClr val="bg1"/>
              </a:solidFill>
              <a:latin typeface="Times New Roman" pitchFamily="18" charset="0"/>
              <a:cs typeface="Times New Roman" pitchFamily="18" charset="0"/>
            </a:endParaRPr>
          </a:p>
          <a:p>
            <a:pPr fontAlgn="auto">
              <a:spcBef>
                <a:spcPts val="580"/>
              </a:spcBef>
              <a:spcAft>
                <a:spcPts val="0"/>
              </a:spcAft>
              <a:defRPr/>
            </a:pPr>
            <a:r>
              <a:rPr lang="en-US" i="1" dirty="0" err="1">
                <a:solidFill>
                  <a:schemeClr val="bg1"/>
                </a:solidFill>
                <a:latin typeface="Times New Roman" pitchFamily="18" charset="0"/>
                <a:cs typeface="Times New Roman" pitchFamily="18" charset="0"/>
              </a:rPr>
              <a:t>Rithika</a:t>
            </a:r>
            <a:r>
              <a:rPr lang="en-US" i="1" dirty="0">
                <a:solidFill>
                  <a:schemeClr val="bg1"/>
                </a:solidFill>
                <a:latin typeface="Times New Roman" pitchFamily="18" charset="0"/>
                <a:cs typeface="Times New Roman" pitchFamily="18" charset="0"/>
              </a:rPr>
              <a:t>. S </a:t>
            </a:r>
            <a:endParaRPr lang="x-none" altLang="en-IN" i="1" dirty="0">
              <a:solidFill>
                <a:schemeClr val="bg1"/>
              </a:solidFill>
              <a:latin typeface="Times New Roman" pitchFamily="18" charset="0"/>
              <a:cs typeface="Times New Roman" pitchFamily="18" charset="0"/>
            </a:endParaRPr>
          </a:p>
          <a:p>
            <a:endParaRPr lang="en-IN" sz="3500" i="1" dirty="0">
              <a:solidFill>
                <a:schemeClr val="bg1"/>
              </a:solidFill>
            </a:endParaRPr>
          </a:p>
        </p:txBody>
      </p:sp>
      <p:pic>
        <p:nvPicPr>
          <p:cNvPr id="5" name="Picture 4">
            <a:extLst>
              <a:ext uri="{FF2B5EF4-FFF2-40B4-BE49-F238E27FC236}">
                <a16:creationId xmlns:a16="http://schemas.microsoft.com/office/drawing/2014/main" xmlns="" id="{A068EFC1-7E46-D98B-E20A-81BF01B5D312}"/>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7944463" y="2974930"/>
            <a:ext cx="4136890" cy="3395505"/>
          </a:xfrm>
          <a:prstGeom prst="rect">
            <a:avLst/>
          </a:prstGeom>
        </p:spPr>
      </p:pic>
    </p:spTree>
    <p:extLst>
      <p:ext uri="{BB962C8B-B14F-4D97-AF65-F5344CB8AC3E}">
        <p14:creationId xmlns:p14="http://schemas.microsoft.com/office/powerpoint/2010/main" val="131273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769C5-1AEB-47CC-EBB2-71DFB9174E94}"/>
              </a:ext>
            </a:extLst>
          </p:cNvPr>
          <p:cNvSpPr>
            <a:spLocks noGrp="1"/>
          </p:cNvSpPr>
          <p:nvPr>
            <p:ph type="title"/>
          </p:nvPr>
        </p:nvSpPr>
        <p:spPr/>
        <p:txBody>
          <a:bodyPr/>
          <a:lstStyle/>
          <a:p>
            <a:r>
              <a:rPr lang="en-US" b="1" dirty="0">
                <a:solidFill>
                  <a:schemeClr val="bg1"/>
                </a:solidFill>
                <a:latin typeface="Times New Roman" pitchFamily="18" charset="0"/>
                <a:cs typeface="Times New Roman" pitchFamily="18" charset="0"/>
              </a:rPr>
              <a:t>COMPONENTS USED</a:t>
            </a:r>
            <a:endParaRPr lang="en-IN" b="1" dirty="0">
              <a:solidFill>
                <a:schemeClr val="bg1"/>
              </a:solidFill>
            </a:endParaRPr>
          </a:p>
        </p:txBody>
      </p:sp>
      <p:sp>
        <p:nvSpPr>
          <p:cNvPr id="3" name="Content Placeholder 2">
            <a:extLst>
              <a:ext uri="{FF2B5EF4-FFF2-40B4-BE49-F238E27FC236}">
                <a16:creationId xmlns:a16="http://schemas.microsoft.com/office/drawing/2014/main" xmlns="" id="{D1B3D11A-9582-7EEF-293B-91053CA12A16}"/>
              </a:ext>
            </a:extLst>
          </p:cNvPr>
          <p:cNvSpPr>
            <a:spLocks noGrp="1"/>
          </p:cNvSpPr>
          <p:nvPr>
            <p:ph idx="1"/>
          </p:nvPr>
        </p:nvSpPr>
        <p:spPr>
          <a:xfrm>
            <a:off x="1141412" y="1979459"/>
            <a:ext cx="9905999" cy="3541714"/>
          </a:xfrm>
        </p:spPr>
        <p:txBody>
          <a:bodyPr>
            <a:normAutofit fontScale="70000" lnSpcReduction="20000"/>
          </a:bodyPr>
          <a:lstStyle/>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Intel Core i5 or similar. </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8 GB RAM </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10 GB Free Disk Space </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Speaker</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Mic</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Communication Networks (Wi-Fi) </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LED lights</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Fan</a:t>
            </a:r>
          </a:p>
          <a:p>
            <a:pPr algn="just">
              <a:buSzPct val="120000"/>
              <a:buFont typeface="Wingdings" panose="05000000000000000000" pitchFamily="2" charset="2"/>
              <a:buChar char="v"/>
            </a:pPr>
            <a:r>
              <a:rPr lang="en-US" sz="2400" dirty="0">
                <a:solidFill>
                  <a:schemeClr val="bg1"/>
                </a:solidFill>
                <a:latin typeface="Times New Roman" pitchFamily="18" charset="0"/>
                <a:cs typeface="Times New Roman" pitchFamily="18" charset="0"/>
              </a:rPr>
              <a:t>Microcontrollers or  IoT Devices</a:t>
            </a:r>
          </a:p>
          <a:p>
            <a:pPr>
              <a:buSzPct val="120000"/>
              <a:buFont typeface="Wingdings" panose="05000000000000000000" pitchFamily="2" charset="2"/>
              <a:buChar char="v"/>
            </a:pPr>
            <a:endParaRPr lang="en-US" sz="2400" dirty="0">
              <a:solidFill>
                <a:schemeClr val="bg1"/>
              </a:solidFill>
            </a:endParaRPr>
          </a:p>
          <a:p>
            <a:pPr>
              <a:buFont typeface="Wingdings" panose="05000000000000000000" pitchFamily="2" charset="2"/>
              <a:buChar char="v"/>
            </a:pPr>
            <a:endParaRPr lang="en-IN" dirty="0">
              <a:solidFill>
                <a:schemeClr val="bg1"/>
              </a:solidFill>
            </a:endParaRPr>
          </a:p>
        </p:txBody>
      </p:sp>
    </p:spTree>
    <p:extLst>
      <p:ext uri="{BB962C8B-B14F-4D97-AF65-F5344CB8AC3E}">
        <p14:creationId xmlns:p14="http://schemas.microsoft.com/office/powerpoint/2010/main" val="171227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C857B-5009-2A84-5371-B890485CE225}"/>
              </a:ext>
            </a:extLst>
          </p:cNvPr>
          <p:cNvSpPr>
            <a:spLocks noGrp="1"/>
          </p:cNvSpPr>
          <p:nvPr>
            <p:ph type="title"/>
          </p:nvPr>
        </p:nvSpPr>
        <p:spPr>
          <a:xfrm>
            <a:off x="1141413" y="485168"/>
            <a:ext cx="9905998" cy="1478570"/>
          </a:xfrm>
        </p:spPr>
        <p:txBody>
          <a:bodyPr/>
          <a:lstStyle/>
          <a:p>
            <a:r>
              <a:rPr lang="en-US" b="1" dirty="0">
                <a:solidFill>
                  <a:schemeClr val="bg1"/>
                </a:solidFill>
                <a:latin typeface="Times New Roman" panose="02020603050405020304" pitchFamily="18" charset="0"/>
                <a:cs typeface="Times New Roman" panose="02020603050405020304" pitchFamily="18" charset="0"/>
              </a:rPr>
              <a:t>SNAPSHOTS</a:t>
            </a:r>
            <a:endParaRPr lang="en-IN" b="1" dirty="0">
              <a:solidFill>
                <a:schemeClr val="bg1"/>
              </a:solidFill>
            </a:endParaRPr>
          </a:p>
        </p:txBody>
      </p:sp>
      <p:pic>
        <p:nvPicPr>
          <p:cNvPr id="11" name="Picture 10">
            <a:extLst>
              <a:ext uri="{FF2B5EF4-FFF2-40B4-BE49-F238E27FC236}">
                <a16:creationId xmlns:a16="http://schemas.microsoft.com/office/drawing/2014/main" xmlns="" id="{38A0C9AD-F13B-746C-FB40-734A9F0B0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099" y="1628271"/>
            <a:ext cx="4284409" cy="443492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4959" y="1882565"/>
            <a:ext cx="5606066" cy="4095749"/>
          </a:xfrm>
        </p:spPr>
      </p:pic>
    </p:spTree>
    <p:extLst>
      <p:ext uri="{BB962C8B-B14F-4D97-AF65-F5344CB8AC3E}">
        <p14:creationId xmlns:p14="http://schemas.microsoft.com/office/powerpoint/2010/main" val="394722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DCEFA3-76DF-453F-1509-46512DF51CE8}"/>
              </a:ext>
            </a:extLst>
          </p:cNvPr>
          <p:cNvSpPr>
            <a:spLocks noGrp="1"/>
          </p:cNvSpPr>
          <p:nvPr>
            <p:ph type="title"/>
          </p:nvPr>
        </p:nvSpPr>
        <p:spPr/>
        <p:txBody>
          <a:bodyPr/>
          <a:lstStyle/>
          <a:p>
            <a:r>
              <a:rPr lang="x-none" altLang="en-IN" b="1" dirty="0">
                <a:solidFill>
                  <a:schemeClr val="bg1"/>
                </a:solidFill>
                <a:latin typeface="Times New Roman" panose="02020603050405020304" pitchFamily="18" charset="0"/>
                <a:cs typeface="Times New Roman" panose="02020603050405020304" pitchFamily="18" charset="0"/>
              </a:rPr>
              <a:t>REFERENCES</a:t>
            </a:r>
            <a:endParaRPr lang="en-IN" b="1" dirty="0">
              <a:solidFill>
                <a:schemeClr val="bg1"/>
              </a:solidFill>
            </a:endParaRPr>
          </a:p>
        </p:txBody>
      </p:sp>
      <p:sp>
        <p:nvSpPr>
          <p:cNvPr id="3" name="Content Placeholder 2">
            <a:extLst>
              <a:ext uri="{FF2B5EF4-FFF2-40B4-BE49-F238E27FC236}">
                <a16:creationId xmlns:a16="http://schemas.microsoft.com/office/drawing/2014/main" xmlns="" id="{39CD7052-F12E-ABC6-0326-5A0126B1DAD7}"/>
              </a:ext>
            </a:extLst>
          </p:cNvPr>
          <p:cNvSpPr>
            <a:spLocks noGrp="1"/>
          </p:cNvSpPr>
          <p:nvPr>
            <p:ph idx="1"/>
          </p:nvPr>
        </p:nvSpPr>
        <p:spPr>
          <a:xfrm>
            <a:off x="1141412" y="2072510"/>
            <a:ext cx="9905999" cy="3541714"/>
          </a:xfrm>
        </p:spPr>
        <p:txBody>
          <a:bodyPr>
            <a:noAutofit/>
          </a:bodyPr>
          <a:lstStyle/>
          <a:p>
            <a:pPr algn="just">
              <a:buFont typeface="Wingdings" pitchFamily="2" charset="2"/>
              <a:buChar char="Ø"/>
            </a:pPr>
            <a:r>
              <a:rPr lang="en-US" sz="1600" dirty="0">
                <a:solidFill>
                  <a:schemeClr val="bg1"/>
                </a:solidFill>
                <a:latin typeface="Times New Roman" pitchFamily="18" charset="0"/>
                <a:cs typeface="Times New Roman" pitchFamily="18" charset="0"/>
              </a:rPr>
              <a:t>P. Kaur, P. Singh, and V. </a:t>
            </a:r>
            <a:r>
              <a:rPr lang="en-US" sz="1600" dirty="0" err="1">
                <a:solidFill>
                  <a:schemeClr val="bg1"/>
                </a:solidFill>
                <a:latin typeface="Times New Roman" pitchFamily="18" charset="0"/>
                <a:cs typeface="Times New Roman" pitchFamily="18" charset="0"/>
              </a:rPr>
              <a:t>Garg,‘‘</a:t>
            </a:r>
            <a:r>
              <a:rPr lang="en-US" sz="1600" u="sng" dirty="0" err="1">
                <a:solidFill>
                  <a:schemeClr val="bg1"/>
                </a:solidFill>
                <a:latin typeface="Times New Roman" pitchFamily="18" charset="0"/>
                <a:cs typeface="Times New Roman" pitchFamily="18" charset="0"/>
              </a:rPr>
              <a:t>Speech</a:t>
            </a:r>
            <a:r>
              <a:rPr lang="en-US" sz="1600" u="sng" dirty="0">
                <a:solidFill>
                  <a:schemeClr val="bg1"/>
                </a:solidFill>
                <a:latin typeface="Times New Roman" pitchFamily="18" charset="0"/>
                <a:cs typeface="Times New Roman" pitchFamily="18" charset="0"/>
              </a:rPr>
              <a:t> recognition system; challenges and </a:t>
            </a:r>
            <a:r>
              <a:rPr lang="fr-FR" sz="1600" u="sng" dirty="0">
                <a:solidFill>
                  <a:schemeClr val="bg1"/>
                </a:solidFill>
                <a:latin typeface="Times New Roman" pitchFamily="18" charset="0"/>
                <a:cs typeface="Times New Roman" pitchFamily="18" charset="0"/>
              </a:rPr>
              <a:t>techniques,’’ </a:t>
            </a:r>
            <a:r>
              <a:rPr lang="fr-FR" sz="1600" i="1" u="sng" dirty="0">
                <a:solidFill>
                  <a:schemeClr val="bg1"/>
                </a:solidFill>
                <a:latin typeface="Times New Roman" pitchFamily="18" charset="0"/>
                <a:cs typeface="Times New Roman" pitchFamily="18" charset="0"/>
              </a:rPr>
              <a:t>Int. J. Comput. </a:t>
            </a:r>
            <a:r>
              <a:rPr lang="fr-FR" sz="1600" i="1" u="sng" dirty="0" err="1">
                <a:solidFill>
                  <a:schemeClr val="bg1"/>
                </a:solidFill>
                <a:latin typeface="Times New Roman" pitchFamily="18" charset="0"/>
                <a:cs typeface="Times New Roman" pitchFamily="18" charset="0"/>
              </a:rPr>
              <a:t>Sci</a:t>
            </a:r>
            <a:r>
              <a:rPr lang="fr-FR" sz="1600" i="1" u="sng" dirty="0">
                <a:solidFill>
                  <a:schemeClr val="bg1"/>
                </a:solidFill>
                <a:latin typeface="Times New Roman" pitchFamily="18" charset="0"/>
                <a:cs typeface="Times New Roman" pitchFamily="18" charset="0"/>
              </a:rPr>
              <a:t>. Inf. </a:t>
            </a:r>
            <a:r>
              <a:rPr lang="fr-FR" sz="1600" i="1" u="sng" dirty="0" err="1">
                <a:solidFill>
                  <a:schemeClr val="bg1"/>
                </a:solidFill>
                <a:latin typeface="Times New Roman" pitchFamily="18" charset="0"/>
                <a:cs typeface="Times New Roman" pitchFamily="18" charset="0"/>
              </a:rPr>
              <a:t>Technol</a:t>
            </a:r>
            <a:r>
              <a:rPr lang="fr-FR" sz="1600" i="1" u="sng" dirty="0">
                <a:solidFill>
                  <a:schemeClr val="bg1"/>
                </a:solidFill>
                <a:latin typeface="Times New Roman" pitchFamily="18" charset="0"/>
                <a:cs typeface="Times New Roman" pitchFamily="18" charset="0"/>
              </a:rPr>
              <a:t>.</a:t>
            </a:r>
            <a:r>
              <a:rPr lang="fr-FR" sz="1600" u="sng" dirty="0">
                <a:solidFill>
                  <a:schemeClr val="bg1"/>
                </a:solidFill>
                <a:latin typeface="Times New Roman" pitchFamily="18" charset="0"/>
                <a:cs typeface="Times New Roman" pitchFamily="18" charset="0"/>
              </a:rPr>
              <a:t>, vol. 3, no. 3, pp. 3989–3992 , </a:t>
            </a:r>
            <a:r>
              <a:rPr lang="en-US" sz="1600" u="sng" dirty="0">
                <a:solidFill>
                  <a:schemeClr val="bg1"/>
                </a:solidFill>
                <a:latin typeface="Times New Roman" pitchFamily="18" charset="0"/>
                <a:cs typeface="Times New Roman" pitchFamily="18" charset="0"/>
              </a:rPr>
              <a:t>2020</a:t>
            </a:r>
            <a:r>
              <a:rPr lang="en-US" sz="1600" dirty="0">
                <a:solidFill>
                  <a:schemeClr val="bg1"/>
                </a:solidFill>
                <a:latin typeface="Times New Roman" pitchFamily="18" charset="0"/>
                <a:cs typeface="Times New Roman" pitchFamily="18" charset="0"/>
              </a:rPr>
              <a:t>.</a:t>
            </a:r>
          </a:p>
          <a:p>
            <a:pPr algn="just">
              <a:buFont typeface="Wingdings" pitchFamily="2" charset="2"/>
              <a:buChar char="Ø"/>
            </a:pPr>
            <a:r>
              <a:rPr lang="it-IT" sz="1600" dirty="0">
                <a:solidFill>
                  <a:schemeClr val="bg1"/>
                </a:solidFill>
                <a:latin typeface="Times New Roman" pitchFamily="18" charset="0"/>
                <a:cs typeface="Times New Roman" pitchFamily="18" charset="0"/>
              </a:rPr>
              <a:t>E. Guglielmi, G. Rosa, S. Scalabrino, G. Bavota, and R. Oliveto, ‘‘</a:t>
            </a:r>
            <a:r>
              <a:rPr lang="it-IT" sz="1600" u="sng" dirty="0">
                <a:solidFill>
                  <a:schemeClr val="bg1"/>
                </a:solidFill>
                <a:latin typeface="Times New Roman" pitchFamily="18" charset="0"/>
                <a:cs typeface="Times New Roman" pitchFamily="18" charset="0"/>
              </a:rPr>
              <a:t>Sorry,</a:t>
            </a:r>
            <a:r>
              <a:rPr lang="en-US" sz="1600" u="sng" dirty="0">
                <a:solidFill>
                  <a:schemeClr val="bg1"/>
                </a:solidFill>
                <a:latin typeface="Times New Roman" pitchFamily="18" charset="0"/>
                <a:cs typeface="Times New Roman" pitchFamily="18" charset="0"/>
              </a:rPr>
              <a:t>I don’t understand: Improving voice user interface testing,’’ in </a:t>
            </a:r>
            <a:r>
              <a:rPr lang="en-US" sz="1600" i="1" u="sng" dirty="0">
                <a:solidFill>
                  <a:schemeClr val="bg1"/>
                </a:solidFill>
                <a:latin typeface="Times New Roman" pitchFamily="18" charset="0"/>
                <a:cs typeface="Times New Roman" pitchFamily="18" charset="0"/>
              </a:rPr>
              <a:t>Proc. 37</a:t>
            </a:r>
            <a:r>
              <a:rPr lang="en-US" sz="1600" i="1" u="sng" baseline="30000" dirty="0">
                <a:solidFill>
                  <a:schemeClr val="bg1"/>
                </a:solidFill>
                <a:latin typeface="Times New Roman" pitchFamily="18" charset="0"/>
                <a:cs typeface="Times New Roman" pitchFamily="18" charset="0"/>
              </a:rPr>
              <a:t>th</a:t>
            </a:r>
            <a:r>
              <a:rPr lang="en-US" sz="1600" i="1" u="sng" dirty="0">
                <a:solidFill>
                  <a:schemeClr val="bg1"/>
                </a:solidFill>
                <a:latin typeface="Times New Roman" pitchFamily="18" charset="0"/>
                <a:cs typeface="Times New Roman" pitchFamily="18" charset="0"/>
              </a:rPr>
              <a:t> IEEE/ACM Int. Conf. Automated </a:t>
            </a:r>
            <a:r>
              <a:rPr lang="en-US" sz="1600" i="1" u="sng" dirty="0" err="1">
                <a:solidFill>
                  <a:schemeClr val="bg1"/>
                </a:solidFill>
                <a:latin typeface="Times New Roman" pitchFamily="18" charset="0"/>
                <a:cs typeface="Times New Roman" pitchFamily="18" charset="0"/>
              </a:rPr>
              <a:t>Softw</a:t>
            </a:r>
            <a:r>
              <a:rPr lang="en-US" sz="1600" i="1" u="sng" dirty="0">
                <a:solidFill>
                  <a:schemeClr val="bg1"/>
                </a:solidFill>
                <a:latin typeface="Times New Roman" pitchFamily="18" charset="0"/>
                <a:cs typeface="Times New Roman" pitchFamily="18" charset="0"/>
              </a:rPr>
              <a:t>. Eng.</a:t>
            </a:r>
            <a:r>
              <a:rPr lang="en-US" sz="1600" u="sng" dirty="0">
                <a:solidFill>
                  <a:schemeClr val="bg1"/>
                </a:solidFill>
                <a:latin typeface="Times New Roman" pitchFamily="18" charset="0"/>
                <a:cs typeface="Times New Roman" pitchFamily="18" charset="0"/>
              </a:rPr>
              <a:t>, Oct. 2022, </a:t>
            </a:r>
            <a:r>
              <a:rPr lang="en-US" sz="1600" u="sng" dirty="0">
                <a:solidFill>
                  <a:schemeClr val="bg1"/>
                </a:solidFill>
              </a:rPr>
              <a:t>pp. 1–12</a:t>
            </a:r>
            <a:r>
              <a:rPr lang="en-US" sz="1600" dirty="0">
                <a:solidFill>
                  <a:schemeClr val="bg1"/>
                </a:solidFill>
              </a:rPr>
              <a:t>.</a:t>
            </a:r>
          </a:p>
          <a:p>
            <a:pPr algn="just">
              <a:buFont typeface="Wingdings" pitchFamily="2" charset="2"/>
              <a:buChar char="Ø"/>
            </a:pPr>
            <a:r>
              <a:rPr lang="en-US" sz="1600" dirty="0">
                <a:solidFill>
                  <a:schemeClr val="bg1"/>
                </a:solidFill>
                <a:latin typeface="Times New Roman" pitchFamily="18" charset="0"/>
                <a:cs typeface="Times New Roman" pitchFamily="18" charset="0"/>
              </a:rPr>
              <a:t>J. Lau, B. Zimmerman, and F. Schaub, ‘‘</a:t>
            </a:r>
            <a:r>
              <a:rPr lang="en-US" sz="1600" u="sng" dirty="0">
                <a:solidFill>
                  <a:schemeClr val="bg1"/>
                </a:solidFill>
                <a:latin typeface="Times New Roman" pitchFamily="18" charset="0"/>
                <a:cs typeface="Times New Roman" pitchFamily="18" charset="0"/>
              </a:rPr>
              <a:t>Alexa, are you listening?’’ </a:t>
            </a:r>
            <a:r>
              <a:rPr lang="en-US" sz="1600" i="1" u="sng" dirty="0">
                <a:solidFill>
                  <a:schemeClr val="bg1"/>
                </a:solidFill>
                <a:latin typeface="Times New Roman" pitchFamily="18" charset="0"/>
                <a:cs typeface="Times New Roman" pitchFamily="18" charset="0"/>
              </a:rPr>
              <a:t>Proc.</a:t>
            </a:r>
            <a:r>
              <a:rPr lang="nl-NL" sz="1600" i="1" u="sng" dirty="0">
                <a:solidFill>
                  <a:schemeClr val="bg1"/>
                </a:solidFill>
                <a:latin typeface="Times New Roman" pitchFamily="18" charset="0"/>
                <a:cs typeface="Times New Roman" pitchFamily="18" charset="0"/>
              </a:rPr>
              <a:t>ACM Hum.-Comput. Interact.</a:t>
            </a:r>
            <a:r>
              <a:rPr lang="nl-NL" sz="1600" u="sng" dirty="0">
                <a:solidFill>
                  <a:schemeClr val="bg1"/>
                </a:solidFill>
                <a:latin typeface="Times New Roman" pitchFamily="18" charset="0"/>
                <a:cs typeface="Times New Roman" pitchFamily="18" charset="0"/>
              </a:rPr>
              <a:t>, vol. 2, pp. 1–31, Nov. 2018</a:t>
            </a:r>
          </a:p>
          <a:p>
            <a:pPr algn="just">
              <a:buFont typeface="Wingdings" pitchFamily="2" charset="2"/>
              <a:buChar char="Ø"/>
            </a:pPr>
            <a:r>
              <a:rPr lang="en-US" sz="1600" dirty="0">
                <a:solidFill>
                  <a:schemeClr val="bg1"/>
                </a:solidFill>
                <a:latin typeface="Times New Roman" pitchFamily="18" charset="0"/>
                <a:cs typeface="Times New Roman" pitchFamily="18" charset="0"/>
              </a:rPr>
              <a:t>W.-N. Hsu, B. Bolte, Y.-H. H. Tsai, K. </a:t>
            </a:r>
            <a:r>
              <a:rPr lang="en-US" sz="1600" dirty="0" err="1">
                <a:solidFill>
                  <a:schemeClr val="bg1"/>
                </a:solidFill>
                <a:latin typeface="Times New Roman" pitchFamily="18" charset="0"/>
                <a:cs typeface="Times New Roman" pitchFamily="18" charset="0"/>
              </a:rPr>
              <a:t>Lakhotia</a:t>
            </a:r>
            <a:r>
              <a:rPr lang="en-US" sz="1600" dirty="0">
                <a:solidFill>
                  <a:schemeClr val="bg1"/>
                </a:solidFill>
                <a:latin typeface="Times New Roman" pitchFamily="18" charset="0"/>
                <a:cs typeface="Times New Roman" pitchFamily="18" charset="0"/>
              </a:rPr>
              <a:t>, R. </a:t>
            </a:r>
            <a:r>
              <a:rPr lang="en-US" sz="1600" dirty="0" err="1">
                <a:solidFill>
                  <a:schemeClr val="bg1"/>
                </a:solidFill>
                <a:latin typeface="Times New Roman" pitchFamily="18" charset="0"/>
                <a:cs typeface="Times New Roman" pitchFamily="18" charset="0"/>
              </a:rPr>
              <a:t>Salakhutdinov</a:t>
            </a:r>
            <a:r>
              <a:rPr lang="en-US" sz="1600" dirty="0">
                <a:solidFill>
                  <a:schemeClr val="bg1"/>
                </a:solidFill>
                <a:latin typeface="Times New Roman" pitchFamily="18" charset="0"/>
                <a:cs typeface="Times New Roman" pitchFamily="18" charset="0"/>
              </a:rPr>
              <a:t>, and A. Mohamed, ‘‘</a:t>
            </a:r>
            <a:r>
              <a:rPr lang="en-US" sz="1600" u="sng" dirty="0" err="1">
                <a:solidFill>
                  <a:schemeClr val="bg1"/>
                </a:solidFill>
                <a:latin typeface="Times New Roman" pitchFamily="18" charset="0"/>
                <a:cs typeface="Times New Roman" pitchFamily="18" charset="0"/>
              </a:rPr>
              <a:t>HuBERT</a:t>
            </a:r>
            <a:r>
              <a:rPr lang="en-US" sz="1600" u="sng" dirty="0">
                <a:solidFill>
                  <a:schemeClr val="bg1"/>
                </a:solidFill>
                <a:latin typeface="Times New Roman" pitchFamily="18" charset="0"/>
                <a:cs typeface="Times New Roman" pitchFamily="18" charset="0"/>
              </a:rPr>
              <a:t>: Self-supervised speech representation learning by masked prediction of hidden units,’’ </a:t>
            </a:r>
            <a:r>
              <a:rPr lang="en-US" sz="1600" i="1" u="sng" dirty="0">
                <a:solidFill>
                  <a:schemeClr val="bg1"/>
                </a:solidFill>
                <a:latin typeface="Times New Roman" pitchFamily="18" charset="0"/>
                <a:cs typeface="Times New Roman" pitchFamily="18" charset="0"/>
              </a:rPr>
              <a:t>IEEE </a:t>
            </a:r>
            <a:r>
              <a:rPr lang="en-US" sz="1600" u="sng" dirty="0">
                <a:solidFill>
                  <a:schemeClr val="bg1"/>
                </a:solidFill>
                <a:latin typeface="Times New Roman" pitchFamily="18" charset="0"/>
                <a:cs typeface="Times New Roman" pitchFamily="18" charset="0"/>
              </a:rPr>
              <a:t>3451–3460, 2021.</a:t>
            </a:r>
          </a:p>
          <a:p>
            <a:pPr algn="just">
              <a:buFont typeface="Wingdings" pitchFamily="2" charset="2"/>
              <a:buChar char="Ø"/>
            </a:pPr>
            <a:r>
              <a:rPr lang="en-US" sz="1600" dirty="0">
                <a:solidFill>
                  <a:schemeClr val="bg1"/>
                </a:solidFill>
                <a:latin typeface="Times New Roman" pitchFamily="18" charset="0"/>
                <a:cs typeface="Times New Roman" pitchFamily="18" charset="0"/>
              </a:rPr>
              <a:t>A. Radford, J. Wook Kim, T. Xu, G. Brockman, C. </a:t>
            </a:r>
            <a:r>
              <a:rPr lang="en-US" sz="1600" dirty="0" err="1">
                <a:solidFill>
                  <a:schemeClr val="bg1"/>
                </a:solidFill>
                <a:latin typeface="Times New Roman" pitchFamily="18" charset="0"/>
                <a:cs typeface="Times New Roman" pitchFamily="18" charset="0"/>
              </a:rPr>
              <a:t>McLeavey</a:t>
            </a:r>
            <a:r>
              <a:rPr lang="en-US" sz="1600" dirty="0">
                <a:solidFill>
                  <a:schemeClr val="bg1"/>
                </a:solidFill>
                <a:latin typeface="Times New Roman" pitchFamily="18" charset="0"/>
                <a:cs typeface="Times New Roman" pitchFamily="18" charset="0"/>
              </a:rPr>
              <a:t>, and I. </a:t>
            </a:r>
            <a:r>
              <a:rPr lang="en-US" sz="1600" dirty="0" err="1">
                <a:solidFill>
                  <a:schemeClr val="bg1"/>
                </a:solidFill>
                <a:latin typeface="Times New Roman" pitchFamily="18" charset="0"/>
                <a:cs typeface="Times New Roman" pitchFamily="18" charset="0"/>
              </a:rPr>
              <a:t>Sutskever</a:t>
            </a:r>
            <a:r>
              <a:rPr lang="en-US" sz="1600" dirty="0">
                <a:solidFill>
                  <a:schemeClr val="bg1"/>
                </a:solidFill>
                <a:latin typeface="Times New Roman" pitchFamily="18" charset="0"/>
                <a:cs typeface="Times New Roman" pitchFamily="18" charset="0"/>
              </a:rPr>
              <a:t>, ‘‘</a:t>
            </a:r>
            <a:r>
              <a:rPr lang="en-US" sz="1600" u="sng" dirty="0">
                <a:solidFill>
                  <a:schemeClr val="bg1"/>
                </a:solidFill>
                <a:latin typeface="Times New Roman" pitchFamily="18" charset="0"/>
                <a:cs typeface="Times New Roman" pitchFamily="18" charset="0"/>
              </a:rPr>
              <a:t>Robust speech recognition via large-scale weak supervision,’’2022, </a:t>
            </a:r>
            <a:r>
              <a:rPr lang="en-US" sz="1600" i="1" u="sng" dirty="0">
                <a:solidFill>
                  <a:schemeClr val="bg1"/>
                </a:solidFill>
                <a:latin typeface="Times New Roman" pitchFamily="18" charset="0"/>
                <a:cs typeface="Times New Roman" pitchFamily="18" charset="0"/>
              </a:rPr>
              <a:t>arXiv:2212.04356</a:t>
            </a:r>
            <a:r>
              <a:rPr lang="en-US" sz="1600" u="sng" dirty="0">
                <a:solidFill>
                  <a:schemeClr val="bg1"/>
                </a:solidFill>
                <a:latin typeface="Times New Roman" pitchFamily="18" charset="0"/>
                <a:cs typeface="Times New Roman" pitchFamily="18" charset="0"/>
              </a:rPr>
              <a:t>.</a:t>
            </a:r>
          </a:p>
          <a:p>
            <a:pPr algn="just">
              <a:buFont typeface="Wingdings" pitchFamily="2" charset="2"/>
              <a:buChar char="Ø"/>
            </a:pPr>
            <a:r>
              <a:rPr lang="fi-FI" sz="1600" dirty="0">
                <a:solidFill>
                  <a:schemeClr val="bg1"/>
                </a:solidFill>
                <a:latin typeface="Times New Roman" pitchFamily="18" charset="0"/>
                <a:cs typeface="Times New Roman" pitchFamily="18" charset="0"/>
              </a:rPr>
              <a:t>T. Sipola, J. Alatalo, T. Kokkonen, and M. Rantonen, ‘‘</a:t>
            </a:r>
            <a:r>
              <a:rPr lang="fi-FI" sz="1600" u="sng" dirty="0">
                <a:solidFill>
                  <a:schemeClr val="bg1"/>
                </a:solidFill>
                <a:latin typeface="Times New Roman" pitchFamily="18" charset="0"/>
                <a:cs typeface="Times New Roman" pitchFamily="18" charset="0"/>
              </a:rPr>
              <a:t>Artificial intelligence i</a:t>
            </a:r>
            <a:r>
              <a:rPr lang="en-US" sz="1600" u="sng" dirty="0">
                <a:solidFill>
                  <a:schemeClr val="bg1"/>
                </a:solidFill>
                <a:latin typeface="Times New Roman" pitchFamily="18" charset="0"/>
                <a:cs typeface="Times New Roman" pitchFamily="18" charset="0"/>
              </a:rPr>
              <a:t>n the IoT era: A review of edge AI hardware and software,’’ in </a:t>
            </a:r>
            <a:r>
              <a:rPr lang="en-US" sz="1600" i="1" u="sng" dirty="0">
                <a:solidFill>
                  <a:schemeClr val="bg1"/>
                </a:solidFill>
                <a:latin typeface="Times New Roman" pitchFamily="18" charset="0"/>
                <a:cs typeface="Times New Roman" pitchFamily="18" charset="0"/>
              </a:rPr>
              <a:t>Proc.31st Conf. Open </a:t>
            </a:r>
            <a:r>
              <a:rPr lang="en-US" sz="1600" i="1" u="sng" dirty="0" err="1">
                <a:solidFill>
                  <a:schemeClr val="bg1"/>
                </a:solidFill>
                <a:latin typeface="Times New Roman" pitchFamily="18" charset="0"/>
                <a:cs typeface="Times New Roman" pitchFamily="18" charset="0"/>
              </a:rPr>
              <a:t>Innov</a:t>
            </a:r>
            <a:r>
              <a:rPr lang="en-US" sz="1600" i="1" u="sng" dirty="0">
                <a:solidFill>
                  <a:schemeClr val="bg1"/>
                </a:solidFill>
                <a:latin typeface="Times New Roman" pitchFamily="18" charset="0"/>
                <a:cs typeface="Times New Roman" pitchFamily="18" charset="0"/>
              </a:rPr>
              <a:t>. Assoc. (FRUCT)</a:t>
            </a:r>
            <a:r>
              <a:rPr lang="en-US" sz="1600" u="sng" dirty="0">
                <a:solidFill>
                  <a:schemeClr val="bg1"/>
                </a:solidFill>
                <a:latin typeface="Times New Roman" pitchFamily="18" charset="0"/>
                <a:cs typeface="Times New Roman" pitchFamily="18" charset="0"/>
              </a:rPr>
              <a:t>, Apr. 2022, pp. 320–331</a:t>
            </a:r>
            <a:r>
              <a:rPr lang="en-US" sz="1600" dirty="0">
                <a:solidFill>
                  <a:schemeClr val="bg1"/>
                </a:solidFill>
                <a:latin typeface="Times New Roman" pitchFamily="18" charset="0"/>
                <a:cs typeface="Times New Roman" pitchFamily="18" charset="0"/>
              </a:rPr>
              <a:t>.</a:t>
            </a:r>
            <a:endParaRPr lang="en-IN" altLang="en-US" sz="1600" dirty="0">
              <a:solidFill>
                <a:schemeClr val="bg1"/>
              </a:solidFill>
              <a:latin typeface="Times New Roman" pitchFamily="18" charset="0"/>
              <a:cs typeface="Times New Roman" pitchFamily="18" charset="0"/>
            </a:endParaRPr>
          </a:p>
          <a:p>
            <a:pPr>
              <a:buClr>
                <a:schemeClr val="accent1"/>
              </a:buClr>
              <a:buFont typeface="Wingdings" panose="05000000000000000000" pitchFamily="2" charset="2"/>
              <a:buChar char="Ø"/>
            </a:pPr>
            <a:endParaRPr lang="en-IN" altLang="en-US" sz="1600" dirty="0">
              <a:solidFill>
                <a:schemeClr val="bg1"/>
              </a:solidFill>
            </a:endParaRPr>
          </a:p>
          <a:p>
            <a:pPr algn="just">
              <a:buFont typeface="Wingdings" pitchFamily="2" charset="2"/>
              <a:buChar char="Ø"/>
            </a:pPr>
            <a:endParaRPr lang="x-none" altLang="en-IN" sz="1600" u="sng" dirty="0">
              <a:solidFill>
                <a:schemeClr val="bg1"/>
              </a:solidFill>
              <a:latin typeface="Times New Roman" pitchFamily="18" charset="0"/>
              <a:cs typeface="Times New Roman" pitchFamily="18" charset="0"/>
            </a:endParaRPr>
          </a:p>
          <a:p>
            <a:endParaRPr lang="en-IN" sz="1600" dirty="0">
              <a:solidFill>
                <a:schemeClr val="bg1"/>
              </a:solidFill>
            </a:endParaRPr>
          </a:p>
        </p:txBody>
      </p:sp>
    </p:spTree>
    <p:extLst>
      <p:ext uri="{BB962C8B-B14F-4D97-AF65-F5344CB8AC3E}">
        <p14:creationId xmlns:p14="http://schemas.microsoft.com/office/powerpoint/2010/main" val="19572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F2E8D8-F049-0866-FA0E-A377CA19EA02}"/>
              </a:ext>
            </a:extLst>
          </p:cNvPr>
          <p:cNvSpPr>
            <a:spLocks noGrp="1"/>
          </p:cNvSpPr>
          <p:nvPr>
            <p:ph idx="1"/>
          </p:nvPr>
        </p:nvSpPr>
        <p:spPr>
          <a:xfrm>
            <a:off x="1141412" y="469844"/>
            <a:ext cx="9905999" cy="3541714"/>
          </a:xfrm>
        </p:spPr>
        <p:txBody>
          <a:bodyPr>
            <a:noAutofit/>
          </a:bodyPr>
          <a:lstStyle/>
          <a:p>
            <a:pPr algn="just">
              <a:buFont typeface="Wingdings" pitchFamily="2" charset="2"/>
              <a:buChar char="Ø"/>
            </a:pPr>
            <a:r>
              <a:rPr lang="en-US" sz="1700" dirty="0">
                <a:solidFill>
                  <a:schemeClr val="bg1"/>
                </a:solidFill>
                <a:latin typeface="Times New Roman" pitchFamily="18" charset="0"/>
                <a:cs typeface="Times New Roman" pitchFamily="18" charset="0"/>
              </a:rPr>
              <a:t>A. Ghosh, D. Chakraborty, and A. Law, ‘‘</a:t>
            </a:r>
            <a:r>
              <a:rPr lang="en-US" sz="1700" u="sng" dirty="0">
                <a:solidFill>
                  <a:schemeClr val="bg1"/>
                </a:solidFill>
                <a:latin typeface="Times New Roman" pitchFamily="18" charset="0"/>
                <a:cs typeface="Times New Roman" pitchFamily="18" charset="0"/>
              </a:rPr>
              <a:t>Artificial intelligence in Internet of Things,’’ </a:t>
            </a:r>
            <a:r>
              <a:rPr lang="en-US" sz="1700" i="1" u="sng" dirty="0">
                <a:solidFill>
                  <a:schemeClr val="bg1"/>
                </a:solidFill>
                <a:latin typeface="Times New Roman" pitchFamily="18" charset="0"/>
                <a:cs typeface="Times New Roman" pitchFamily="18" charset="0"/>
              </a:rPr>
              <a:t>CAAI Trans. </a:t>
            </a:r>
            <a:r>
              <a:rPr lang="en-US" sz="1700" i="1" u="sng" dirty="0" err="1">
                <a:solidFill>
                  <a:schemeClr val="bg1"/>
                </a:solidFill>
                <a:latin typeface="Times New Roman" pitchFamily="18" charset="0"/>
                <a:cs typeface="Times New Roman" pitchFamily="18" charset="0"/>
              </a:rPr>
              <a:t>Intell</a:t>
            </a:r>
            <a:r>
              <a:rPr lang="en-US" sz="1700" i="1" u="sng" dirty="0">
                <a:solidFill>
                  <a:schemeClr val="bg1"/>
                </a:solidFill>
                <a:latin typeface="Times New Roman" pitchFamily="18" charset="0"/>
                <a:cs typeface="Times New Roman" pitchFamily="18" charset="0"/>
              </a:rPr>
              <a:t>. Technol.</a:t>
            </a:r>
            <a:r>
              <a:rPr lang="en-US" sz="1700" u="sng" dirty="0">
                <a:solidFill>
                  <a:schemeClr val="bg1"/>
                </a:solidFill>
                <a:latin typeface="Times New Roman" pitchFamily="18" charset="0"/>
                <a:cs typeface="Times New Roman" pitchFamily="18" charset="0"/>
              </a:rPr>
              <a:t>, vol. 3, no. 4, pp. 208,218,Dec. 2018</a:t>
            </a:r>
            <a:r>
              <a:rPr lang="en-US" sz="1700" dirty="0">
                <a:solidFill>
                  <a:schemeClr val="bg1"/>
                </a:solidFill>
                <a:latin typeface="Times New Roman" pitchFamily="18" charset="0"/>
                <a:cs typeface="Times New Roman" pitchFamily="18" charset="0"/>
              </a:rPr>
              <a:t>.</a:t>
            </a:r>
          </a:p>
          <a:p>
            <a:pPr algn="just">
              <a:buFont typeface="Wingdings" pitchFamily="2" charset="2"/>
              <a:buChar char="Ø"/>
            </a:pPr>
            <a:r>
              <a:rPr lang="en-US" sz="1700" dirty="0">
                <a:solidFill>
                  <a:schemeClr val="bg1"/>
                </a:solidFill>
                <a:latin typeface="Times New Roman" pitchFamily="18" charset="0"/>
                <a:cs typeface="Times New Roman" pitchFamily="18" charset="0"/>
              </a:rPr>
              <a:t>A. Pradhan, A. Lazar, and L. </a:t>
            </a:r>
            <a:r>
              <a:rPr lang="en-US" sz="1700" dirty="0" err="1">
                <a:solidFill>
                  <a:schemeClr val="bg1"/>
                </a:solidFill>
                <a:latin typeface="Times New Roman" pitchFamily="18" charset="0"/>
                <a:cs typeface="Times New Roman" pitchFamily="18" charset="0"/>
              </a:rPr>
              <a:t>Findlater</a:t>
            </a:r>
            <a:r>
              <a:rPr lang="en-US" sz="1700" dirty="0">
                <a:solidFill>
                  <a:schemeClr val="bg1"/>
                </a:solidFill>
                <a:latin typeface="Times New Roman" pitchFamily="18" charset="0"/>
                <a:cs typeface="Times New Roman" pitchFamily="18" charset="0"/>
              </a:rPr>
              <a:t>, ‘‘</a:t>
            </a:r>
            <a:r>
              <a:rPr lang="en-US" sz="1700" u="sng" dirty="0">
                <a:solidFill>
                  <a:schemeClr val="bg1"/>
                </a:solidFill>
                <a:latin typeface="Times New Roman" pitchFamily="18" charset="0"/>
                <a:cs typeface="Times New Roman" pitchFamily="18" charset="0"/>
              </a:rPr>
              <a:t>Use of intelligent voice assistants by older adults with </a:t>
            </a:r>
            <a:r>
              <a:rPr lang="en-US" sz="1700" u="sng" dirty="0" err="1">
                <a:solidFill>
                  <a:schemeClr val="bg1"/>
                </a:solidFill>
                <a:latin typeface="Times New Roman" pitchFamily="18" charset="0"/>
                <a:cs typeface="Times New Roman" pitchFamily="18" charset="0"/>
              </a:rPr>
              <a:t>lowtechnologyuse</a:t>
            </a:r>
            <a:r>
              <a:rPr lang="en-US" sz="1700" u="sng" dirty="0">
                <a:solidFill>
                  <a:schemeClr val="bg1"/>
                </a:solidFill>
                <a:latin typeface="Times New Roman" pitchFamily="18" charset="0"/>
                <a:cs typeface="Times New Roman" pitchFamily="18" charset="0"/>
              </a:rPr>
              <a:t>,’’</a:t>
            </a:r>
            <a:r>
              <a:rPr lang="en-US" sz="1700" i="1" u="sng" dirty="0" err="1">
                <a:solidFill>
                  <a:schemeClr val="bg1"/>
                </a:solidFill>
                <a:latin typeface="Times New Roman" pitchFamily="18" charset="0"/>
                <a:cs typeface="Times New Roman" pitchFamily="18" charset="0"/>
              </a:rPr>
              <a:t>ACMTrans</a:t>
            </a:r>
            <a:r>
              <a:rPr lang="en-US" sz="1700" i="1" u="sng" dirty="0">
                <a:solidFill>
                  <a:schemeClr val="bg1"/>
                </a:solidFill>
                <a:latin typeface="Times New Roman" pitchFamily="18" charset="0"/>
                <a:cs typeface="Times New Roman" pitchFamily="18" charset="0"/>
              </a:rPr>
              <a:t>. </a:t>
            </a:r>
            <a:r>
              <a:rPr lang="en-US" sz="1700" i="1" u="sng" dirty="0" err="1">
                <a:solidFill>
                  <a:schemeClr val="bg1"/>
                </a:solidFill>
                <a:latin typeface="Times New Roman" pitchFamily="18" charset="0"/>
                <a:cs typeface="Times New Roman" pitchFamily="18" charset="0"/>
              </a:rPr>
              <a:t>Comput</a:t>
            </a:r>
            <a:r>
              <a:rPr lang="en-US" sz="1700" i="1" u="sng" dirty="0">
                <a:solidFill>
                  <a:schemeClr val="bg1"/>
                </a:solidFill>
                <a:latin typeface="Times New Roman" pitchFamily="18" charset="0"/>
                <a:cs typeface="Times New Roman" pitchFamily="18" charset="0"/>
              </a:rPr>
              <a:t>.-Hum. </a:t>
            </a:r>
            <a:r>
              <a:rPr lang="nl-NL" sz="1700" i="1" u="sng" dirty="0">
                <a:solidFill>
                  <a:schemeClr val="bg1"/>
                </a:solidFill>
                <a:latin typeface="Times New Roman" pitchFamily="18" charset="0"/>
                <a:cs typeface="Times New Roman" pitchFamily="18" charset="0"/>
              </a:rPr>
              <a:t>Interact.</a:t>
            </a:r>
            <a:r>
              <a:rPr lang="nl-NL" sz="1700" u="sng" dirty="0">
                <a:solidFill>
                  <a:schemeClr val="bg1"/>
                </a:solidFill>
                <a:latin typeface="Times New Roman" pitchFamily="18" charset="0"/>
                <a:cs typeface="Times New Roman" pitchFamily="18" charset="0"/>
              </a:rPr>
              <a:t>, vol. 27, no. 4, pp. 1–27, Aug. 2020</a:t>
            </a:r>
            <a:r>
              <a:rPr lang="nl-NL" sz="1700" dirty="0">
                <a:solidFill>
                  <a:schemeClr val="bg1"/>
                </a:solidFill>
                <a:latin typeface="Times New Roman" pitchFamily="18" charset="0"/>
                <a:cs typeface="Times New Roman" pitchFamily="18" charset="0"/>
              </a:rPr>
              <a:t>.</a:t>
            </a:r>
            <a:endParaRPr lang="en-US" sz="1700" i="1" dirty="0">
              <a:solidFill>
                <a:schemeClr val="bg1"/>
              </a:solidFill>
              <a:latin typeface="Times New Roman" pitchFamily="18" charset="0"/>
              <a:cs typeface="Times New Roman" pitchFamily="18" charset="0"/>
            </a:endParaRPr>
          </a:p>
          <a:p>
            <a:pPr algn="just">
              <a:buFont typeface="Wingdings" pitchFamily="2" charset="2"/>
              <a:buChar char="Ø"/>
            </a:pPr>
            <a:r>
              <a:rPr lang="pl-PL" sz="1700" dirty="0">
                <a:solidFill>
                  <a:schemeClr val="bg1"/>
                </a:solidFill>
                <a:latin typeface="Times New Roman" pitchFamily="18" charset="0"/>
                <a:cs typeface="Times New Roman" pitchFamily="18" charset="0"/>
              </a:rPr>
              <a:t>S. Ashwini, N. R. Rajalakshmi, P. V. Paul, and L. Jayakumar, ‘‘</a:t>
            </a:r>
            <a:r>
              <a:rPr lang="pl-PL" sz="1700" u="sng" dirty="0">
                <a:solidFill>
                  <a:schemeClr val="bg1"/>
                </a:solidFill>
                <a:latin typeface="Times New Roman" pitchFamily="18" charset="0"/>
                <a:cs typeface="Times New Roman" pitchFamily="18" charset="0"/>
              </a:rPr>
              <a:t>Dynamic</a:t>
            </a:r>
            <a:r>
              <a:rPr lang="en-US" sz="1700" u="sng" dirty="0">
                <a:solidFill>
                  <a:schemeClr val="bg1"/>
                </a:solidFill>
                <a:latin typeface="Times New Roman" pitchFamily="18" charset="0"/>
                <a:cs typeface="Times New Roman" pitchFamily="18" charset="0"/>
              </a:rPr>
              <a:t> NLP enabled chatbot for rural health care in India,’’ in </a:t>
            </a:r>
            <a:r>
              <a:rPr lang="en-US" sz="1700" i="1" u="sng" dirty="0">
                <a:solidFill>
                  <a:schemeClr val="bg1"/>
                </a:solidFill>
                <a:latin typeface="Times New Roman" pitchFamily="18" charset="0"/>
                <a:cs typeface="Times New Roman" pitchFamily="18" charset="0"/>
              </a:rPr>
              <a:t>Proc. 2nd Int. </a:t>
            </a:r>
            <a:r>
              <a:rPr lang="en-US" sz="1700" i="1" u="sng" dirty="0" err="1">
                <a:solidFill>
                  <a:schemeClr val="bg1"/>
                </a:solidFill>
                <a:latin typeface="Times New Roman" pitchFamily="18" charset="0"/>
                <a:cs typeface="Times New Roman" pitchFamily="18" charset="0"/>
              </a:rPr>
              <a:t>Conf.Comput</a:t>
            </a:r>
            <a:r>
              <a:rPr lang="en-US" sz="1700" i="1" u="sng" dirty="0">
                <a:solidFill>
                  <a:schemeClr val="bg1"/>
                </a:solidFill>
                <a:latin typeface="Times New Roman" pitchFamily="18" charset="0"/>
                <a:cs typeface="Times New Roman" pitchFamily="18" charset="0"/>
              </a:rPr>
              <a:t>. Sci., Eng. Appl. (ICCSEA)</a:t>
            </a:r>
            <a:r>
              <a:rPr lang="en-US" sz="1700" u="sng" dirty="0">
                <a:solidFill>
                  <a:schemeClr val="bg1"/>
                </a:solidFill>
                <a:latin typeface="Times New Roman" pitchFamily="18" charset="0"/>
                <a:cs typeface="Times New Roman" pitchFamily="18" charset="0"/>
              </a:rPr>
              <a:t>, Sep. 2022</a:t>
            </a:r>
            <a:r>
              <a:rPr lang="en-US" sz="1700" dirty="0">
                <a:solidFill>
                  <a:schemeClr val="bg1"/>
                </a:solidFill>
                <a:latin typeface="Times New Roman" pitchFamily="18" charset="0"/>
                <a:cs typeface="Times New Roman" pitchFamily="18" charset="0"/>
              </a:rPr>
              <a:t>.</a:t>
            </a:r>
          </a:p>
          <a:p>
            <a:pPr algn="just">
              <a:buFont typeface="Wingdings" pitchFamily="2" charset="2"/>
              <a:buChar char="Ø"/>
            </a:pPr>
            <a:r>
              <a:rPr lang="en-US" sz="1700" dirty="0">
                <a:solidFill>
                  <a:schemeClr val="bg1"/>
                </a:solidFill>
                <a:latin typeface="Times New Roman" pitchFamily="18" charset="0"/>
                <a:cs typeface="Times New Roman" pitchFamily="18" charset="0"/>
              </a:rPr>
              <a:t>Y.-C. Zhou, Z. Zheng, J.-R. Lin, and X.-</a:t>
            </a:r>
            <a:r>
              <a:rPr lang="en-US" sz="1700" dirty="0" err="1">
                <a:solidFill>
                  <a:schemeClr val="bg1"/>
                </a:solidFill>
                <a:latin typeface="Times New Roman" pitchFamily="18" charset="0"/>
                <a:cs typeface="Times New Roman" pitchFamily="18" charset="0"/>
              </a:rPr>
              <a:t>Z.‘‘</a:t>
            </a:r>
            <a:r>
              <a:rPr lang="en-US" sz="1700" u="sng" dirty="0" err="1">
                <a:solidFill>
                  <a:schemeClr val="bg1"/>
                </a:solidFill>
                <a:latin typeface="Times New Roman" pitchFamily="18" charset="0"/>
                <a:cs typeface="Times New Roman" pitchFamily="18" charset="0"/>
              </a:rPr>
              <a:t>Integrating</a:t>
            </a:r>
            <a:r>
              <a:rPr lang="en-US" sz="1700" u="sng" dirty="0">
                <a:solidFill>
                  <a:schemeClr val="bg1"/>
                </a:solidFill>
                <a:latin typeface="Times New Roman" pitchFamily="18" charset="0"/>
                <a:cs typeface="Times New Roman" pitchFamily="18" charset="0"/>
              </a:rPr>
              <a:t> NLP and context-free grammar for complex rule interpretation towards automated compliance checking,’’ </a:t>
            </a:r>
            <a:r>
              <a:rPr lang="en-US" sz="1700" i="1" u="sng" dirty="0" err="1">
                <a:solidFill>
                  <a:schemeClr val="bg1"/>
                </a:solidFill>
                <a:latin typeface="Times New Roman" pitchFamily="18" charset="0"/>
                <a:cs typeface="Times New Roman" pitchFamily="18" charset="0"/>
              </a:rPr>
              <a:t>Comput</a:t>
            </a:r>
            <a:r>
              <a:rPr lang="en-US" sz="1700" i="1" u="sng" dirty="0">
                <a:solidFill>
                  <a:schemeClr val="bg1"/>
                </a:solidFill>
                <a:latin typeface="Times New Roman" pitchFamily="18" charset="0"/>
                <a:cs typeface="Times New Roman" pitchFamily="18" charset="0"/>
              </a:rPr>
              <a:t>. Ind.</a:t>
            </a:r>
            <a:r>
              <a:rPr lang="en-US" sz="1700" u="sng" dirty="0">
                <a:solidFill>
                  <a:schemeClr val="bg1"/>
                </a:solidFill>
                <a:latin typeface="Times New Roman" pitchFamily="18" charset="0"/>
                <a:cs typeface="Times New Roman" pitchFamily="18" charset="0"/>
              </a:rPr>
              <a:t>, vol. 142.</a:t>
            </a:r>
            <a:endParaRPr lang="en-IN" altLang="en-US" sz="1700" i="1" u="sng" dirty="0">
              <a:solidFill>
                <a:schemeClr val="bg1"/>
              </a:solidFill>
              <a:latin typeface="Times New Roman" pitchFamily="18" charset="0"/>
              <a:cs typeface="Times New Roman" pitchFamily="18" charset="0"/>
              <a:sym typeface="+mn-ea"/>
            </a:endParaRPr>
          </a:p>
          <a:p>
            <a:pPr algn="just">
              <a:buFont typeface="Wingdings" pitchFamily="2" charset="2"/>
              <a:buChar char="Ø"/>
            </a:pPr>
            <a:r>
              <a:rPr lang="en-US" sz="1700" dirty="0">
                <a:solidFill>
                  <a:schemeClr val="bg1"/>
                </a:solidFill>
                <a:latin typeface="Times New Roman" pitchFamily="18" charset="0"/>
                <a:cs typeface="Times New Roman" pitchFamily="18" charset="0"/>
              </a:rPr>
              <a:t>S. Sen, J. Koo, and S. Bagchi, ‘‘</a:t>
            </a:r>
            <a:r>
              <a:rPr lang="en-US" sz="1700" u="sng" dirty="0">
                <a:solidFill>
                  <a:schemeClr val="bg1"/>
                </a:solidFill>
                <a:latin typeface="Times New Roman" pitchFamily="18" charset="0"/>
                <a:cs typeface="Times New Roman" pitchFamily="18" charset="0"/>
              </a:rPr>
              <a:t>TRIFECTA: Security, energy </a:t>
            </a:r>
            <a:r>
              <a:rPr lang="en-US" sz="1700" u="sng" dirty="0" err="1">
                <a:solidFill>
                  <a:schemeClr val="bg1"/>
                </a:solidFill>
                <a:latin typeface="Times New Roman" pitchFamily="18" charset="0"/>
                <a:cs typeface="Times New Roman" pitchFamily="18" charset="0"/>
              </a:rPr>
              <a:t>efficiency,and</a:t>
            </a:r>
            <a:r>
              <a:rPr lang="en-US" sz="1700" u="sng" dirty="0">
                <a:solidFill>
                  <a:schemeClr val="bg1"/>
                </a:solidFill>
                <a:latin typeface="Times New Roman" pitchFamily="18" charset="0"/>
                <a:cs typeface="Times New Roman" pitchFamily="18" charset="0"/>
              </a:rPr>
              <a:t> communication capacity comparison for wireless IoT devices,’’ </a:t>
            </a:r>
            <a:r>
              <a:rPr lang="en-US" sz="1700" i="1" u="sng" dirty="0">
                <a:solidFill>
                  <a:schemeClr val="bg1"/>
                </a:solidFill>
                <a:latin typeface="Times New Roman" pitchFamily="18" charset="0"/>
                <a:cs typeface="Times New Roman" pitchFamily="18" charset="0"/>
              </a:rPr>
              <a:t>IEEE </a:t>
            </a:r>
            <a:r>
              <a:rPr lang="nl-NL" sz="1700" i="1" u="sng" dirty="0">
                <a:solidFill>
                  <a:schemeClr val="bg1"/>
                </a:solidFill>
                <a:latin typeface="Times New Roman" pitchFamily="18" charset="0"/>
                <a:cs typeface="Times New Roman" pitchFamily="18" charset="0"/>
              </a:rPr>
              <a:t>Internet Comput.</a:t>
            </a:r>
            <a:r>
              <a:rPr lang="nl-NL" sz="1700" u="sng" dirty="0">
                <a:solidFill>
                  <a:schemeClr val="bg1"/>
                </a:solidFill>
                <a:latin typeface="Times New Roman" pitchFamily="18" charset="0"/>
                <a:cs typeface="Times New Roman" pitchFamily="18" charset="0"/>
              </a:rPr>
              <a:t>, vol. 22, no. 1, pp. 74–81, Jan.2018</a:t>
            </a:r>
            <a:r>
              <a:rPr lang="nl-NL" sz="1700" dirty="0">
                <a:solidFill>
                  <a:schemeClr val="bg1"/>
                </a:solidFill>
              </a:rPr>
              <a:t>.</a:t>
            </a:r>
          </a:p>
          <a:p>
            <a:pPr algn="just">
              <a:buFont typeface="Wingdings" pitchFamily="2" charset="2"/>
              <a:buChar char="Ø"/>
            </a:pPr>
            <a:r>
              <a:rPr lang="en-US" sz="1700" dirty="0">
                <a:solidFill>
                  <a:schemeClr val="bg1"/>
                </a:solidFill>
                <a:latin typeface="Times New Roman" pitchFamily="18" charset="0"/>
                <a:cs typeface="Times New Roman" pitchFamily="18" charset="0"/>
              </a:rPr>
              <a:t>R. </a:t>
            </a:r>
            <a:r>
              <a:rPr lang="en-US" sz="1700" dirty="0" err="1">
                <a:solidFill>
                  <a:schemeClr val="bg1"/>
                </a:solidFill>
                <a:latin typeface="Times New Roman" pitchFamily="18" charset="0"/>
                <a:cs typeface="Times New Roman" pitchFamily="18" charset="0"/>
              </a:rPr>
              <a:t>Errattahi</a:t>
            </a:r>
            <a:r>
              <a:rPr lang="en-US" sz="1700" dirty="0">
                <a:solidFill>
                  <a:schemeClr val="bg1"/>
                </a:solidFill>
                <a:latin typeface="Times New Roman" pitchFamily="18" charset="0"/>
                <a:cs typeface="Times New Roman" pitchFamily="18" charset="0"/>
              </a:rPr>
              <a:t>, A. El </a:t>
            </a:r>
            <a:r>
              <a:rPr lang="en-US" sz="1700" dirty="0" err="1">
                <a:solidFill>
                  <a:schemeClr val="bg1"/>
                </a:solidFill>
                <a:latin typeface="Times New Roman" pitchFamily="18" charset="0"/>
                <a:cs typeface="Times New Roman" pitchFamily="18" charset="0"/>
              </a:rPr>
              <a:t>Hannani</a:t>
            </a:r>
            <a:r>
              <a:rPr lang="en-US" sz="1700" dirty="0">
                <a:solidFill>
                  <a:schemeClr val="bg1"/>
                </a:solidFill>
                <a:latin typeface="Times New Roman" pitchFamily="18" charset="0"/>
                <a:cs typeface="Times New Roman" pitchFamily="18" charset="0"/>
              </a:rPr>
              <a:t>, and H. </a:t>
            </a:r>
            <a:r>
              <a:rPr lang="en-US" sz="1700" dirty="0" err="1">
                <a:solidFill>
                  <a:schemeClr val="bg1"/>
                </a:solidFill>
                <a:latin typeface="Times New Roman" pitchFamily="18" charset="0"/>
                <a:cs typeface="Times New Roman" pitchFamily="18" charset="0"/>
              </a:rPr>
              <a:t>Ouahmane</a:t>
            </a:r>
            <a:r>
              <a:rPr lang="en-US" sz="1700" dirty="0">
                <a:solidFill>
                  <a:schemeClr val="bg1"/>
                </a:solidFill>
                <a:latin typeface="Times New Roman" pitchFamily="18" charset="0"/>
                <a:cs typeface="Times New Roman" pitchFamily="18" charset="0"/>
              </a:rPr>
              <a:t>, ‘‘</a:t>
            </a:r>
            <a:r>
              <a:rPr lang="en-US" sz="1700" u="sng" dirty="0">
                <a:solidFill>
                  <a:schemeClr val="bg1"/>
                </a:solidFill>
                <a:latin typeface="Times New Roman" pitchFamily="18" charset="0"/>
                <a:cs typeface="Times New Roman" pitchFamily="18" charset="0"/>
              </a:rPr>
              <a:t>Automatic speech </a:t>
            </a:r>
            <a:r>
              <a:rPr lang="en-US" sz="1700" u="sng" dirty="0" err="1">
                <a:solidFill>
                  <a:schemeClr val="bg1"/>
                </a:solidFill>
                <a:latin typeface="Times New Roman" pitchFamily="18" charset="0"/>
                <a:cs typeface="Times New Roman" pitchFamily="18" charset="0"/>
              </a:rPr>
              <a:t>recognitionerrors</a:t>
            </a:r>
            <a:r>
              <a:rPr lang="en-US" sz="1700" u="sng" dirty="0">
                <a:solidFill>
                  <a:schemeClr val="bg1"/>
                </a:solidFill>
                <a:latin typeface="Times New Roman" pitchFamily="18" charset="0"/>
                <a:cs typeface="Times New Roman" pitchFamily="18" charset="0"/>
              </a:rPr>
              <a:t> detection and correction: A review,’’ </a:t>
            </a:r>
            <a:r>
              <a:rPr lang="en-US" sz="1700" i="1" u="sng" dirty="0">
                <a:solidFill>
                  <a:schemeClr val="bg1"/>
                </a:solidFill>
                <a:latin typeface="Times New Roman" pitchFamily="18" charset="0"/>
                <a:cs typeface="Times New Roman" pitchFamily="18" charset="0"/>
              </a:rPr>
              <a:t>Proc. </a:t>
            </a:r>
            <a:r>
              <a:rPr lang="en-US" sz="1700" i="1" u="sng" dirty="0" err="1">
                <a:solidFill>
                  <a:schemeClr val="bg1"/>
                </a:solidFill>
                <a:latin typeface="Times New Roman" pitchFamily="18" charset="0"/>
                <a:cs typeface="Times New Roman" pitchFamily="18" charset="0"/>
              </a:rPr>
              <a:t>Comput</a:t>
            </a:r>
            <a:r>
              <a:rPr lang="en-US" sz="1700" i="1" u="sng" dirty="0">
                <a:solidFill>
                  <a:schemeClr val="bg1"/>
                </a:solidFill>
                <a:latin typeface="Times New Roman" pitchFamily="18" charset="0"/>
                <a:cs typeface="Times New Roman" pitchFamily="18" charset="0"/>
              </a:rPr>
              <a:t>. Sci.</a:t>
            </a:r>
            <a:r>
              <a:rPr lang="en-US" sz="1700" u="sng" dirty="0">
                <a:solidFill>
                  <a:schemeClr val="bg1"/>
                </a:solidFill>
                <a:latin typeface="Times New Roman" pitchFamily="18" charset="0"/>
                <a:cs typeface="Times New Roman" pitchFamily="18" charset="0"/>
              </a:rPr>
              <a:t>,</a:t>
            </a:r>
            <a:r>
              <a:rPr lang="nl-NL" sz="1700" u="sng" dirty="0">
                <a:solidFill>
                  <a:schemeClr val="bg1"/>
                </a:solidFill>
                <a:latin typeface="Times New Roman" pitchFamily="18" charset="0"/>
                <a:cs typeface="Times New Roman" pitchFamily="18" charset="0"/>
              </a:rPr>
              <a:t>vol. 128, pp. 32–37, Jan. 2018</a:t>
            </a:r>
            <a:r>
              <a:rPr lang="nl-NL" sz="1700" dirty="0">
                <a:solidFill>
                  <a:schemeClr val="bg1"/>
                </a:solidFill>
                <a:latin typeface="Times New Roman" pitchFamily="18" charset="0"/>
                <a:cs typeface="Times New Roman" pitchFamily="18" charset="0"/>
              </a:rPr>
              <a:t>.</a:t>
            </a:r>
            <a:endParaRPr lang="en-IN" altLang="en-US" sz="1700" dirty="0">
              <a:solidFill>
                <a:schemeClr val="bg1"/>
              </a:solidFill>
              <a:latin typeface="Times New Roman" pitchFamily="18" charset="0"/>
              <a:cs typeface="Times New Roman" pitchFamily="18" charset="0"/>
            </a:endParaRPr>
          </a:p>
          <a:p>
            <a:pPr>
              <a:buFont typeface="Wingdings" panose="05000000000000000000" pitchFamily="2" charset="2"/>
              <a:buChar char="Ø"/>
            </a:pPr>
            <a:endParaRPr lang="en-IN" altLang="en-US" sz="1700" dirty="0">
              <a:solidFill>
                <a:srgbClr val="FF33CC"/>
              </a:solidFill>
            </a:endParaRPr>
          </a:p>
          <a:p>
            <a:pPr>
              <a:buFont typeface="Wingdings" panose="05000000000000000000" pitchFamily="2" charset="2"/>
              <a:buChar char="Ø"/>
            </a:pPr>
            <a:endParaRPr lang="en-IN" altLang="en-US" sz="1700" i="1" dirty="0">
              <a:sym typeface="+mn-ea"/>
            </a:endParaRPr>
          </a:p>
          <a:p>
            <a:pPr>
              <a:buFont typeface="Wingdings" panose="05000000000000000000" pitchFamily="2" charset="2"/>
              <a:buChar char="Ø"/>
            </a:pPr>
            <a:endParaRPr lang="en-IN" altLang="en-US" sz="1700" dirty="0">
              <a:solidFill>
                <a:srgbClr val="FF33CC"/>
              </a:solidFill>
            </a:endParaRPr>
          </a:p>
          <a:p>
            <a:pPr>
              <a:buFont typeface="Wingdings" panose="05000000000000000000" pitchFamily="2" charset="2"/>
              <a:buChar char="Ø"/>
            </a:pPr>
            <a:endParaRPr lang="x-none" altLang="en-IN" sz="1700" dirty="0"/>
          </a:p>
          <a:p>
            <a:pPr algn="just">
              <a:buFont typeface="Wingdings" pitchFamily="2" charset="2"/>
              <a:buChar char="Ø"/>
            </a:pPr>
            <a:endParaRPr lang="en-US" sz="1700" dirty="0">
              <a:solidFill>
                <a:schemeClr val="bg1"/>
              </a:solidFill>
              <a:latin typeface="Times New Roman" pitchFamily="18" charset="0"/>
              <a:cs typeface="Times New Roman" pitchFamily="18" charset="0"/>
            </a:endParaRPr>
          </a:p>
          <a:p>
            <a:pPr>
              <a:buFont typeface="Wingdings" pitchFamily="2" charset="2"/>
              <a:buChar char="Ø"/>
            </a:pPr>
            <a:endParaRPr lang="x-none" altLang="en-IN" sz="1700" dirty="0">
              <a:solidFill>
                <a:schemeClr val="bg1"/>
              </a:solidFill>
              <a:latin typeface="Times New Roman" pitchFamily="18" charset="0"/>
              <a:cs typeface="Times New Roman" pitchFamily="18" charset="0"/>
            </a:endParaRPr>
          </a:p>
          <a:p>
            <a:pPr>
              <a:buClr>
                <a:schemeClr val="accent1"/>
              </a:buClr>
              <a:buFont typeface="Wingdings" pitchFamily="2" charset="2"/>
              <a:buChar char="Ø"/>
            </a:pPr>
            <a:endParaRPr lang="en-IN" altLang="en-US" sz="1700" dirty="0">
              <a:solidFill>
                <a:schemeClr val="bg1"/>
              </a:solidFill>
              <a:latin typeface="Times New Roman" pitchFamily="18" charset="0"/>
              <a:cs typeface="Times New Roman" pitchFamily="18" charset="0"/>
            </a:endParaRPr>
          </a:p>
          <a:p>
            <a:pPr marL="0" indent="0">
              <a:buClr>
                <a:schemeClr val="accent1"/>
              </a:buClr>
              <a:buNone/>
            </a:pPr>
            <a:endParaRPr lang="en-IN" altLang="en-US" sz="1700" i="1" dirty="0">
              <a:solidFill>
                <a:schemeClr val="bg1"/>
              </a:solidFill>
              <a:sym typeface="+mn-ea"/>
            </a:endParaRPr>
          </a:p>
          <a:p>
            <a:pPr>
              <a:buClr>
                <a:schemeClr val="accent1"/>
              </a:buClr>
              <a:buFont typeface="Wingdings" pitchFamily="2" charset="2"/>
              <a:buChar char="Ø"/>
            </a:pPr>
            <a:endParaRPr lang="en-IN" altLang="en-US" sz="1700" dirty="0">
              <a:solidFill>
                <a:schemeClr val="bg1"/>
              </a:solidFill>
            </a:endParaRPr>
          </a:p>
          <a:p>
            <a:pPr>
              <a:buClr>
                <a:schemeClr val="accent1"/>
              </a:buClr>
              <a:buFont typeface="Wingdings" pitchFamily="2" charset="2"/>
              <a:buChar char="Ø"/>
            </a:pPr>
            <a:endParaRPr lang="x-none" altLang="en-IN" sz="1700" dirty="0">
              <a:solidFill>
                <a:schemeClr val="bg1"/>
              </a:solidFill>
            </a:endParaRPr>
          </a:p>
          <a:p>
            <a:endParaRPr lang="en-IN" sz="1700" dirty="0">
              <a:solidFill>
                <a:schemeClr val="bg1"/>
              </a:solidFill>
            </a:endParaRPr>
          </a:p>
        </p:txBody>
      </p:sp>
    </p:spTree>
    <p:extLst>
      <p:ext uri="{BB962C8B-B14F-4D97-AF65-F5344CB8AC3E}">
        <p14:creationId xmlns:p14="http://schemas.microsoft.com/office/powerpoint/2010/main" val="291534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7AD27F0E-9446-835A-848E-4DCCAE586294}"/>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1809549" y="1183907"/>
            <a:ext cx="8419453" cy="4420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6904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A2DEA5-8762-F34E-CA40-DBD184579D71}"/>
              </a:ext>
            </a:extLst>
          </p:cNvPr>
          <p:cNvSpPr>
            <a:spLocks noGrp="1"/>
          </p:cNvSpPr>
          <p:nvPr>
            <p:ph type="title"/>
          </p:nvPr>
        </p:nvSpPr>
        <p:spPr>
          <a:xfrm>
            <a:off x="1141413" y="303886"/>
            <a:ext cx="9905998" cy="1478570"/>
          </a:xfrm>
        </p:spPr>
        <p:txBody>
          <a:bodyPr/>
          <a:lstStyle/>
          <a:p>
            <a:r>
              <a:rPr lang="en-IN" b="1" dirty="0">
                <a:solidFill>
                  <a:schemeClr val="bg1"/>
                </a:solidFill>
                <a:latin typeface="Times New Roman" pitchFamily="18" charset="0"/>
                <a:cs typeface="Times New Roman" pitchFamily="18" charset="0"/>
              </a:rPr>
              <a:t>ABSTRACT</a:t>
            </a:r>
            <a:endParaRPr lang="en-IN" b="1" dirty="0">
              <a:solidFill>
                <a:schemeClr val="bg1"/>
              </a:solidFill>
            </a:endParaRPr>
          </a:p>
        </p:txBody>
      </p:sp>
      <p:sp>
        <p:nvSpPr>
          <p:cNvPr id="3" name="Content Placeholder 2">
            <a:extLst>
              <a:ext uri="{FF2B5EF4-FFF2-40B4-BE49-F238E27FC236}">
                <a16:creationId xmlns:a16="http://schemas.microsoft.com/office/drawing/2014/main" xmlns="" id="{84E2BD46-15E0-469C-8874-D55FDBD16F3C}"/>
              </a:ext>
            </a:extLst>
          </p:cNvPr>
          <p:cNvSpPr>
            <a:spLocks noGrp="1"/>
          </p:cNvSpPr>
          <p:nvPr>
            <p:ph idx="1"/>
          </p:nvPr>
        </p:nvSpPr>
        <p:spPr>
          <a:xfrm>
            <a:off x="1121748" y="1600557"/>
            <a:ext cx="9905999" cy="3541714"/>
          </a:xfrm>
        </p:spPr>
        <p:txBody>
          <a:bodyPr>
            <a:noAutofit/>
          </a:bodyPr>
          <a:lstStyle/>
          <a:p>
            <a:pPr marL="0" indent="0" algn="just">
              <a:buNone/>
            </a:pPr>
            <a:r>
              <a:rPr lang="en-US" sz="1700" dirty="0">
                <a:solidFill>
                  <a:schemeClr val="bg1"/>
                </a:solidFill>
                <a:latin typeface="Times New Roman" pitchFamily="18" charset="0"/>
                <a:cs typeface="Times New Roman" pitchFamily="18" charset="0"/>
              </a:rPr>
              <a:t>In this project, we embark on the development of a sophisticated Virtual Personal Assistant (VPA) utilizing the combined capabilities of Artificial Intelligence (AI) and the Internet of Things (IoT). Our VPA boasts a remarkable ability to comprehend natural languages and diverse accents, enabling seamless interaction with users through voice commands. It serves as a central hub for managing various household tasks, effortlessly integrating with a wide array of home devices commonly found in modern households. From controlling smart appliances to setting reminders and managing schedules, users can rely on the VPA to streamline their daily routines with ease and efficiency.</a:t>
            </a:r>
          </a:p>
          <a:p>
            <a:pPr marL="0" indent="0" algn="just">
              <a:buNone/>
            </a:pPr>
            <a:r>
              <a:rPr lang="en-US" sz="1700" dirty="0">
                <a:solidFill>
                  <a:schemeClr val="bg1"/>
                </a:solidFill>
                <a:latin typeface="Times New Roman" pitchFamily="18" charset="0"/>
                <a:cs typeface="Times New Roman" pitchFamily="18" charset="0"/>
              </a:rPr>
              <a:t>One of the key objectives of our project is to prioritize accessibility and affordability, ensuring that the benefits of this advanced technology are available to all segments of society. By offering a user-friendly interface and minimizing hardware requirements, we aim to make the VPA accessible to a broad audience, regardless of their technical expertise or financial resources. Through this project, we aim to demonstrate the transformative potential of AI and IoT technologies in enhancing daily life experiences.</a:t>
            </a:r>
          </a:p>
          <a:p>
            <a:pPr marL="0" indent="0" algn="just">
              <a:buNone/>
            </a:pPr>
            <a:endParaRPr lang="en-US" sz="1700" dirty="0">
              <a:solidFill>
                <a:schemeClr val="bg1"/>
              </a:solidFill>
              <a:latin typeface="Times New Roman" pitchFamily="18" charset="0"/>
              <a:cs typeface="Times New Roman" pitchFamily="18" charset="0"/>
            </a:endParaRPr>
          </a:p>
          <a:p>
            <a:pPr marL="0" indent="0" algn="just">
              <a:buNone/>
            </a:pPr>
            <a:endParaRPr lang="en-US" sz="1700" dirty="0">
              <a:solidFill>
                <a:schemeClr val="bg1"/>
              </a:solidFill>
              <a:latin typeface="Times New Roman" pitchFamily="18" charset="0"/>
              <a:cs typeface="Times New Roman" pitchFamily="18" charset="0"/>
            </a:endParaRPr>
          </a:p>
          <a:p>
            <a:endParaRPr lang="en-IN" sz="1700" dirty="0">
              <a:solidFill>
                <a:schemeClr val="bg1"/>
              </a:solidFill>
            </a:endParaRPr>
          </a:p>
        </p:txBody>
      </p:sp>
    </p:spTree>
    <p:extLst>
      <p:ext uri="{BB962C8B-B14F-4D97-AF65-F5344CB8AC3E}">
        <p14:creationId xmlns:p14="http://schemas.microsoft.com/office/powerpoint/2010/main" val="162417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9DB20-B390-E74D-49E3-DE589D61288E}"/>
              </a:ext>
            </a:extLst>
          </p:cNvPr>
          <p:cNvSpPr>
            <a:spLocks noGrp="1"/>
          </p:cNvSpPr>
          <p:nvPr>
            <p:ph type="title"/>
          </p:nvPr>
        </p:nvSpPr>
        <p:spPr/>
        <p:txBody>
          <a:bodyPr/>
          <a:lstStyle/>
          <a:p>
            <a:r>
              <a:rPr lang="en-IN" b="1" dirty="0">
                <a:solidFill>
                  <a:schemeClr val="bg1"/>
                </a:solidFill>
                <a:latin typeface="Times New Roman" pitchFamily="18" charset="0"/>
                <a:cs typeface="Times New Roman" pitchFamily="18" charset="0"/>
              </a:rPr>
              <a:t>EXISTING SYSTEM</a:t>
            </a:r>
            <a:br>
              <a:rPr lang="en-IN" b="1" dirty="0">
                <a:solidFill>
                  <a:schemeClr val="bg1"/>
                </a:solidFill>
                <a:latin typeface="Times New Roman" pitchFamily="18" charset="0"/>
                <a:cs typeface="Times New Roman" pitchFamily="18" charset="0"/>
              </a:rPr>
            </a:br>
            <a:endParaRPr lang="en-IN" b="1" dirty="0">
              <a:solidFill>
                <a:schemeClr val="bg1"/>
              </a:solidFill>
            </a:endParaRPr>
          </a:p>
        </p:txBody>
      </p:sp>
      <p:sp>
        <p:nvSpPr>
          <p:cNvPr id="3" name="Content Placeholder 2">
            <a:extLst>
              <a:ext uri="{FF2B5EF4-FFF2-40B4-BE49-F238E27FC236}">
                <a16:creationId xmlns:a16="http://schemas.microsoft.com/office/drawing/2014/main" xmlns="" id="{ABB19043-3002-E076-12B9-C3AE096E107D}"/>
              </a:ext>
            </a:extLst>
          </p:cNvPr>
          <p:cNvSpPr>
            <a:spLocks noGrp="1"/>
          </p:cNvSpPr>
          <p:nvPr>
            <p:ph idx="1"/>
          </p:nvPr>
        </p:nvSpPr>
        <p:spPr>
          <a:xfrm>
            <a:off x="1141412" y="1905366"/>
            <a:ext cx="9905999" cy="3541714"/>
          </a:xfrm>
        </p:spPr>
        <p:txBody>
          <a:bodyPr>
            <a:normAutofit fontScale="70000" lnSpcReduction="20000"/>
          </a:bodyPr>
          <a:lstStyle/>
          <a:p>
            <a:pPr algn="just">
              <a:buSzPct val="120000"/>
              <a:buFont typeface="Arial" pitchFamily="34" charset="0"/>
              <a:buChar char="•"/>
            </a:pPr>
            <a:r>
              <a:rPr lang="en-US" sz="2400" dirty="0">
                <a:solidFill>
                  <a:schemeClr val="bg1"/>
                </a:solidFill>
                <a:latin typeface="Times New Roman" pitchFamily="18" charset="0"/>
                <a:cs typeface="Times New Roman" pitchFamily="18" charset="0"/>
              </a:rPr>
              <a:t> Additionally, the system's lack of customization options means that users may not be able to tailor the VPA's responses and behaviors to their specific preferences and needs, resulting in a less personalized experience. </a:t>
            </a:r>
          </a:p>
          <a:p>
            <a:pPr algn="just">
              <a:buSzPct val="120000"/>
              <a:buFont typeface="Arial" pitchFamily="34" charset="0"/>
              <a:buChar char="•"/>
            </a:pPr>
            <a:r>
              <a:rPr lang="en-US" sz="2400" dirty="0">
                <a:solidFill>
                  <a:schemeClr val="bg1"/>
                </a:solidFill>
                <a:latin typeface="Times New Roman" pitchFamily="18" charset="0"/>
                <a:cs typeface="Times New Roman" pitchFamily="18" charset="0"/>
              </a:rPr>
              <a:t>The existing system its understanding of complex requests can be limited, leading to frustration when users' commands are misunderstood or misinterpreted.</a:t>
            </a:r>
          </a:p>
          <a:p>
            <a:pPr algn="just">
              <a:buSzPct val="120000"/>
              <a:buFont typeface="Arial" pitchFamily="34" charset="0"/>
              <a:buChar char="•"/>
            </a:pPr>
            <a:r>
              <a:rPr lang="en-US" sz="2400" dirty="0">
                <a:solidFill>
                  <a:schemeClr val="bg1"/>
                </a:solidFill>
                <a:latin typeface="Times New Roman" pitchFamily="18" charset="0"/>
                <a:cs typeface="Times New Roman" pitchFamily="18" charset="0"/>
              </a:rPr>
              <a:t>Furthermore, the setup of the system can be costly, requiring users to invest in specific hardware and software, which may deter those with limited financial resources from utilizing it. </a:t>
            </a:r>
          </a:p>
          <a:p>
            <a:pPr algn="just">
              <a:buSzPct val="120000"/>
              <a:buFont typeface="Arial" pitchFamily="34" charset="0"/>
              <a:buChar char="•"/>
            </a:pPr>
            <a:r>
              <a:rPr lang="en-US" sz="2400" dirty="0">
                <a:solidFill>
                  <a:schemeClr val="bg1"/>
                </a:solidFill>
                <a:latin typeface="Times New Roman" pitchFamily="18" charset="0"/>
                <a:cs typeface="Times New Roman" pitchFamily="18" charset="0"/>
              </a:rPr>
              <a:t>Lastly, the system's reliance on an internet connection for full operation poses challenges, especially in areas with constrained internet access or during network outages, limiting its accessibility and usability. </a:t>
            </a:r>
          </a:p>
          <a:p>
            <a:pPr algn="just">
              <a:buSzPct val="120000"/>
              <a:buFont typeface="Arial" pitchFamily="34" charset="0"/>
              <a:buChar char="•"/>
            </a:pPr>
            <a:r>
              <a:rPr lang="en-US" sz="2400" dirty="0">
                <a:solidFill>
                  <a:schemeClr val="bg1"/>
                </a:solidFill>
                <a:latin typeface="Times New Roman" pitchFamily="18" charset="0"/>
                <a:cs typeface="Times New Roman" pitchFamily="18" charset="0"/>
              </a:rPr>
              <a:t>Despite these drawbacks, the existing system represents a significant advancement in AI and IoT integration, showcasing the potential for technology to enhance daily life experiences</a:t>
            </a:r>
            <a:endParaRPr lang="en-IN" sz="2400" dirty="0">
              <a:solidFill>
                <a:schemeClr val="bg1"/>
              </a:solidFill>
              <a:latin typeface="Times New Roman" pitchFamily="18" charset="0"/>
              <a:cs typeface="Times New Roman" pitchFamily="18" charset="0"/>
            </a:endParaRPr>
          </a:p>
          <a:p>
            <a:endParaRPr lang="en-IN" dirty="0">
              <a:solidFill>
                <a:schemeClr val="bg1"/>
              </a:solidFill>
            </a:endParaRPr>
          </a:p>
        </p:txBody>
      </p:sp>
    </p:spTree>
    <p:extLst>
      <p:ext uri="{BB962C8B-B14F-4D97-AF65-F5344CB8AC3E}">
        <p14:creationId xmlns:p14="http://schemas.microsoft.com/office/powerpoint/2010/main" val="339669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B235D-E827-3FDF-980B-8A2B2B40DF29}"/>
              </a:ext>
            </a:extLst>
          </p:cNvPr>
          <p:cNvSpPr>
            <a:spLocks noGrp="1"/>
          </p:cNvSpPr>
          <p:nvPr>
            <p:ph type="title"/>
          </p:nvPr>
        </p:nvSpPr>
        <p:spPr>
          <a:xfrm>
            <a:off x="1141413" y="510366"/>
            <a:ext cx="9905998" cy="147857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EXISTING </a:t>
            </a:r>
            <a:r>
              <a:rPr lang="en-IN" sz="3600" b="1" dirty="0">
                <a:solidFill>
                  <a:schemeClr val="bg1"/>
                </a:solidFill>
                <a:latin typeface="Times New Roman" panose="02020603050405020304" pitchFamily="18" charset="0"/>
                <a:cs typeface="Times New Roman" panose="02020603050405020304" pitchFamily="18" charset="0"/>
              </a:rPr>
              <a:t>SYSTEM BLOCK DIAGRAM</a:t>
            </a:r>
            <a:endParaRPr lang="en-IN" b="1" dirty="0">
              <a:solidFill>
                <a:schemeClr val="bg1"/>
              </a:solidFill>
            </a:endParaRPr>
          </a:p>
        </p:txBody>
      </p:sp>
      <p:pic>
        <p:nvPicPr>
          <p:cNvPr id="9" name="Content Placeholder 5">
            <a:extLst>
              <a:ext uri="{FF2B5EF4-FFF2-40B4-BE49-F238E27FC236}">
                <a16:creationId xmlns:a16="http://schemas.microsoft.com/office/drawing/2014/main" xmlns="" id="{C19CB403-D35E-BD2B-BA21-AD9E0E517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2" y="1897625"/>
            <a:ext cx="7128387" cy="3923071"/>
          </a:xfrm>
        </p:spPr>
      </p:pic>
    </p:spTree>
    <p:extLst>
      <p:ext uri="{BB962C8B-B14F-4D97-AF65-F5344CB8AC3E}">
        <p14:creationId xmlns:p14="http://schemas.microsoft.com/office/powerpoint/2010/main" val="143607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BC403-5C39-9CB4-CBFD-5112243C34FB}"/>
              </a:ext>
            </a:extLst>
          </p:cNvPr>
          <p:cNvSpPr>
            <a:spLocks noGrp="1"/>
          </p:cNvSpPr>
          <p:nvPr>
            <p:ph type="title"/>
          </p:nvPr>
        </p:nvSpPr>
        <p:spPr/>
        <p:txBody>
          <a:bodyPr/>
          <a:lstStyle/>
          <a:p>
            <a:r>
              <a:rPr lang="en-US" sz="3600" b="1" dirty="0">
                <a:solidFill>
                  <a:schemeClr val="bg1"/>
                </a:solidFill>
                <a:latin typeface="Times New Roman" panose="02020603050405020304" pitchFamily="18" charset="0"/>
                <a:cs typeface="Times New Roman" panose="02020603050405020304" pitchFamily="18" charset="0"/>
              </a:rPr>
              <a:t>DRAWBACKS OF EXISTING SYSTEM</a:t>
            </a:r>
            <a:endParaRPr lang="en-IN" b="1" dirty="0">
              <a:solidFill>
                <a:schemeClr val="bg1"/>
              </a:solidFill>
            </a:endParaRPr>
          </a:p>
        </p:txBody>
      </p:sp>
      <p:sp>
        <p:nvSpPr>
          <p:cNvPr id="3" name="Content Placeholder 2">
            <a:extLst>
              <a:ext uri="{FF2B5EF4-FFF2-40B4-BE49-F238E27FC236}">
                <a16:creationId xmlns:a16="http://schemas.microsoft.com/office/drawing/2014/main" xmlns="" id="{42BE2689-D166-EB0B-4FFD-3FA9D428C142}"/>
              </a:ext>
            </a:extLst>
          </p:cNvPr>
          <p:cNvSpPr>
            <a:spLocks noGrp="1"/>
          </p:cNvSpPr>
          <p:nvPr>
            <p:ph idx="1"/>
          </p:nvPr>
        </p:nvSpPr>
        <p:spPr>
          <a:xfrm>
            <a:off x="1141412" y="1600560"/>
            <a:ext cx="9905999" cy="4867745"/>
          </a:xfrm>
        </p:spPr>
        <p:txBody>
          <a:bodyPr>
            <a:noAutofit/>
          </a:bodyPr>
          <a:lstStyle/>
          <a:p>
            <a:pPr algn="just"/>
            <a:endParaRPr lang="en-US" sz="1700" dirty="0">
              <a:solidFill>
                <a:schemeClr val="bg1"/>
              </a:solidFill>
              <a:latin typeface="Times New Roman" pitchFamily="18" charset="0"/>
              <a:cs typeface="Times New Roman" pitchFamily="18" charset="0"/>
            </a:endParaRPr>
          </a:p>
          <a:p>
            <a:pPr algn="just">
              <a:buFont typeface="Wingdings" panose="05000000000000000000" pitchFamily="2" charset="2"/>
              <a:buChar char="v"/>
            </a:pPr>
            <a:r>
              <a:rPr lang="en-US" sz="1700" b="1" dirty="0">
                <a:solidFill>
                  <a:schemeClr val="bg1"/>
                </a:solidFill>
                <a:latin typeface="Times New Roman" pitchFamily="18" charset="0"/>
                <a:cs typeface="Times New Roman" pitchFamily="18" charset="0"/>
              </a:rPr>
              <a:t>Limited Understanding</a:t>
            </a:r>
            <a:r>
              <a:rPr lang="en-US" sz="1700" dirty="0">
                <a:solidFill>
                  <a:schemeClr val="bg1"/>
                </a:solidFill>
                <a:latin typeface="Times New Roman" pitchFamily="18" charset="0"/>
                <a:cs typeface="Times New Roman" pitchFamily="18" charset="0"/>
              </a:rPr>
              <a:t>: Sometimes virtual assistants struggle to understand complex requests, which can be frustrating for users when they don't get what they need.</a:t>
            </a:r>
          </a:p>
          <a:p>
            <a:pPr algn="just">
              <a:buFont typeface="Wingdings" panose="05000000000000000000" pitchFamily="2" charset="2"/>
              <a:buChar char="v"/>
            </a:pPr>
            <a:r>
              <a:rPr lang="en-US" sz="1700" b="1" dirty="0">
                <a:solidFill>
                  <a:schemeClr val="bg1"/>
                </a:solidFill>
                <a:latin typeface="Times New Roman" pitchFamily="18" charset="0"/>
                <a:cs typeface="Times New Roman" pitchFamily="18" charset="0"/>
              </a:rPr>
              <a:t>Lack of Customization</a:t>
            </a:r>
            <a:r>
              <a:rPr lang="en-US" sz="1700" dirty="0">
                <a:solidFill>
                  <a:schemeClr val="bg1"/>
                </a:solidFill>
                <a:latin typeface="Times New Roman" pitchFamily="18" charset="0"/>
                <a:cs typeface="Times New Roman" pitchFamily="18" charset="0"/>
              </a:rPr>
              <a:t>: Users often can't change how their virtual assistant responds or acts, so it might not fit their preferences very well.</a:t>
            </a:r>
          </a:p>
          <a:p>
            <a:pPr algn="just">
              <a:buFont typeface="Wingdings" panose="05000000000000000000" pitchFamily="2" charset="2"/>
              <a:buChar char="v"/>
            </a:pPr>
            <a:r>
              <a:rPr lang="en-US" sz="1700" b="1" dirty="0">
                <a:solidFill>
                  <a:schemeClr val="bg1"/>
                </a:solidFill>
                <a:latin typeface="Times New Roman" pitchFamily="18" charset="0"/>
                <a:cs typeface="Times New Roman" pitchFamily="18" charset="0"/>
              </a:rPr>
              <a:t>Costly Setup</a:t>
            </a:r>
            <a:r>
              <a:rPr lang="en-US" sz="1700" dirty="0">
                <a:solidFill>
                  <a:schemeClr val="bg1"/>
                </a:solidFill>
                <a:latin typeface="Times New Roman" pitchFamily="18" charset="0"/>
                <a:cs typeface="Times New Roman" pitchFamily="18" charset="0"/>
              </a:rPr>
              <a:t>: Creating a virtual assistant can be pricey due to the need for specific tools and software, potentially excluding those with limited financial resources from utilizing it.</a:t>
            </a:r>
          </a:p>
          <a:p>
            <a:pPr algn="just">
              <a:buFont typeface="Wingdings" panose="05000000000000000000" pitchFamily="2" charset="2"/>
              <a:buChar char="v"/>
            </a:pPr>
            <a:r>
              <a:rPr lang="en-US" sz="1700" b="1" dirty="0">
                <a:solidFill>
                  <a:schemeClr val="bg1"/>
                </a:solidFill>
                <a:latin typeface="Times New Roman" pitchFamily="18" charset="0"/>
                <a:cs typeface="Times New Roman" pitchFamily="18" charset="0"/>
              </a:rPr>
              <a:t>Accents and Dialects</a:t>
            </a:r>
            <a:r>
              <a:rPr lang="en-US" sz="1700" dirty="0">
                <a:solidFill>
                  <a:schemeClr val="bg1"/>
                </a:solidFill>
                <a:latin typeface="Times New Roman" pitchFamily="18" charset="0"/>
                <a:cs typeface="Times New Roman" pitchFamily="18" charset="0"/>
              </a:rPr>
              <a:t>: Some virtual assistants have trouble understanding different ways people talk, like accents or regional dialects. This can cause mistakes and confusion when they try to respond</a:t>
            </a:r>
          </a:p>
          <a:p>
            <a:pPr algn="just"/>
            <a:endParaRPr lang="en-IN" sz="1700" dirty="0">
              <a:solidFill>
                <a:schemeClr val="bg1"/>
              </a:solidFill>
              <a:latin typeface="Times New Roman" pitchFamily="18" charset="0"/>
              <a:cs typeface="Times New Roman" pitchFamily="18" charset="0"/>
            </a:endParaRPr>
          </a:p>
          <a:p>
            <a:endParaRPr lang="en-IN" sz="1700" dirty="0">
              <a:solidFill>
                <a:schemeClr val="bg1"/>
              </a:solidFill>
            </a:endParaRPr>
          </a:p>
        </p:txBody>
      </p:sp>
    </p:spTree>
    <p:extLst>
      <p:ext uri="{BB962C8B-B14F-4D97-AF65-F5344CB8AC3E}">
        <p14:creationId xmlns:p14="http://schemas.microsoft.com/office/powerpoint/2010/main" val="173856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EAC61-18C7-E3CA-024D-1B59A56E7560}"/>
              </a:ext>
            </a:extLst>
          </p:cNvPr>
          <p:cNvSpPr>
            <a:spLocks noGrp="1"/>
          </p:cNvSpPr>
          <p:nvPr>
            <p:ph type="title"/>
          </p:nvPr>
        </p:nvSpPr>
        <p:spPr/>
        <p:txBody>
          <a:bodyPr/>
          <a:lstStyle/>
          <a:p>
            <a:r>
              <a:rPr lang="en-US" altLang="en-IN" b="1" dirty="0">
                <a:solidFill>
                  <a:schemeClr val="bg1"/>
                </a:solidFill>
                <a:latin typeface="Times New Roman" pitchFamily="18" charset="0"/>
                <a:cs typeface="Times New Roman" pitchFamily="18" charset="0"/>
              </a:rPr>
              <a:t>PROPOSED SYSTEM</a:t>
            </a:r>
            <a:endParaRPr lang="en-IN" b="1" dirty="0">
              <a:solidFill>
                <a:schemeClr val="bg1"/>
              </a:solidFill>
            </a:endParaRPr>
          </a:p>
        </p:txBody>
      </p:sp>
      <p:sp>
        <p:nvSpPr>
          <p:cNvPr id="3" name="Content Placeholder 2">
            <a:extLst>
              <a:ext uri="{FF2B5EF4-FFF2-40B4-BE49-F238E27FC236}">
                <a16:creationId xmlns:a16="http://schemas.microsoft.com/office/drawing/2014/main" xmlns="" id="{3A9ED9DA-C486-5401-7685-BDD2EF6E0787}"/>
              </a:ext>
            </a:extLst>
          </p:cNvPr>
          <p:cNvSpPr>
            <a:spLocks noGrp="1"/>
          </p:cNvSpPr>
          <p:nvPr>
            <p:ph idx="1"/>
          </p:nvPr>
        </p:nvSpPr>
        <p:spPr>
          <a:xfrm>
            <a:off x="1141412" y="2053103"/>
            <a:ext cx="9905999" cy="3541714"/>
          </a:xfrm>
        </p:spPr>
        <p:txBody>
          <a:bodyPr>
            <a:noAutofit/>
          </a:bodyPr>
          <a:lstStyle/>
          <a:p>
            <a:pPr algn="just">
              <a:buSzPct val="120000"/>
              <a:buFont typeface="Wingdings" panose="05000000000000000000" pitchFamily="2" charset="2"/>
              <a:buChar char="v"/>
            </a:pPr>
            <a:r>
              <a:rPr lang="en-US" sz="1800" dirty="0">
                <a:solidFill>
                  <a:schemeClr val="bg1"/>
                </a:solidFill>
                <a:latin typeface="Times New Roman" pitchFamily="18" charset="0"/>
                <a:cs typeface="Times New Roman" pitchFamily="18" charset="0"/>
              </a:rPr>
              <a:t>The proposed system aims to address the limitations of existing virtual personal assistant systems. By leveraging advanced natural language understanding algorithms, the system strives to enhance comprehension of complex requests, reducing user frustration. </a:t>
            </a:r>
          </a:p>
          <a:p>
            <a:pPr algn="just">
              <a:buSzPct val="120000"/>
              <a:buFont typeface="Wingdings" panose="05000000000000000000" pitchFamily="2" charset="2"/>
              <a:buChar char="v"/>
            </a:pPr>
            <a:r>
              <a:rPr lang="en-US" sz="1800" dirty="0">
                <a:solidFill>
                  <a:schemeClr val="bg1"/>
                </a:solidFill>
                <a:latin typeface="Times New Roman" pitchFamily="18" charset="0"/>
                <a:cs typeface="Times New Roman" pitchFamily="18" charset="0"/>
              </a:rPr>
              <a:t>Customization options will be expanded to empower users to tailor the VPA's responses and behaviors to their unique preferences and needs, thereby enhancing personalization. </a:t>
            </a:r>
          </a:p>
          <a:p>
            <a:pPr algn="just">
              <a:buSzPct val="120000"/>
              <a:buFont typeface="Wingdings" panose="05000000000000000000" pitchFamily="2" charset="2"/>
              <a:buChar char="v"/>
            </a:pPr>
            <a:r>
              <a:rPr lang="en-US" sz="1800" dirty="0">
                <a:solidFill>
                  <a:schemeClr val="bg1"/>
                </a:solidFill>
                <a:latin typeface="Times New Roman" pitchFamily="18" charset="0"/>
                <a:cs typeface="Times New Roman" pitchFamily="18" charset="0"/>
              </a:rPr>
              <a:t>Moreover, the system will focus on affordability by optimizing hardware and software requirements, making it accessible to a wider range of users. </a:t>
            </a:r>
          </a:p>
          <a:p>
            <a:pPr algn="just">
              <a:buSzPct val="120000"/>
              <a:buFont typeface="Wingdings" panose="05000000000000000000" pitchFamily="2" charset="2"/>
              <a:buChar char="v"/>
            </a:pPr>
            <a:r>
              <a:rPr lang="en-US" sz="1800" dirty="0">
                <a:solidFill>
                  <a:schemeClr val="bg1"/>
                </a:solidFill>
                <a:latin typeface="Times New Roman" pitchFamily="18" charset="0"/>
                <a:cs typeface="Times New Roman" pitchFamily="18" charset="0"/>
              </a:rPr>
              <a:t>Through these enhancements, the proposed system seeks to overcome the challenges of current VPAs, providing a more intuitive, personalized, and accessible user experience while maintaining the convenience and efficiency of AI and IoT integration</a:t>
            </a:r>
            <a:endParaRPr lang="en-IN" altLang="en-US" sz="1800" dirty="0">
              <a:solidFill>
                <a:schemeClr val="bg1"/>
              </a:solidFill>
              <a:latin typeface="Times New Roman" pitchFamily="18" charset="0"/>
              <a:cs typeface="Times New Roman" pitchFamily="18" charset="0"/>
            </a:endParaRPr>
          </a:p>
          <a:p>
            <a:pPr>
              <a:buFont typeface="Wingdings" panose="05000000000000000000" pitchFamily="2" charset="2"/>
              <a:buChar char="v"/>
            </a:pPr>
            <a:endParaRPr lang="en-IN" sz="1800" dirty="0">
              <a:solidFill>
                <a:schemeClr val="bg1"/>
              </a:solidFill>
            </a:endParaRPr>
          </a:p>
        </p:txBody>
      </p:sp>
    </p:spTree>
    <p:extLst>
      <p:ext uri="{BB962C8B-B14F-4D97-AF65-F5344CB8AC3E}">
        <p14:creationId xmlns:p14="http://schemas.microsoft.com/office/powerpoint/2010/main" val="154690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8996A-D3C8-4DCF-11C3-981E4FEB7D49}"/>
              </a:ext>
            </a:extLst>
          </p:cNvPr>
          <p:cNvSpPr>
            <a:spLocks noGrp="1"/>
          </p:cNvSpPr>
          <p:nvPr>
            <p:ph type="title"/>
          </p:nvPr>
        </p:nvSpPr>
        <p:spPr/>
        <p:txBody>
          <a:bodyPr/>
          <a:lstStyle/>
          <a:p>
            <a:r>
              <a:rPr lang="en-US" altLang="en-IN" sz="3600" b="1" dirty="0">
                <a:solidFill>
                  <a:schemeClr val="bg1"/>
                </a:solidFill>
                <a:latin typeface="Times New Roman" panose="02020603050405020304" pitchFamily="18" charset="0"/>
                <a:cs typeface="Times New Roman" panose="02020603050405020304" pitchFamily="18" charset="0"/>
              </a:rPr>
              <a:t>PROPOSED</a:t>
            </a:r>
            <a:r>
              <a:rPr lang="en-IN" sz="3600" b="1" dirty="0">
                <a:solidFill>
                  <a:schemeClr val="bg1"/>
                </a:solidFill>
                <a:latin typeface="Times New Roman" panose="02020603050405020304" pitchFamily="18" charset="0"/>
                <a:cs typeface="Times New Roman" panose="02020603050405020304" pitchFamily="18" charset="0"/>
              </a:rPr>
              <a:t> SYSTEM BLOCK DIAGRAM</a:t>
            </a:r>
            <a:endParaRPr lang="en-IN" b="1" dirty="0">
              <a:solidFill>
                <a:schemeClr val="bg1"/>
              </a:solidFill>
            </a:endParaRPr>
          </a:p>
        </p:txBody>
      </p:sp>
      <p:pic>
        <p:nvPicPr>
          <p:cNvPr id="4" name="Content Placeholder 3">
            <a:extLst>
              <a:ext uri="{FF2B5EF4-FFF2-40B4-BE49-F238E27FC236}">
                <a16:creationId xmlns:a16="http://schemas.microsoft.com/office/drawing/2014/main" xmlns="" id="{C4655552-25E3-A154-4D52-FB9D13D8A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297" y="1976284"/>
            <a:ext cx="7973961" cy="4338599"/>
          </a:xfrm>
          <a:prstGeom prst="rect">
            <a:avLst/>
          </a:prstGeom>
        </p:spPr>
      </p:pic>
    </p:spTree>
    <p:extLst>
      <p:ext uri="{BB962C8B-B14F-4D97-AF65-F5344CB8AC3E}">
        <p14:creationId xmlns:p14="http://schemas.microsoft.com/office/powerpoint/2010/main" val="318600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C7F47-7B9B-576D-752B-F2EA9B679A81}"/>
              </a:ext>
            </a:extLst>
          </p:cNvPr>
          <p:cNvSpPr>
            <a:spLocks noGrp="1"/>
          </p:cNvSpPr>
          <p:nvPr>
            <p:ph type="title"/>
          </p:nvPr>
        </p:nvSpPr>
        <p:spPr/>
        <p:txBody>
          <a:bodyPr/>
          <a:lstStyle/>
          <a:p>
            <a:r>
              <a:rPr lang="en-US" sz="3600" b="1" dirty="0">
                <a:solidFill>
                  <a:schemeClr val="bg1"/>
                </a:solidFill>
                <a:latin typeface="Times New Roman" pitchFamily="18" charset="0"/>
                <a:cs typeface="Times New Roman" pitchFamily="18" charset="0"/>
              </a:rPr>
              <a:t>ADVANTAGES OF PROPOSED SYSTEM</a:t>
            </a:r>
            <a:endParaRPr lang="en-IN" b="1" dirty="0">
              <a:solidFill>
                <a:schemeClr val="bg1"/>
              </a:solidFill>
            </a:endParaRPr>
          </a:p>
        </p:txBody>
      </p:sp>
      <p:sp>
        <p:nvSpPr>
          <p:cNvPr id="3" name="Content Placeholder 2">
            <a:extLst>
              <a:ext uri="{FF2B5EF4-FFF2-40B4-BE49-F238E27FC236}">
                <a16:creationId xmlns:a16="http://schemas.microsoft.com/office/drawing/2014/main" xmlns="" id="{724CD35C-1280-B82D-D0E4-9AF648C33E70}"/>
              </a:ext>
            </a:extLst>
          </p:cNvPr>
          <p:cNvSpPr>
            <a:spLocks noGrp="1"/>
          </p:cNvSpPr>
          <p:nvPr>
            <p:ph idx="1"/>
          </p:nvPr>
        </p:nvSpPr>
        <p:spPr>
          <a:xfrm>
            <a:off x="1141412" y="2120610"/>
            <a:ext cx="9905999" cy="3541714"/>
          </a:xfrm>
        </p:spPr>
        <p:txBody>
          <a:bodyPr>
            <a:normAutofit fontScale="70000" lnSpcReduction="20000"/>
          </a:bodyPr>
          <a:lstStyle/>
          <a:p>
            <a:pPr algn="just">
              <a:buFont typeface="Wingdings" panose="05000000000000000000" pitchFamily="2" charset="2"/>
              <a:buChar char="v"/>
            </a:pPr>
            <a:r>
              <a:rPr lang="en-US" sz="2400" b="1" dirty="0">
                <a:solidFill>
                  <a:schemeClr val="bg1"/>
                </a:solidFill>
                <a:latin typeface="Times New Roman" pitchFamily="18" charset="0"/>
                <a:cs typeface="Times New Roman" pitchFamily="18" charset="0"/>
              </a:rPr>
              <a:t>Improved Natural Language Processing</a:t>
            </a:r>
            <a:r>
              <a:rPr lang="en-US" sz="2400" dirty="0">
                <a:solidFill>
                  <a:schemeClr val="bg1"/>
                </a:solidFill>
                <a:latin typeface="Times New Roman" pitchFamily="18" charset="0"/>
                <a:cs typeface="Times New Roman" pitchFamily="18" charset="0"/>
              </a:rPr>
              <a:t>: Invest in advanced  techniques, such as natural language processing to enhance the assistant's ability to understand and interpret user requests accurately.</a:t>
            </a:r>
          </a:p>
          <a:p>
            <a:pPr algn="just">
              <a:buFont typeface="Wingdings" panose="05000000000000000000" pitchFamily="2" charset="2"/>
              <a:buChar char="v"/>
            </a:pPr>
            <a:r>
              <a:rPr lang="en-US" sz="2400" b="1" dirty="0">
                <a:solidFill>
                  <a:schemeClr val="bg1"/>
                </a:solidFill>
                <a:latin typeface="Times New Roman" pitchFamily="18" charset="0"/>
                <a:cs typeface="Times New Roman" pitchFamily="18" charset="0"/>
              </a:rPr>
              <a:t>Privacy Keyword</a:t>
            </a:r>
            <a:r>
              <a:rPr lang="en-US" sz="2400" dirty="0">
                <a:solidFill>
                  <a:schemeClr val="bg1"/>
                </a:solidFill>
                <a:latin typeface="Times New Roman" pitchFamily="18" charset="0"/>
                <a:cs typeface="Times New Roman" pitchFamily="18" charset="0"/>
              </a:rPr>
              <a:t>: It have a keyword called </a:t>
            </a:r>
            <a:r>
              <a:rPr lang="en-US" sz="2400" u="sng" dirty="0">
                <a:solidFill>
                  <a:schemeClr val="bg1"/>
                </a:solidFill>
                <a:latin typeface="Times New Roman" pitchFamily="18" charset="0"/>
                <a:cs typeface="Times New Roman" pitchFamily="18" charset="0"/>
              </a:rPr>
              <a:t>JARVIS</a:t>
            </a:r>
            <a:r>
              <a:rPr lang="en-US" sz="2400" dirty="0">
                <a:solidFill>
                  <a:schemeClr val="bg1"/>
                </a:solidFill>
                <a:latin typeface="Times New Roman" pitchFamily="18" charset="0"/>
                <a:cs typeface="Times New Roman" pitchFamily="18" charset="0"/>
              </a:rPr>
              <a:t> to activate the virtual assistant in your desktop when it is in sleep.</a:t>
            </a:r>
          </a:p>
          <a:p>
            <a:pPr algn="just">
              <a:buFont typeface="Wingdings" panose="05000000000000000000" pitchFamily="2" charset="2"/>
              <a:buChar char="v"/>
            </a:pPr>
            <a:r>
              <a:rPr lang="en-US" sz="2400" b="1" dirty="0">
                <a:solidFill>
                  <a:schemeClr val="bg1"/>
                </a:solidFill>
                <a:latin typeface="Times New Roman" pitchFamily="18" charset="0"/>
                <a:cs typeface="Times New Roman" pitchFamily="18" charset="0"/>
              </a:rPr>
              <a:t>Customization Options</a:t>
            </a:r>
            <a:r>
              <a:rPr lang="en-US" sz="2400" dirty="0">
                <a:solidFill>
                  <a:schemeClr val="bg1"/>
                </a:solidFill>
                <a:latin typeface="Times New Roman" pitchFamily="18" charset="0"/>
                <a:cs typeface="Times New Roman" pitchFamily="18" charset="0"/>
              </a:rPr>
              <a:t>: Offers users the ability to personalize their assistant by their own preference ,we can also change the keyword.</a:t>
            </a:r>
          </a:p>
          <a:p>
            <a:pPr algn="just">
              <a:buFont typeface="Wingdings" panose="05000000000000000000" pitchFamily="2" charset="2"/>
              <a:buChar char="v"/>
            </a:pPr>
            <a:r>
              <a:rPr lang="en-US" sz="2400" b="1" dirty="0">
                <a:solidFill>
                  <a:schemeClr val="bg1"/>
                </a:solidFill>
                <a:latin typeface="Times New Roman" pitchFamily="18" charset="0"/>
                <a:cs typeface="Times New Roman" pitchFamily="18" charset="0"/>
              </a:rPr>
              <a:t>Understanding Accents </a:t>
            </a:r>
            <a:r>
              <a:rPr lang="en-US" sz="2400" dirty="0">
                <a:solidFill>
                  <a:schemeClr val="bg1"/>
                </a:solidFill>
                <a:latin typeface="Times New Roman" pitchFamily="18" charset="0"/>
                <a:cs typeface="Times New Roman" pitchFamily="18" charset="0"/>
              </a:rPr>
              <a:t>: It understands the multiple user accents and </a:t>
            </a:r>
            <a:r>
              <a:rPr lang="en-US" sz="2400" dirty="0" err="1">
                <a:solidFill>
                  <a:schemeClr val="bg1"/>
                </a:solidFill>
                <a:latin typeface="Times New Roman" pitchFamily="18" charset="0"/>
                <a:cs typeface="Times New Roman" pitchFamily="18" charset="0"/>
              </a:rPr>
              <a:t>understoods</a:t>
            </a:r>
            <a:r>
              <a:rPr lang="en-US" sz="2400" dirty="0">
                <a:solidFill>
                  <a:schemeClr val="bg1"/>
                </a:solidFill>
                <a:latin typeface="Times New Roman" pitchFamily="18" charset="0"/>
                <a:cs typeface="Times New Roman" pitchFamily="18" charset="0"/>
              </a:rPr>
              <a:t> the commands by the help of keyword and produce the actions.</a:t>
            </a:r>
          </a:p>
          <a:p>
            <a:pPr algn="just">
              <a:buFont typeface="Wingdings" panose="05000000000000000000" pitchFamily="2" charset="2"/>
              <a:buChar char="v"/>
            </a:pPr>
            <a:r>
              <a:rPr lang="en-US" sz="2400"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Human-like Interaction</a:t>
            </a:r>
            <a:r>
              <a:rPr lang="en-US" sz="2400" dirty="0">
                <a:solidFill>
                  <a:schemeClr val="bg1"/>
                </a:solidFill>
                <a:latin typeface="Times New Roman" pitchFamily="18" charset="0"/>
                <a:cs typeface="Times New Roman" pitchFamily="18" charset="0"/>
              </a:rPr>
              <a:t>: Incorporate natural language generation (NLG) techniques, Design responses to be more expressive, empathetic, and engaging to enhance the user experience</a:t>
            </a:r>
          </a:p>
          <a:p>
            <a:pPr algn="just">
              <a:buFont typeface="Wingdings" panose="05000000000000000000" pitchFamily="2" charset="2"/>
              <a:buChar char="v"/>
            </a:pPr>
            <a:endParaRPr lang="en-IN" sz="2400" dirty="0">
              <a:solidFill>
                <a:schemeClr val="bg1"/>
              </a:solidFill>
              <a:latin typeface="Times New Roman" pitchFamily="18" charset="0"/>
              <a:cs typeface="Times New Roman" pitchFamily="18" charset="0"/>
            </a:endParaRPr>
          </a:p>
          <a:p>
            <a:pPr>
              <a:buFont typeface="Wingdings" panose="05000000000000000000" pitchFamily="2" charset="2"/>
              <a:buChar char="v"/>
            </a:pPr>
            <a:endParaRPr lang="en-IN" dirty="0">
              <a:solidFill>
                <a:schemeClr val="bg1"/>
              </a:solidFill>
            </a:endParaRPr>
          </a:p>
        </p:txBody>
      </p:sp>
    </p:spTree>
    <p:extLst>
      <p:ext uri="{BB962C8B-B14F-4D97-AF65-F5344CB8AC3E}">
        <p14:creationId xmlns:p14="http://schemas.microsoft.com/office/powerpoint/2010/main" val="48397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CE292-9CFA-71DB-E654-8F350220DB2D}"/>
              </a:ext>
            </a:extLst>
          </p:cNvPr>
          <p:cNvSpPr>
            <a:spLocks noGrp="1"/>
          </p:cNvSpPr>
          <p:nvPr>
            <p:ph type="title"/>
          </p:nvPr>
        </p:nvSpPr>
        <p:spPr/>
        <p:txBody>
          <a:bodyPr/>
          <a:lstStyle/>
          <a:p>
            <a:r>
              <a:rPr lang="en-US" b="1" dirty="0">
                <a:solidFill>
                  <a:schemeClr val="bg1"/>
                </a:solidFill>
                <a:latin typeface="Times New Roman" pitchFamily="18" charset="0"/>
                <a:cs typeface="Times New Roman" pitchFamily="18" charset="0"/>
              </a:rPr>
              <a:t>SOFTWARE REQUIREMENTS</a:t>
            </a:r>
            <a:endParaRPr lang="en-IN" b="1" dirty="0">
              <a:solidFill>
                <a:schemeClr val="bg1"/>
              </a:solidFill>
            </a:endParaRPr>
          </a:p>
        </p:txBody>
      </p:sp>
      <p:sp>
        <p:nvSpPr>
          <p:cNvPr id="3" name="Content Placeholder 2">
            <a:extLst>
              <a:ext uri="{FF2B5EF4-FFF2-40B4-BE49-F238E27FC236}">
                <a16:creationId xmlns:a16="http://schemas.microsoft.com/office/drawing/2014/main" xmlns="" id="{B1022A6C-A32B-DD9F-B3FF-270AA6930DD1}"/>
              </a:ext>
            </a:extLst>
          </p:cNvPr>
          <p:cNvSpPr>
            <a:spLocks noGrp="1"/>
          </p:cNvSpPr>
          <p:nvPr>
            <p:ph idx="1"/>
          </p:nvPr>
        </p:nvSpPr>
        <p:spPr>
          <a:xfrm>
            <a:off x="1141412" y="1868801"/>
            <a:ext cx="9905999" cy="3541714"/>
          </a:xfrm>
        </p:spPr>
        <p:txBody>
          <a:bodyPr>
            <a:noAutofit/>
          </a:bodyPr>
          <a:lstStyle/>
          <a:p>
            <a:pPr marL="0" indent="0" algn="just">
              <a:buNone/>
            </a:pPr>
            <a:r>
              <a:rPr lang="en-US" sz="1700" b="1" dirty="0">
                <a:solidFill>
                  <a:schemeClr val="bg1"/>
                </a:solidFill>
                <a:latin typeface="Tahoma" pitchFamily="34" charset="0"/>
                <a:ea typeface="Tahoma" pitchFamily="34" charset="0"/>
                <a:cs typeface="Tahoma" pitchFamily="34" charset="0"/>
              </a:rPr>
              <a:t> </a:t>
            </a:r>
            <a:r>
              <a:rPr lang="en-US" sz="1700" b="1" dirty="0">
                <a:solidFill>
                  <a:schemeClr val="bg1"/>
                </a:solidFill>
                <a:latin typeface="Times New Roman" pitchFamily="18" charset="0"/>
                <a:ea typeface="Tahoma" pitchFamily="34" charset="0"/>
                <a:cs typeface="Times New Roman" pitchFamily="18" charset="0"/>
              </a:rPr>
              <a:t>Python Modules  </a:t>
            </a:r>
          </a:p>
          <a:p>
            <a:pPr algn="just">
              <a:buFont typeface="Wingdings" panose="05000000000000000000" pitchFamily="2" charset="2"/>
              <a:buChar char="v"/>
            </a:pPr>
            <a:r>
              <a:rPr lang="en-US" sz="1700" b="1" dirty="0">
                <a:solidFill>
                  <a:schemeClr val="bg1"/>
                </a:solidFill>
                <a:latin typeface="Times New Roman" pitchFamily="18" charset="0"/>
                <a:ea typeface="Tahoma" pitchFamily="34" charset="0"/>
                <a:cs typeface="Times New Roman" pitchFamily="18" charset="0"/>
              </a:rPr>
              <a:t>Speech Recognition Library : </a:t>
            </a:r>
            <a:r>
              <a:rPr lang="en-US" sz="1700" dirty="0">
                <a:solidFill>
                  <a:schemeClr val="bg1"/>
                </a:solidFill>
                <a:latin typeface="Times New Roman" pitchFamily="18" charset="0"/>
                <a:ea typeface="Tahoma" pitchFamily="34" charset="0"/>
                <a:cs typeface="Times New Roman" pitchFamily="18" charset="0"/>
              </a:rPr>
              <a:t> Enables the conversion of speech to text </a:t>
            </a:r>
          </a:p>
          <a:p>
            <a:pPr algn="just">
              <a:buFont typeface="Wingdings" panose="05000000000000000000" pitchFamily="2" charset="2"/>
              <a:buChar char="v"/>
            </a:pPr>
            <a:r>
              <a:rPr lang="en-US" sz="1700" b="1" dirty="0" err="1">
                <a:solidFill>
                  <a:schemeClr val="bg1"/>
                </a:solidFill>
                <a:latin typeface="Times New Roman" pitchFamily="18" charset="0"/>
                <a:ea typeface="Tahoma" pitchFamily="34" charset="0"/>
                <a:cs typeface="Times New Roman" pitchFamily="18" charset="0"/>
              </a:rPr>
              <a:t>gTTS</a:t>
            </a:r>
            <a:r>
              <a:rPr lang="en-US" sz="1700" b="1" dirty="0">
                <a:solidFill>
                  <a:schemeClr val="bg1"/>
                </a:solidFill>
                <a:latin typeface="Times New Roman" pitchFamily="18" charset="0"/>
                <a:ea typeface="Tahoma" pitchFamily="34" charset="0"/>
                <a:cs typeface="Times New Roman" pitchFamily="18" charset="0"/>
              </a:rPr>
              <a:t> (Google Text-to-Speech) Module : </a:t>
            </a:r>
            <a:r>
              <a:rPr lang="en-US" sz="1700" dirty="0">
                <a:solidFill>
                  <a:schemeClr val="bg1"/>
                </a:solidFill>
                <a:latin typeface="Times New Roman" pitchFamily="18" charset="0"/>
                <a:ea typeface="Tahoma" pitchFamily="34" charset="0"/>
                <a:cs typeface="Times New Roman" pitchFamily="18" charset="0"/>
              </a:rPr>
              <a:t>Synthesizing text into speech for natural-language responses.</a:t>
            </a:r>
          </a:p>
          <a:p>
            <a:pPr algn="just">
              <a:buFont typeface="Wingdings" panose="05000000000000000000" pitchFamily="2" charset="2"/>
              <a:buChar char="v"/>
            </a:pPr>
            <a:r>
              <a:rPr lang="en-US" sz="1700" b="1" dirty="0">
                <a:solidFill>
                  <a:schemeClr val="bg1"/>
                </a:solidFill>
                <a:latin typeface="Times New Roman" pitchFamily="18" charset="0"/>
                <a:ea typeface="Tahoma" pitchFamily="34" charset="0"/>
                <a:cs typeface="Times New Roman" pitchFamily="18" charset="0"/>
              </a:rPr>
              <a:t>Google Search API :</a:t>
            </a:r>
            <a:r>
              <a:rPr lang="en-US" sz="1700" dirty="0">
                <a:solidFill>
                  <a:schemeClr val="bg1"/>
                </a:solidFill>
                <a:latin typeface="Times New Roman" pitchFamily="18" charset="0"/>
                <a:ea typeface="Tahoma" pitchFamily="34" charset="0"/>
                <a:cs typeface="Times New Roman" pitchFamily="18" charset="0"/>
              </a:rPr>
              <a:t>  Accesses web search.</a:t>
            </a:r>
            <a:endParaRPr lang="zh-CN" altLang="en-US" sz="1700" dirty="0">
              <a:solidFill>
                <a:schemeClr val="bg1"/>
              </a:solidFill>
              <a:latin typeface="Times New Roman" pitchFamily="18" charset="0"/>
              <a:cs typeface="Times New Roman" pitchFamily="18" charset="0"/>
            </a:endParaRPr>
          </a:p>
          <a:p>
            <a:pPr algn="just">
              <a:buFont typeface="Wingdings" panose="05000000000000000000" pitchFamily="2" charset="2"/>
              <a:buChar char="v"/>
            </a:pPr>
            <a:r>
              <a:rPr lang="en-US" sz="1700" b="1" dirty="0" err="1">
                <a:solidFill>
                  <a:schemeClr val="bg1"/>
                </a:solidFill>
                <a:latin typeface="Times New Roman" pitchFamily="18" charset="0"/>
                <a:ea typeface="Tahoma" pitchFamily="34" charset="0"/>
                <a:cs typeface="Times New Roman" pitchFamily="18" charset="0"/>
              </a:rPr>
              <a:t>Webbrowser</a:t>
            </a:r>
            <a:r>
              <a:rPr lang="en-US" sz="1700" b="1" dirty="0">
                <a:solidFill>
                  <a:schemeClr val="bg1"/>
                </a:solidFill>
                <a:latin typeface="Times New Roman" pitchFamily="18" charset="0"/>
                <a:ea typeface="Tahoma" pitchFamily="34" charset="0"/>
                <a:cs typeface="Times New Roman" pitchFamily="18" charset="0"/>
              </a:rPr>
              <a:t>  : </a:t>
            </a:r>
            <a:r>
              <a:rPr lang="en-US" sz="1700" dirty="0">
                <a:solidFill>
                  <a:schemeClr val="bg1"/>
                </a:solidFill>
                <a:latin typeface="Times New Roman" pitchFamily="18" charset="0"/>
                <a:ea typeface="Tahoma" pitchFamily="34" charset="0"/>
                <a:cs typeface="Times New Roman" pitchFamily="18" charset="0"/>
              </a:rPr>
              <a:t>Use to access the web browser programmatically.</a:t>
            </a:r>
            <a:endParaRPr lang="en-US" sz="1700" b="1" dirty="0">
              <a:solidFill>
                <a:schemeClr val="bg1"/>
              </a:solidFill>
              <a:latin typeface="Times New Roman" pitchFamily="18" charset="0"/>
              <a:ea typeface="Tahoma" pitchFamily="34" charset="0"/>
              <a:cs typeface="Times New Roman" pitchFamily="18" charset="0"/>
            </a:endParaRPr>
          </a:p>
          <a:p>
            <a:pPr algn="just">
              <a:buFont typeface="Wingdings" panose="05000000000000000000" pitchFamily="2" charset="2"/>
              <a:buChar char="v"/>
            </a:pPr>
            <a:r>
              <a:rPr lang="en-US" sz="1700" b="1" dirty="0" err="1">
                <a:solidFill>
                  <a:schemeClr val="bg1"/>
                </a:solidFill>
                <a:latin typeface="Times New Roman" pitchFamily="18" charset="0"/>
                <a:ea typeface="Tahoma" pitchFamily="34" charset="0"/>
                <a:cs typeface="Times New Roman" pitchFamily="18" charset="0"/>
              </a:rPr>
              <a:t>PyAudio</a:t>
            </a:r>
            <a:r>
              <a:rPr lang="en-US" sz="1700" b="1" dirty="0">
                <a:solidFill>
                  <a:schemeClr val="bg1"/>
                </a:solidFill>
                <a:latin typeface="Times New Roman" pitchFamily="18" charset="0"/>
                <a:ea typeface="Tahoma" pitchFamily="34" charset="0"/>
                <a:cs typeface="Times New Roman" pitchFamily="18" charset="0"/>
              </a:rPr>
              <a:t> Module :</a:t>
            </a:r>
            <a:r>
              <a:rPr lang="en-US" sz="1700" dirty="0">
                <a:solidFill>
                  <a:schemeClr val="bg1"/>
                </a:solidFill>
                <a:latin typeface="Times New Roman" pitchFamily="18" charset="0"/>
                <a:ea typeface="Tahoma" pitchFamily="34" charset="0"/>
                <a:cs typeface="Times New Roman" pitchFamily="18" charset="0"/>
              </a:rPr>
              <a:t>  Essential for audio input and output functionalities.</a:t>
            </a:r>
          </a:p>
          <a:p>
            <a:pPr algn="just">
              <a:buFont typeface="Wingdings" panose="05000000000000000000" pitchFamily="2" charset="2"/>
              <a:buChar char="v"/>
            </a:pPr>
            <a:r>
              <a:rPr lang="en-US" sz="1700" b="1" dirty="0" err="1">
                <a:solidFill>
                  <a:schemeClr val="bg1"/>
                </a:solidFill>
                <a:latin typeface="Times New Roman" pitchFamily="18" charset="0"/>
                <a:ea typeface="Tahoma" pitchFamily="34" charset="0"/>
                <a:cs typeface="Times New Roman" pitchFamily="18" charset="0"/>
              </a:rPr>
              <a:t>Nltk</a:t>
            </a:r>
            <a:r>
              <a:rPr lang="en-US" sz="1700" b="1" dirty="0">
                <a:solidFill>
                  <a:schemeClr val="bg1"/>
                </a:solidFill>
                <a:latin typeface="Times New Roman" pitchFamily="18" charset="0"/>
                <a:ea typeface="Tahoma" pitchFamily="34" charset="0"/>
                <a:cs typeface="Times New Roman" pitchFamily="18" charset="0"/>
              </a:rPr>
              <a:t> Library : </a:t>
            </a:r>
            <a:r>
              <a:rPr lang="en-US" sz="1700" dirty="0">
                <a:solidFill>
                  <a:schemeClr val="bg1"/>
                </a:solidFill>
                <a:latin typeface="Times New Roman" pitchFamily="18" charset="0"/>
                <a:ea typeface="Tahoma" pitchFamily="34" charset="0"/>
                <a:cs typeface="Times New Roman" pitchFamily="18" charset="0"/>
              </a:rPr>
              <a:t>Used to process the natural language..</a:t>
            </a:r>
          </a:p>
          <a:p>
            <a:pPr algn="just">
              <a:buFont typeface="Wingdings" panose="05000000000000000000" pitchFamily="2" charset="2"/>
              <a:buChar char="v"/>
            </a:pPr>
            <a:r>
              <a:rPr lang="en-US" sz="1700" b="1" dirty="0" err="1">
                <a:solidFill>
                  <a:schemeClr val="bg1"/>
                </a:solidFill>
                <a:latin typeface="Times New Roman" pitchFamily="18" charset="0"/>
                <a:cs typeface="Times New Roman" pitchFamily="18" charset="0"/>
              </a:rPr>
              <a:t>Pygetwindow</a:t>
            </a:r>
            <a:r>
              <a:rPr lang="en-US" sz="1700" b="1" dirty="0">
                <a:solidFill>
                  <a:schemeClr val="bg1"/>
                </a:solidFill>
                <a:latin typeface="Times New Roman" pitchFamily="18" charset="0"/>
                <a:cs typeface="Times New Roman" pitchFamily="18" charset="0"/>
              </a:rPr>
              <a:t> : </a:t>
            </a:r>
            <a:r>
              <a:rPr lang="en-US" sz="1700" dirty="0">
                <a:solidFill>
                  <a:schemeClr val="bg1"/>
                </a:solidFill>
                <a:latin typeface="Times New Roman" pitchFamily="18" charset="0"/>
                <a:cs typeface="Times New Roman" pitchFamily="18" charset="0"/>
              </a:rPr>
              <a:t>A module for interacting with windows and obtaining information about them.</a:t>
            </a:r>
          </a:p>
          <a:p>
            <a:pPr algn="just">
              <a:buFont typeface="Wingdings" panose="05000000000000000000" pitchFamily="2" charset="2"/>
              <a:buChar char="v"/>
            </a:pPr>
            <a:r>
              <a:rPr lang="en-US" sz="1700" b="1" dirty="0" err="1">
                <a:solidFill>
                  <a:schemeClr val="bg1"/>
                </a:solidFill>
                <a:latin typeface="Times New Roman" pitchFamily="18" charset="0"/>
                <a:cs typeface="Times New Roman" pitchFamily="18" charset="0"/>
              </a:rPr>
              <a:t>Os</a:t>
            </a:r>
            <a:r>
              <a:rPr lang="en-US" sz="1700" b="1" dirty="0">
                <a:solidFill>
                  <a:schemeClr val="bg1"/>
                </a:solidFill>
                <a:latin typeface="Times New Roman" pitchFamily="18" charset="0"/>
                <a:cs typeface="Times New Roman" pitchFamily="18" charset="0"/>
              </a:rPr>
              <a:t> </a:t>
            </a:r>
            <a:r>
              <a:rPr lang="en-US" sz="1700" dirty="0">
                <a:solidFill>
                  <a:schemeClr val="bg1"/>
                </a:solidFill>
                <a:latin typeface="Times New Roman" pitchFamily="18" charset="0"/>
                <a:cs typeface="Times New Roman" pitchFamily="18" charset="0"/>
              </a:rPr>
              <a:t>: A module providing a portable way of using operating system-dependent functionality.</a:t>
            </a:r>
          </a:p>
          <a:p>
            <a:pPr algn="just">
              <a:buFont typeface="Wingdings" panose="05000000000000000000" pitchFamily="2" charset="2"/>
              <a:buChar char="v"/>
            </a:pPr>
            <a:r>
              <a:rPr lang="en-US" sz="1700" b="1" dirty="0" err="1">
                <a:solidFill>
                  <a:schemeClr val="bg1"/>
                </a:solidFill>
                <a:latin typeface="Times New Roman" pitchFamily="18" charset="0"/>
                <a:cs typeface="Times New Roman" pitchFamily="18" charset="0"/>
              </a:rPr>
              <a:t>Pydub</a:t>
            </a:r>
            <a:r>
              <a:rPr lang="en-US" sz="1700" b="1" dirty="0">
                <a:solidFill>
                  <a:schemeClr val="bg1"/>
                </a:solidFill>
                <a:latin typeface="Times New Roman" pitchFamily="18" charset="0"/>
                <a:cs typeface="Times New Roman" pitchFamily="18" charset="0"/>
              </a:rPr>
              <a:t> </a:t>
            </a:r>
            <a:r>
              <a:rPr lang="en-US" sz="1700" dirty="0">
                <a:solidFill>
                  <a:schemeClr val="bg1"/>
                </a:solidFill>
                <a:latin typeface="Times New Roman" pitchFamily="18" charset="0"/>
                <a:cs typeface="Times New Roman" pitchFamily="18" charset="0"/>
              </a:rPr>
              <a:t>: A high-level audio processing library for Python.</a:t>
            </a:r>
          </a:p>
          <a:p>
            <a:pPr algn="just">
              <a:buFont typeface="Wingdings" panose="05000000000000000000" pitchFamily="2" charset="2"/>
              <a:buChar char="v"/>
            </a:pPr>
            <a:endParaRPr lang="en-US" sz="1700" dirty="0">
              <a:solidFill>
                <a:schemeClr val="bg1"/>
              </a:solidFill>
              <a:latin typeface="Times New Roman" pitchFamily="18" charset="0"/>
              <a:ea typeface="Tahoma" pitchFamily="34" charset="0"/>
              <a:cs typeface="Times New Roman" pitchFamily="18" charset="0"/>
            </a:endParaRPr>
          </a:p>
          <a:p>
            <a:pPr>
              <a:buFont typeface="Wingdings" panose="05000000000000000000" pitchFamily="2" charset="2"/>
              <a:buChar char="v"/>
            </a:pPr>
            <a:endParaRPr lang="en-IN" sz="1700" dirty="0">
              <a:solidFill>
                <a:schemeClr val="bg1"/>
              </a:solidFill>
            </a:endParaRPr>
          </a:p>
        </p:txBody>
      </p:sp>
    </p:spTree>
    <p:extLst>
      <p:ext uri="{BB962C8B-B14F-4D97-AF65-F5344CB8AC3E}">
        <p14:creationId xmlns:p14="http://schemas.microsoft.com/office/powerpoint/2010/main" val="3166090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94</TotalTime>
  <Words>1459</Words>
  <Application>Microsoft Office PowerPoint</Application>
  <PresentationFormat>Custom</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Virtual Personal Assistant Using AI</vt:lpstr>
      <vt:lpstr>ABSTRACT</vt:lpstr>
      <vt:lpstr>EXISTING SYSTEM </vt:lpstr>
      <vt:lpstr>EXISTING SYSTEM BLOCK DIAGRAM</vt:lpstr>
      <vt:lpstr>DRAWBACKS OF EXISTING SYSTEM</vt:lpstr>
      <vt:lpstr>PROPOSED SYSTEM</vt:lpstr>
      <vt:lpstr>PROPOSED SYSTEM BLOCK DIAGRAM</vt:lpstr>
      <vt:lpstr>ADVANTAGES OF PROPOSED SYSTEM</vt:lpstr>
      <vt:lpstr>SOFTWARE REQUIREMENTS</vt:lpstr>
      <vt:lpstr>COMPONENTS USED</vt:lpstr>
      <vt:lpstr>SNAPSHOTS</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Personal Assistant Using AI</dc:title>
  <dc:creator>dineshwaran p</dc:creator>
  <cp:lastModifiedBy>new</cp:lastModifiedBy>
  <cp:revision>4</cp:revision>
  <dcterms:created xsi:type="dcterms:W3CDTF">2024-04-26T10:12:50Z</dcterms:created>
  <dcterms:modified xsi:type="dcterms:W3CDTF">2024-05-06T13:56:05Z</dcterms:modified>
</cp:coreProperties>
</file>