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E2394E"/>
    <a:srgbClr val="FF3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5915-1336-B049-BE4A-9D512A1E0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A1139-1873-2A40-AE3F-10C943B94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53B45-9722-7849-9369-98B4D86E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DD4C-2103-1444-842F-76C8F2ACAB8E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23B18-705C-7648-B1F1-7333F334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F61B-2C51-E944-B8ED-7E459851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A6D8-4E0D-E341-98CA-1A60FA5B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8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8D0D-631C-0841-8564-7CD51BE6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26391-0D93-2744-BC5F-1E353E995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CAB7-ABF8-4849-81B5-EA477459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DD4C-2103-1444-842F-76C8F2ACAB8E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16EFC-75BF-9745-A80A-41F6D8B3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5D226-9E45-E645-ADA5-7B9DB361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A6D8-4E0D-E341-98CA-1A60FA5B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3525D-8075-2E47-976F-618FD6A6C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D1EC3-6E48-7A46-9FB8-7D1A397E1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20560-C3DB-C84C-B308-1364A00A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DD4C-2103-1444-842F-76C8F2ACAB8E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EAD60-6BAB-A14B-B83A-EDAEC67E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72F51-D936-444C-91EF-A991AC6D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A6D8-4E0D-E341-98CA-1A60FA5B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2128-7D6F-D242-84D3-B07E5F8E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C41F8-794F-104A-B346-393518051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F46B9-8113-0A44-94BF-7CEB56C5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DD4C-2103-1444-842F-76C8F2ACAB8E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964F9-2DB7-1940-A139-F34525CF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DC08-DB3A-064D-9149-5F5EACAA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A6D8-4E0D-E341-98CA-1A60FA5B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3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2AF2-2B59-7844-9FD7-215539CE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C08E-2926-E642-B70D-A50586E1A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8D7E4-C3FD-2746-A342-5A5E6CDD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DD4C-2103-1444-842F-76C8F2ACAB8E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DB866-580D-8446-8A7D-0B077C7A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478FB-1FF8-6A4E-9A27-0A852F2B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A6D8-4E0D-E341-98CA-1A60FA5B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819A-BDD8-494F-935F-7852F14D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C41C-6558-BD48-833B-1A41209B3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AF76F-9451-714D-8371-445ED4947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60AD8-35DC-EA43-9C39-3CFC9200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DD4C-2103-1444-842F-76C8F2ACAB8E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0F49F-3DC7-0648-B978-EC187BDA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EC1EB-3E9C-C94E-97D1-ABC2941F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A6D8-4E0D-E341-98CA-1A60FA5B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1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1458-965B-DA43-B71F-295B5A3B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811B0-7514-674E-9A1D-41C0E8B4A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7978D-FF06-D544-A2B3-8BB67F83C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57F7A-BD6C-E340-A4B9-AE6E5E19B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4C196-74AF-4A41-BA26-A7BF04558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1E487-9F19-E144-B89E-A66ED0F6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DD4C-2103-1444-842F-76C8F2ACAB8E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9E38A-6EF9-004D-80D2-6E605D50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A7855-5D3E-5442-B617-315C3668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A6D8-4E0D-E341-98CA-1A60FA5B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5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9E8B-78CD-1A4A-9D0A-13BE5FED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ED09C-B038-954A-8D9B-555EB437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DD4C-2103-1444-842F-76C8F2ACAB8E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6D850-EB09-FB4F-B66F-8A0EB536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23ADD-0665-2D48-AF84-50CB006A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A6D8-4E0D-E341-98CA-1A60FA5B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9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6D277-C348-3A47-B25E-202F5009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DD4C-2103-1444-842F-76C8F2ACAB8E}" type="datetimeFigureOut">
              <a:rPr lang="en-US" smtClean="0"/>
              <a:t>7/15/20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45387-2912-3D45-8F91-ED724BD0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E599-3F25-A440-8334-808E3F1D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A6D8-4E0D-E341-98CA-1A60FA5B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2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AD95-B231-6142-8093-1799199F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4B3D4-46C8-8142-A737-0A077EF9F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D82DE-80F4-E940-8A1E-2B41AAA0A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3B1AE-7C37-B644-A099-C9C67009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DD4C-2103-1444-842F-76C8F2ACAB8E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BE5C1-9973-9549-BA39-233E191A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B8C5A-0DC6-9E4F-AC35-8E7E8908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A6D8-4E0D-E341-98CA-1A60FA5B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5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CD16-68E8-E74D-958B-E2568083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899FA-CBDF-924E-B7CB-7965E5BA9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1B5A7-2CE0-2B42-A7CA-9083EFE55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19AD6-9213-9E42-95F5-3A0CED12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5DD4C-2103-1444-842F-76C8F2ACAB8E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49257-E3EE-354C-960D-865FDF1B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BCF28-1ED2-C843-B3F2-3EF04ADD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DA6D8-4E0D-E341-98CA-1A60FA5B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1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CCB7C-25DD-F14D-86E5-89E1B2A3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E546C-4E3B-754B-AA50-20E4CFAF3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45CC7-1715-B947-B013-FCD3F4743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5DD4C-2103-1444-842F-76C8F2ACAB8E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EE36F-40BA-4C41-A4F6-755242D11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9BA09-6CD2-1547-AFA7-0C6F4FDC7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A6D8-4E0D-E341-98CA-1A60FA5BB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2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Alternative Process 200">
            <a:extLst>
              <a:ext uri="{FF2B5EF4-FFF2-40B4-BE49-F238E27FC236}">
                <a16:creationId xmlns:a16="http://schemas.microsoft.com/office/drawing/2014/main" id="{F1C27192-3A1E-A04A-9821-5439F1B59031}"/>
              </a:ext>
            </a:extLst>
          </p:cNvPr>
          <p:cNvSpPr/>
          <p:nvPr/>
        </p:nvSpPr>
        <p:spPr>
          <a:xfrm>
            <a:off x="289852" y="3958149"/>
            <a:ext cx="5472399" cy="2603362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endParaRPr lang="en-US" sz="1000" dirty="0"/>
          </a:p>
        </p:txBody>
      </p:sp>
      <p:sp>
        <p:nvSpPr>
          <p:cNvPr id="11" name="Alternative Process 10">
            <a:extLst>
              <a:ext uri="{FF2B5EF4-FFF2-40B4-BE49-F238E27FC236}">
                <a16:creationId xmlns:a16="http://schemas.microsoft.com/office/drawing/2014/main" id="{C55FD4B3-B110-164B-9F35-886D549F16D4}"/>
              </a:ext>
            </a:extLst>
          </p:cNvPr>
          <p:cNvSpPr/>
          <p:nvPr/>
        </p:nvSpPr>
        <p:spPr>
          <a:xfrm>
            <a:off x="1847998" y="2379077"/>
            <a:ext cx="780418" cy="928732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b="1" dirty="0"/>
              <a:t>Spatial</a:t>
            </a:r>
          </a:p>
          <a:p>
            <a:pPr algn="ctr">
              <a:lnSpc>
                <a:spcPts val="1400"/>
              </a:lnSpc>
            </a:pPr>
            <a:r>
              <a:rPr lang="en-US" sz="1000" b="1" dirty="0"/>
              <a:t>CONV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7 x 7, 32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/2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377B9E30-5830-4747-81E6-3E80E4CD401D}"/>
              </a:ext>
            </a:extLst>
          </p:cNvPr>
          <p:cNvSpPr/>
          <p:nvPr/>
        </p:nvSpPr>
        <p:spPr>
          <a:xfrm rot="16200000">
            <a:off x="1178507" y="716349"/>
            <a:ext cx="229707" cy="656961"/>
          </a:xfrm>
          <a:prstGeom prst="downArrow">
            <a:avLst>
              <a:gd name="adj1" fmla="val 50000"/>
              <a:gd name="adj2" fmla="val 53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9E6536-443E-B348-8312-D8D6EA1D8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" y="467757"/>
            <a:ext cx="944338" cy="9349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0F4C78F-A0B8-5C48-90DF-16C6B5240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841" y="471230"/>
            <a:ext cx="990815" cy="984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BDAB51-36C0-FA49-8817-8A1BEE328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19" y="2295955"/>
            <a:ext cx="990814" cy="9908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49687B-A2F5-0043-A602-74EE23079D0C}"/>
              </a:ext>
            </a:extLst>
          </p:cNvPr>
          <p:cNvSpPr txBox="1"/>
          <p:nvPr/>
        </p:nvSpPr>
        <p:spPr>
          <a:xfrm>
            <a:off x="816054" y="629572"/>
            <a:ext cx="9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Lung Region Segmentation</a:t>
            </a:r>
          </a:p>
        </p:txBody>
      </p:sp>
      <p:sp>
        <p:nvSpPr>
          <p:cNvPr id="16" name="Summing Junction 15">
            <a:extLst>
              <a:ext uri="{FF2B5EF4-FFF2-40B4-BE49-F238E27FC236}">
                <a16:creationId xmlns:a16="http://schemas.microsoft.com/office/drawing/2014/main" id="{0861287E-2E21-EC47-A7C8-7DDF2AE4F6AF}"/>
              </a:ext>
            </a:extLst>
          </p:cNvPr>
          <p:cNvSpPr/>
          <p:nvPr/>
        </p:nvSpPr>
        <p:spPr>
          <a:xfrm>
            <a:off x="894191" y="1648029"/>
            <a:ext cx="255576" cy="262868"/>
          </a:xfrm>
          <a:prstGeom prst="flowChartSummingJunction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2B250822-E779-5B45-8AB5-880F8F629D18}"/>
              </a:ext>
            </a:extLst>
          </p:cNvPr>
          <p:cNvSpPr/>
          <p:nvPr/>
        </p:nvSpPr>
        <p:spPr>
          <a:xfrm>
            <a:off x="1931366" y="1434504"/>
            <a:ext cx="136800" cy="36939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1597AECA-C760-C24C-A8F0-AF4DA8460ED2}"/>
              </a:ext>
            </a:extLst>
          </p:cNvPr>
          <p:cNvSpPr/>
          <p:nvPr/>
        </p:nvSpPr>
        <p:spPr>
          <a:xfrm rot="5400000">
            <a:off x="1487520" y="1329723"/>
            <a:ext cx="252567" cy="909783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090B45B5-4F8C-2D4F-B6CA-16A726CBCE4F}"/>
              </a:ext>
            </a:extLst>
          </p:cNvPr>
          <p:cNvSpPr/>
          <p:nvPr/>
        </p:nvSpPr>
        <p:spPr>
          <a:xfrm rot="16200000">
            <a:off x="524000" y="1537095"/>
            <a:ext cx="252567" cy="508425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9FE8752F-B932-3540-B86B-F9FB4581CC8D}"/>
              </a:ext>
            </a:extLst>
          </p:cNvPr>
          <p:cNvSpPr/>
          <p:nvPr/>
        </p:nvSpPr>
        <p:spPr>
          <a:xfrm>
            <a:off x="396071" y="1424501"/>
            <a:ext cx="136800" cy="40939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4BA931C1-0F1F-7945-88BB-832F4169E73D}"/>
              </a:ext>
            </a:extLst>
          </p:cNvPr>
          <p:cNvSpPr/>
          <p:nvPr/>
        </p:nvSpPr>
        <p:spPr>
          <a:xfrm>
            <a:off x="907874" y="1945926"/>
            <a:ext cx="235832" cy="352193"/>
          </a:xfrm>
          <a:prstGeom prst="downArrow">
            <a:avLst>
              <a:gd name="adj1" fmla="val 50000"/>
              <a:gd name="adj2" fmla="val 53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lternative Process 21">
            <a:extLst>
              <a:ext uri="{FF2B5EF4-FFF2-40B4-BE49-F238E27FC236}">
                <a16:creationId xmlns:a16="http://schemas.microsoft.com/office/drawing/2014/main" id="{1984DA51-A787-5B46-8893-249D0594477A}"/>
              </a:ext>
            </a:extLst>
          </p:cNvPr>
          <p:cNvSpPr/>
          <p:nvPr/>
        </p:nvSpPr>
        <p:spPr>
          <a:xfrm>
            <a:off x="2921861" y="2345705"/>
            <a:ext cx="789398" cy="928732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b="1" dirty="0"/>
              <a:t>Spatial</a:t>
            </a:r>
          </a:p>
          <a:p>
            <a:pPr algn="ctr">
              <a:lnSpc>
                <a:spcPts val="1400"/>
              </a:lnSpc>
            </a:pPr>
            <a:r>
              <a:rPr lang="en-US" sz="1000" b="1" dirty="0"/>
              <a:t>CONV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5 x 5, 64</a:t>
            </a:r>
          </a:p>
        </p:txBody>
      </p:sp>
      <p:sp>
        <p:nvSpPr>
          <p:cNvPr id="23" name="Alternative Process 22">
            <a:extLst>
              <a:ext uri="{FF2B5EF4-FFF2-40B4-BE49-F238E27FC236}">
                <a16:creationId xmlns:a16="http://schemas.microsoft.com/office/drawing/2014/main" id="{EAE2CACA-E7FD-7748-9ACB-49F3A9DDAB01}"/>
              </a:ext>
            </a:extLst>
          </p:cNvPr>
          <p:cNvSpPr/>
          <p:nvPr/>
        </p:nvSpPr>
        <p:spPr>
          <a:xfrm>
            <a:off x="7446233" y="2311368"/>
            <a:ext cx="951095" cy="543672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b="1" dirty="0"/>
              <a:t>Spatial CONV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3 x 3, 512</a:t>
            </a:r>
          </a:p>
        </p:txBody>
      </p:sp>
      <p:sp>
        <p:nvSpPr>
          <p:cNvPr id="24" name="Alternative Process 23">
            <a:extLst>
              <a:ext uri="{FF2B5EF4-FFF2-40B4-BE49-F238E27FC236}">
                <a16:creationId xmlns:a16="http://schemas.microsoft.com/office/drawing/2014/main" id="{09693412-836B-0040-AD3B-13F2D9544CFF}"/>
              </a:ext>
            </a:extLst>
          </p:cNvPr>
          <p:cNvSpPr/>
          <p:nvPr/>
        </p:nvSpPr>
        <p:spPr>
          <a:xfrm>
            <a:off x="2645552" y="4164143"/>
            <a:ext cx="769622" cy="456754"/>
          </a:xfrm>
          <a:prstGeom prst="flowChartAlternateProcess">
            <a:avLst/>
          </a:prstGeom>
          <a:solidFill>
            <a:srgbClr val="E2394E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sz="1000" b="1" dirty="0"/>
              <a:t>Avg POOL</a:t>
            </a:r>
          </a:p>
          <a:p>
            <a:pPr algn="ctr">
              <a:lnSpc>
                <a:spcPts val="1200"/>
              </a:lnSpc>
            </a:pPr>
            <a:r>
              <a:rPr lang="en-US" sz="1000" dirty="0"/>
              <a:t>4 x 4</a:t>
            </a:r>
          </a:p>
          <a:p>
            <a:pPr algn="ctr">
              <a:lnSpc>
                <a:spcPts val="1200"/>
              </a:lnSpc>
            </a:pPr>
            <a:r>
              <a:rPr lang="en-US" sz="1000" dirty="0"/>
              <a:t>/2</a:t>
            </a:r>
          </a:p>
        </p:txBody>
      </p:sp>
      <p:sp>
        <p:nvSpPr>
          <p:cNvPr id="25" name="Alternative Process 24">
            <a:extLst>
              <a:ext uri="{FF2B5EF4-FFF2-40B4-BE49-F238E27FC236}">
                <a16:creationId xmlns:a16="http://schemas.microsoft.com/office/drawing/2014/main" id="{C61189BF-699A-F242-B349-015D6D22D615}"/>
              </a:ext>
            </a:extLst>
          </p:cNvPr>
          <p:cNvSpPr/>
          <p:nvPr/>
        </p:nvSpPr>
        <p:spPr>
          <a:xfrm>
            <a:off x="2217848" y="5904850"/>
            <a:ext cx="1129395" cy="650433"/>
          </a:xfrm>
          <a:prstGeom prst="flowChartAlternateProcess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sz="1000" b="1" dirty="0"/>
              <a:t>Depthwise Separable CONV</a:t>
            </a:r>
          </a:p>
          <a:p>
            <a:pPr algn="ctr">
              <a:lnSpc>
                <a:spcPts val="1200"/>
              </a:lnSpc>
            </a:pPr>
            <a:r>
              <a:rPr lang="en-US" sz="1000" dirty="0"/>
              <a:t>3 x 3, 512</a:t>
            </a:r>
          </a:p>
          <a:p>
            <a:pPr algn="ctr">
              <a:lnSpc>
                <a:spcPts val="1200"/>
              </a:lnSpc>
            </a:pPr>
            <a:r>
              <a:rPr lang="en-US" sz="1000" dirty="0"/>
              <a:t>/2</a:t>
            </a:r>
          </a:p>
        </p:txBody>
      </p:sp>
      <p:sp>
        <p:nvSpPr>
          <p:cNvPr id="26" name="Alternative Process 25">
            <a:extLst>
              <a:ext uri="{FF2B5EF4-FFF2-40B4-BE49-F238E27FC236}">
                <a16:creationId xmlns:a16="http://schemas.microsoft.com/office/drawing/2014/main" id="{DD2FCBA2-4920-E44E-9A94-C79796B18C47}"/>
              </a:ext>
            </a:extLst>
          </p:cNvPr>
          <p:cNvSpPr/>
          <p:nvPr/>
        </p:nvSpPr>
        <p:spPr>
          <a:xfrm>
            <a:off x="627561" y="4213040"/>
            <a:ext cx="665800" cy="367614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b="1" dirty="0"/>
              <a:t>Dropout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5%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60F77CC5-BD14-3F47-8AA4-BD9837AA5E03}"/>
              </a:ext>
            </a:extLst>
          </p:cNvPr>
          <p:cNvSpPr/>
          <p:nvPr/>
        </p:nvSpPr>
        <p:spPr>
          <a:xfrm rot="16200000">
            <a:off x="1572801" y="2654899"/>
            <a:ext cx="252567" cy="320540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2E5F02B6-C847-6F4C-A340-6C83D755A7A7}"/>
              </a:ext>
            </a:extLst>
          </p:cNvPr>
          <p:cNvSpPr/>
          <p:nvPr/>
        </p:nvSpPr>
        <p:spPr>
          <a:xfrm rot="16200000">
            <a:off x="2658173" y="2675775"/>
            <a:ext cx="252567" cy="278786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lternative Process 28">
            <a:extLst>
              <a:ext uri="{FF2B5EF4-FFF2-40B4-BE49-F238E27FC236}">
                <a16:creationId xmlns:a16="http://schemas.microsoft.com/office/drawing/2014/main" id="{980CD1E9-C480-824A-A42D-9A1D40CE7A69}"/>
              </a:ext>
            </a:extLst>
          </p:cNvPr>
          <p:cNvSpPr/>
          <p:nvPr/>
        </p:nvSpPr>
        <p:spPr>
          <a:xfrm>
            <a:off x="4044609" y="2520167"/>
            <a:ext cx="1457939" cy="615273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dirty="0"/>
              <a:t>Channel-Shuffled 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Dual-Branched 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(CSDB) Block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E23A6D53-7262-DA48-884C-785FBDAE928D}"/>
              </a:ext>
            </a:extLst>
          </p:cNvPr>
          <p:cNvSpPr/>
          <p:nvPr/>
        </p:nvSpPr>
        <p:spPr>
          <a:xfrm rot="16200000">
            <a:off x="3747811" y="2649712"/>
            <a:ext cx="252000" cy="325103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lternative Process 9">
            <a:extLst>
              <a:ext uri="{FF2B5EF4-FFF2-40B4-BE49-F238E27FC236}">
                <a16:creationId xmlns:a16="http://schemas.microsoft.com/office/drawing/2014/main" id="{5DA2A6BD-364A-9741-A8C7-9D3F99D0BC2C}"/>
              </a:ext>
            </a:extLst>
          </p:cNvPr>
          <p:cNvSpPr/>
          <p:nvPr/>
        </p:nvSpPr>
        <p:spPr>
          <a:xfrm>
            <a:off x="4624973" y="4936081"/>
            <a:ext cx="740501" cy="820239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b="1" dirty="0"/>
              <a:t>Shuffled CONV</a:t>
            </a:r>
          </a:p>
          <a:p>
            <a:pPr algn="ctr">
              <a:lnSpc>
                <a:spcPts val="1200"/>
              </a:lnSpc>
            </a:pPr>
            <a:r>
              <a:rPr lang="en-US" sz="1000" dirty="0"/>
              <a:t>3 x 3</a:t>
            </a:r>
          </a:p>
          <a:p>
            <a:pPr algn="ctr">
              <a:lnSpc>
                <a:spcPts val="1200"/>
              </a:lnSpc>
            </a:pPr>
            <a:r>
              <a:rPr lang="en-US" sz="1000" dirty="0"/>
              <a:t>256</a:t>
            </a:r>
          </a:p>
        </p:txBody>
      </p:sp>
      <p:sp>
        <p:nvSpPr>
          <p:cNvPr id="33" name="Alternative Process 32">
            <a:extLst>
              <a:ext uri="{FF2B5EF4-FFF2-40B4-BE49-F238E27FC236}">
                <a16:creationId xmlns:a16="http://schemas.microsoft.com/office/drawing/2014/main" id="{D65BD304-69CC-9B42-811B-0DA9C7454029}"/>
              </a:ext>
            </a:extLst>
          </p:cNvPr>
          <p:cNvSpPr/>
          <p:nvPr/>
        </p:nvSpPr>
        <p:spPr>
          <a:xfrm>
            <a:off x="664757" y="4912159"/>
            <a:ext cx="665800" cy="928732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b="1" dirty="0"/>
              <a:t>Spatial</a:t>
            </a:r>
          </a:p>
          <a:p>
            <a:pPr algn="ctr">
              <a:lnSpc>
                <a:spcPts val="1400"/>
              </a:lnSpc>
            </a:pPr>
            <a:r>
              <a:rPr lang="en-US" sz="1000" b="1" dirty="0"/>
              <a:t>CONV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3 x 3 128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/2</a:t>
            </a:r>
          </a:p>
        </p:txBody>
      </p:sp>
      <p:sp>
        <p:nvSpPr>
          <p:cNvPr id="34" name="Alternative Process 33">
            <a:extLst>
              <a:ext uri="{FF2B5EF4-FFF2-40B4-BE49-F238E27FC236}">
                <a16:creationId xmlns:a16="http://schemas.microsoft.com/office/drawing/2014/main" id="{720C2F54-4DC2-BD44-B9BF-C624C3342A58}"/>
              </a:ext>
            </a:extLst>
          </p:cNvPr>
          <p:cNvSpPr/>
          <p:nvPr/>
        </p:nvSpPr>
        <p:spPr>
          <a:xfrm>
            <a:off x="1976984" y="4902962"/>
            <a:ext cx="665800" cy="928732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b="1" dirty="0"/>
              <a:t>Spatial</a:t>
            </a:r>
          </a:p>
          <a:p>
            <a:pPr algn="ctr">
              <a:lnSpc>
                <a:spcPts val="1400"/>
              </a:lnSpc>
            </a:pPr>
            <a:r>
              <a:rPr lang="en-US" sz="1000" b="1" dirty="0"/>
              <a:t>CONV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3 x 3 256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/2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4ED145-FED6-3443-914B-024B45625908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319562" y="5367328"/>
            <a:ext cx="657422" cy="9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Alternative Process 5">
            <a:extLst>
              <a:ext uri="{FF2B5EF4-FFF2-40B4-BE49-F238E27FC236}">
                <a16:creationId xmlns:a16="http://schemas.microsoft.com/office/drawing/2014/main" id="{F54F7929-4138-FA4E-A0D9-CB4408BF9959}"/>
              </a:ext>
            </a:extLst>
          </p:cNvPr>
          <p:cNvSpPr/>
          <p:nvPr/>
        </p:nvSpPr>
        <p:spPr>
          <a:xfrm>
            <a:off x="1432301" y="4084884"/>
            <a:ext cx="1074311" cy="615273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b="1" dirty="0"/>
              <a:t>Grouped CONV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3 x 3, 256, g = 4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/2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FBD0FD-4925-3145-906D-DF4AB13C1005}"/>
              </a:ext>
            </a:extLst>
          </p:cNvPr>
          <p:cNvCxnSpPr>
            <a:cxnSpLocks/>
            <a:stCxn id="26" idx="3"/>
            <a:endCxn id="6" idx="1"/>
          </p:cNvCxnSpPr>
          <p:nvPr/>
        </p:nvCxnSpPr>
        <p:spPr>
          <a:xfrm flipV="1">
            <a:off x="1293361" y="4392521"/>
            <a:ext cx="138940" cy="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47D1B9-B5DE-3641-BA79-A06DCB54DC80}"/>
              </a:ext>
            </a:extLst>
          </p:cNvPr>
          <p:cNvCxnSpPr>
            <a:cxnSpLocks/>
          </p:cNvCxnSpPr>
          <p:nvPr/>
        </p:nvCxnSpPr>
        <p:spPr>
          <a:xfrm flipV="1">
            <a:off x="2506612" y="4390357"/>
            <a:ext cx="138940" cy="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324BD7-DA59-5449-8B29-4E99642DF534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642784" y="5355964"/>
            <a:ext cx="71131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r 11">
            <a:extLst>
              <a:ext uri="{FF2B5EF4-FFF2-40B4-BE49-F238E27FC236}">
                <a16:creationId xmlns:a16="http://schemas.microsoft.com/office/drawing/2014/main" id="{B1888073-1FAF-0149-BF62-561A93EECB64}"/>
              </a:ext>
            </a:extLst>
          </p:cNvPr>
          <p:cNvSpPr/>
          <p:nvPr/>
        </p:nvSpPr>
        <p:spPr>
          <a:xfrm>
            <a:off x="3354095" y="5224531"/>
            <a:ext cx="255587" cy="262867"/>
          </a:xfrm>
          <a:prstGeom prst="flowChar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AEEEC792-5165-8F40-9884-067E17798B06}"/>
              </a:ext>
            </a:extLst>
          </p:cNvPr>
          <p:cNvCxnSpPr>
            <a:cxnSpLocks/>
            <a:stCxn id="24" idx="3"/>
            <a:endCxn id="12" idx="0"/>
          </p:cNvCxnSpPr>
          <p:nvPr/>
        </p:nvCxnSpPr>
        <p:spPr>
          <a:xfrm>
            <a:off x="3415174" y="4392520"/>
            <a:ext cx="66715" cy="8320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Alternative Process 65">
            <a:extLst>
              <a:ext uri="{FF2B5EF4-FFF2-40B4-BE49-F238E27FC236}">
                <a16:creationId xmlns:a16="http://schemas.microsoft.com/office/drawing/2014/main" id="{AC738877-A0B2-5E4C-861B-FF89DF0A37BA}"/>
              </a:ext>
            </a:extLst>
          </p:cNvPr>
          <p:cNvSpPr/>
          <p:nvPr/>
        </p:nvSpPr>
        <p:spPr>
          <a:xfrm>
            <a:off x="3760145" y="4891598"/>
            <a:ext cx="665800" cy="928732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b="1" dirty="0"/>
              <a:t>Spatial</a:t>
            </a:r>
          </a:p>
          <a:p>
            <a:pPr algn="ctr">
              <a:lnSpc>
                <a:spcPts val="1400"/>
              </a:lnSpc>
            </a:pPr>
            <a:r>
              <a:rPr lang="en-US" sz="1000" b="1" dirty="0"/>
              <a:t>CONV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3 x 3 256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A2D9CC-CEA5-0B4F-8B1E-257C1269CB3B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3628707" y="5355964"/>
            <a:ext cx="131438" cy="5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9B7FD3-EFB8-D74D-BC50-662D47FED25E}"/>
              </a:ext>
            </a:extLst>
          </p:cNvPr>
          <p:cNvCxnSpPr>
            <a:cxnSpLocks/>
          </p:cNvCxnSpPr>
          <p:nvPr/>
        </p:nvCxnSpPr>
        <p:spPr>
          <a:xfrm>
            <a:off x="5365474" y="5359011"/>
            <a:ext cx="3894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Alternative Process 89">
            <a:extLst>
              <a:ext uri="{FF2B5EF4-FFF2-40B4-BE49-F238E27FC236}">
                <a16:creationId xmlns:a16="http://schemas.microsoft.com/office/drawing/2014/main" id="{ADB26AE8-A800-724A-B860-E12975E8B278}"/>
              </a:ext>
            </a:extLst>
          </p:cNvPr>
          <p:cNvSpPr/>
          <p:nvPr/>
        </p:nvSpPr>
        <p:spPr>
          <a:xfrm>
            <a:off x="1245040" y="6065768"/>
            <a:ext cx="665800" cy="367614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b="1" dirty="0"/>
              <a:t>Dropout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10%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B8114C3-EE95-1541-9ABE-9B0355DDF18F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1577797" y="5369925"/>
            <a:ext cx="143" cy="695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1C82CF3-63EE-AB41-BD6B-0BDB4DCFA622}"/>
              </a:ext>
            </a:extLst>
          </p:cNvPr>
          <p:cNvCxnSpPr>
            <a:cxnSpLocks/>
          </p:cNvCxnSpPr>
          <p:nvPr/>
        </p:nvCxnSpPr>
        <p:spPr>
          <a:xfrm>
            <a:off x="3347243" y="6264475"/>
            <a:ext cx="376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Alternative Process 101">
            <a:extLst>
              <a:ext uri="{FF2B5EF4-FFF2-40B4-BE49-F238E27FC236}">
                <a16:creationId xmlns:a16="http://schemas.microsoft.com/office/drawing/2014/main" id="{2A99CE0E-923D-4140-BBC4-D905CCBA7411}"/>
              </a:ext>
            </a:extLst>
          </p:cNvPr>
          <p:cNvSpPr/>
          <p:nvPr/>
        </p:nvSpPr>
        <p:spPr>
          <a:xfrm>
            <a:off x="3708234" y="6023568"/>
            <a:ext cx="769622" cy="456754"/>
          </a:xfrm>
          <a:prstGeom prst="flowChartAlternateProcess">
            <a:avLst/>
          </a:prstGeom>
          <a:solidFill>
            <a:srgbClr val="E2394E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sz="1000" b="1" dirty="0"/>
              <a:t>Avg POOL</a:t>
            </a:r>
          </a:p>
          <a:p>
            <a:pPr algn="ctr">
              <a:lnSpc>
                <a:spcPts val="1200"/>
              </a:lnSpc>
            </a:pPr>
            <a:r>
              <a:rPr lang="en-US" sz="1000" dirty="0"/>
              <a:t>4 x 4</a:t>
            </a:r>
          </a:p>
          <a:p>
            <a:pPr algn="ctr">
              <a:lnSpc>
                <a:spcPts val="1200"/>
              </a:lnSpc>
            </a:pPr>
            <a:r>
              <a:rPr lang="en-US" sz="1000" dirty="0"/>
              <a:t>/2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2C04EDE-3C88-C645-82A6-432D27C0345B}"/>
              </a:ext>
            </a:extLst>
          </p:cNvPr>
          <p:cNvCxnSpPr>
            <a:cxnSpLocks/>
          </p:cNvCxnSpPr>
          <p:nvPr/>
        </p:nvCxnSpPr>
        <p:spPr>
          <a:xfrm flipV="1">
            <a:off x="4469321" y="6252754"/>
            <a:ext cx="1285610" cy="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Down Arrow 117">
            <a:extLst>
              <a:ext uri="{FF2B5EF4-FFF2-40B4-BE49-F238E27FC236}">
                <a16:creationId xmlns:a16="http://schemas.microsoft.com/office/drawing/2014/main" id="{46B01847-9351-9B42-8D70-015DAA070866}"/>
              </a:ext>
            </a:extLst>
          </p:cNvPr>
          <p:cNvSpPr/>
          <p:nvPr/>
        </p:nvSpPr>
        <p:spPr>
          <a:xfrm rot="16200000">
            <a:off x="5638493" y="2385696"/>
            <a:ext cx="255600" cy="533680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own Arrow 119">
            <a:extLst>
              <a:ext uri="{FF2B5EF4-FFF2-40B4-BE49-F238E27FC236}">
                <a16:creationId xmlns:a16="http://schemas.microsoft.com/office/drawing/2014/main" id="{83E9B6E1-81A4-0749-831A-241E23ABE363}"/>
              </a:ext>
            </a:extLst>
          </p:cNvPr>
          <p:cNvSpPr/>
          <p:nvPr/>
        </p:nvSpPr>
        <p:spPr>
          <a:xfrm rot="16200000">
            <a:off x="5648541" y="2745116"/>
            <a:ext cx="255600" cy="513584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lternative Process 120">
            <a:extLst>
              <a:ext uri="{FF2B5EF4-FFF2-40B4-BE49-F238E27FC236}">
                <a16:creationId xmlns:a16="http://schemas.microsoft.com/office/drawing/2014/main" id="{BD7BA63D-C1E7-7A4B-ABE2-8378D021C603}"/>
              </a:ext>
            </a:extLst>
          </p:cNvPr>
          <p:cNvSpPr/>
          <p:nvPr/>
        </p:nvSpPr>
        <p:spPr>
          <a:xfrm>
            <a:off x="5999461" y="2437683"/>
            <a:ext cx="973291" cy="745054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dirty="0"/>
              <a:t>Reversed CSDB Block</a:t>
            </a:r>
          </a:p>
        </p:txBody>
      </p:sp>
      <p:sp>
        <p:nvSpPr>
          <p:cNvPr id="122" name="Alternative Process 121">
            <a:extLst>
              <a:ext uri="{FF2B5EF4-FFF2-40B4-BE49-F238E27FC236}">
                <a16:creationId xmlns:a16="http://schemas.microsoft.com/office/drawing/2014/main" id="{7822731B-F3EC-E146-8597-7F174DBDA63A}"/>
              </a:ext>
            </a:extLst>
          </p:cNvPr>
          <p:cNvSpPr/>
          <p:nvPr/>
        </p:nvSpPr>
        <p:spPr>
          <a:xfrm>
            <a:off x="6261821" y="3941756"/>
            <a:ext cx="5471286" cy="2603362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endParaRPr lang="en-US" sz="1000" dirty="0"/>
          </a:p>
        </p:txBody>
      </p:sp>
      <p:sp>
        <p:nvSpPr>
          <p:cNvPr id="123" name="Alternative Process 122">
            <a:extLst>
              <a:ext uri="{FF2B5EF4-FFF2-40B4-BE49-F238E27FC236}">
                <a16:creationId xmlns:a16="http://schemas.microsoft.com/office/drawing/2014/main" id="{67B5246D-83DD-4840-9139-57E60E4F7F5C}"/>
              </a:ext>
            </a:extLst>
          </p:cNvPr>
          <p:cNvSpPr/>
          <p:nvPr/>
        </p:nvSpPr>
        <p:spPr>
          <a:xfrm>
            <a:off x="8619933" y="4109804"/>
            <a:ext cx="769622" cy="456754"/>
          </a:xfrm>
          <a:prstGeom prst="flowChartAlternateProcess">
            <a:avLst/>
          </a:prstGeom>
          <a:solidFill>
            <a:srgbClr val="E2394E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sz="1000" b="1" dirty="0"/>
              <a:t>Avg POOL</a:t>
            </a:r>
          </a:p>
          <a:p>
            <a:pPr algn="ctr">
              <a:lnSpc>
                <a:spcPts val="1200"/>
              </a:lnSpc>
            </a:pPr>
            <a:r>
              <a:rPr lang="en-US" sz="1000" dirty="0"/>
              <a:t>4 x 4</a:t>
            </a:r>
          </a:p>
          <a:p>
            <a:pPr algn="ctr">
              <a:lnSpc>
                <a:spcPts val="1200"/>
              </a:lnSpc>
            </a:pPr>
            <a:r>
              <a:rPr lang="en-US" sz="1000" dirty="0"/>
              <a:t>/2</a:t>
            </a:r>
          </a:p>
        </p:txBody>
      </p:sp>
      <p:sp>
        <p:nvSpPr>
          <p:cNvPr id="125" name="Alternative Process 124">
            <a:extLst>
              <a:ext uri="{FF2B5EF4-FFF2-40B4-BE49-F238E27FC236}">
                <a16:creationId xmlns:a16="http://schemas.microsoft.com/office/drawing/2014/main" id="{DF9B31E0-B363-564E-B16D-8A648D444304}"/>
              </a:ext>
            </a:extLst>
          </p:cNvPr>
          <p:cNvSpPr/>
          <p:nvPr/>
        </p:nvSpPr>
        <p:spPr>
          <a:xfrm>
            <a:off x="6601942" y="4158701"/>
            <a:ext cx="665800" cy="367614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b="1" dirty="0"/>
              <a:t>Dropout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10%</a:t>
            </a:r>
          </a:p>
        </p:txBody>
      </p:sp>
      <p:sp>
        <p:nvSpPr>
          <p:cNvPr id="128" name="Alternative Process 127">
            <a:extLst>
              <a:ext uri="{FF2B5EF4-FFF2-40B4-BE49-F238E27FC236}">
                <a16:creationId xmlns:a16="http://schemas.microsoft.com/office/drawing/2014/main" id="{0BE2E4F8-768C-0A4E-B823-CEAD022CF392}"/>
              </a:ext>
            </a:extLst>
          </p:cNvPr>
          <p:cNvSpPr/>
          <p:nvPr/>
        </p:nvSpPr>
        <p:spPr>
          <a:xfrm>
            <a:off x="6639138" y="4857820"/>
            <a:ext cx="665800" cy="928732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b="1" dirty="0"/>
              <a:t>Spatial</a:t>
            </a:r>
          </a:p>
          <a:p>
            <a:pPr algn="ctr">
              <a:lnSpc>
                <a:spcPts val="1400"/>
              </a:lnSpc>
            </a:pPr>
            <a:r>
              <a:rPr lang="en-US" sz="1000" b="1" dirty="0"/>
              <a:t>CONV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3 x 3 512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/2</a:t>
            </a:r>
          </a:p>
        </p:txBody>
      </p:sp>
      <p:sp>
        <p:nvSpPr>
          <p:cNvPr id="129" name="Alternative Process 128">
            <a:extLst>
              <a:ext uri="{FF2B5EF4-FFF2-40B4-BE49-F238E27FC236}">
                <a16:creationId xmlns:a16="http://schemas.microsoft.com/office/drawing/2014/main" id="{7AB65208-6186-F942-94DD-957957297B98}"/>
              </a:ext>
            </a:extLst>
          </p:cNvPr>
          <p:cNvSpPr/>
          <p:nvPr/>
        </p:nvSpPr>
        <p:spPr>
          <a:xfrm>
            <a:off x="8186538" y="4848463"/>
            <a:ext cx="665800" cy="928732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b="1" dirty="0"/>
              <a:t>Spatial</a:t>
            </a:r>
          </a:p>
          <a:p>
            <a:pPr algn="ctr">
              <a:lnSpc>
                <a:spcPts val="1400"/>
              </a:lnSpc>
            </a:pPr>
            <a:r>
              <a:rPr lang="en-US" sz="1000" b="1" dirty="0"/>
              <a:t>CONV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3 x 3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512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2EF8D08-8E4E-6440-9CBF-CD6181DEAB84}"/>
              </a:ext>
            </a:extLst>
          </p:cNvPr>
          <p:cNvCxnSpPr>
            <a:cxnSpLocks/>
          </p:cNvCxnSpPr>
          <p:nvPr/>
        </p:nvCxnSpPr>
        <p:spPr>
          <a:xfrm>
            <a:off x="7293943" y="5322189"/>
            <a:ext cx="2097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49B77D2-F0C4-D746-B7C6-7D66171C940F}"/>
              </a:ext>
            </a:extLst>
          </p:cNvPr>
          <p:cNvCxnSpPr>
            <a:cxnSpLocks/>
            <a:stCxn id="125" idx="3"/>
          </p:cNvCxnSpPr>
          <p:nvPr/>
        </p:nvCxnSpPr>
        <p:spPr>
          <a:xfrm flipV="1">
            <a:off x="7267742" y="4338182"/>
            <a:ext cx="138940" cy="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C62662C-3F35-384D-A3DA-40D0B9A4666A}"/>
              </a:ext>
            </a:extLst>
          </p:cNvPr>
          <p:cNvCxnSpPr>
            <a:cxnSpLocks/>
          </p:cNvCxnSpPr>
          <p:nvPr/>
        </p:nvCxnSpPr>
        <p:spPr>
          <a:xfrm flipV="1">
            <a:off x="8480993" y="4336018"/>
            <a:ext cx="138940" cy="4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077D637-616D-A349-8ED2-850A88636AD4}"/>
              </a:ext>
            </a:extLst>
          </p:cNvPr>
          <p:cNvCxnSpPr>
            <a:cxnSpLocks/>
            <a:stCxn id="129" idx="3"/>
            <a:endCxn id="136" idx="2"/>
          </p:cNvCxnSpPr>
          <p:nvPr/>
        </p:nvCxnSpPr>
        <p:spPr>
          <a:xfrm flipV="1">
            <a:off x="8852338" y="5301626"/>
            <a:ext cx="476138" cy="11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Or 135">
            <a:extLst>
              <a:ext uri="{FF2B5EF4-FFF2-40B4-BE49-F238E27FC236}">
                <a16:creationId xmlns:a16="http://schemas.microsoft.com/office/drawing/2014/main" id="{E660E8EC-25FB-FE4D-88CD-51FA436D78EE}"/>
              </a:ext>
            </a:extLst>
          </p:cNvPr>
          <p:cNvSpPr/>
          <p:nvPr/>
        </p:nvSpPr>
        <p:spPr>
          <a:xfrm>
            <a:off x="9328476" y="5170192"/>
            <a:ext cx="255587" cy="262867"/>
          </a:xfrm>
          <a:prstGeom prst="flowChar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2C3C13AC-2B83-5649-B141-8C4B16C9EED7}"/>
              </a:ext>
            </a:extLst>
          </p:cNvPr>
          <p:cNvCxnSpPr>
            <a:cxnSpLocks/>
            <a:stCxn id="123" idx="3"/>
            <a:endCxn id="136" idx="0"/>
          </p:cNvCxnSpPr>
          <p:nvPr/>
        </p:nvCxnSpPr>
        <p:spPr>
          <a:xfrm>
            <a:off x="9389555" y="4338181"/>
            <a:ext cx="66715" cy="8320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CA469F0-188A-CB4E-8419-2D40D21E5DB3}"/>
              </a:ext>
            </a:extLst>
          </p:cNvPr>
          <p:cNvCxnSpPr>
            <a:cxnSpLocks/>
          </p:cNvCxnSpPr>
          <p:nvPr/>
        </p:nvCxnSpPr>
        <p:spPr>
          <a:xfrm flipV="1">
            <a:off x="9603088" y="5301625"/>
            <a:ext cx="131438" cy="5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A18A9CC-9419-5C4B-AE58-D396E221EA65}"/>
              </a:ext>
            </a:extLst>
          </p:cNvPr>
          <p:cNvCxnSpPr>
            <a:cxnSpLocks/>
            <a:endCxn id="171" idx="1"/>
          </p:cNvCxnSpPr>
          <p:nvPr/>
        </p:nvCxnSpPr>
        <p:spPr>
          <a:xfrm>
            <a:off x="8619933" y="6230359"/>
            <a:ext cx="212857" cy="3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6" name="Alternative Process 145">
            <a:extLst>
              <a:ext uri="{FF2B5EF4-FFF2-40B4-BE49-F238E27FC236}">
                <a16:creationId xmlns:a16="http://schemas.microsoft.com/office/drawing/2014/main" id="{DFC532AB-92B8-2541-8C80-1F2750EEF9E4}"/>
              </a:ext>
            </a:extLst>
          </p:cNvPr>
          <p:cNvSpPr/>
          <p:nvPr/>
        </p:nvSpPr>
        <p:spPr>
          <a:xfrm>
            <a:off x="10100099" y="6000546"/>
            <a:ext cx="769622" cy="456754"/>
          </a:xfrm>
          <a:prstGeom prst="flowChartAlternateProcess">
            <a:avLst/>
          </a:prstGeom>
          <a:solidFill>
            <a:srgbClr val="E2394E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sz="1000" b="1" dirty="0"/>
              <a:t>Avg POOL</a:t>
            </a:r>
          </a:p>
          <a:p>
            <a:pPr algn="ctr">
              <a:lnSpc>
                <a:spcPts val="1200"/>
              </a:lnSpc>
            </a:pPr>
            <a:r>
              <a:rPr lang="en-US" sz="1000" dirty="0"/>
              <a:t>4 x 4</a:t>
            </a:r>
          </a:p>
          <a:p>
            <a:pPr algn="ctr">
              <a:lnSpc>
                <a:spcPts val="1200"/>
              </a:lnSpc>
            </a:pPr>
            <a:r>
              <a:rPr lang="en-US" sz="1000" dirty="0"/>
              <a:t>/2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643D59E-1C23-6844-A97E-14C8AD8E548F}"/>
              </a:ext>
            </a:extLst>
          </p:cNvPr>
          <p:cNvCxnSpPr>
            <a:cxnSpLocks/>
            <a:stCxn id="146" idx="3"/>
          </p:cNvCxnSpPr>
          <p:nvPr/>
        </p:nvCxnSpPr>
        <p:spPr>
          <a:xfrm flipV="1">
            <a:off x="10869721" y="6227830"/>
            <a:ext cx="863386" cy="1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C126C0FC-793E-724E-93CA-0B33B1614288}"/>
              </a:ext>
            </a:extLst>
          </p:cNvPr>
          <p:cNvSpPr txBox="1"/>
          <p:nvPr/>
        </p:nvSpPr>
        <p:spPr>
          <a:xfrm>
            <a:off x="4081758" y="4036208"/>
            <a:ext cx="1673173" cy="41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1000" b="1" dirty="0"/>
              <a:t>Channel-Shuffled </a:t>
            </a:r>
          </a:p>
          <a:p>
            <a:pPr algn="ctr">
              <a:lnSpc>
                <a:spcPts val="1300"/>
              </a:lnSpc>
            </a:pPr>
            <a:r>
              <a:rPr lang="en-US" sz="1000" b="1" dirty="0"/>
              <a:t>Dual-Branched (CSDB) Block</a:t>
            </a: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60B7E0AC-69F0-2E44-9BFE-FD0860BFFEE2}"/>
              </a:ext>
            </a:extLst>
          </p:cNvPr>
          <p:cNvCxnSpPr>
            <a:cxnSpLocks/>
          </p:cNvCxnSpPr>
          <p:nvPr/>
        </p:nvCxnSpPr>
        <p:spPr>
          <a:xfrm flipV="1">
            <a:off x="6286068" y="5474333"/>
            <a:ext cx="1354820" cy="743812"/>
          </a:xfrm>
          <a:prstGeom prst="bentConnector3">
            <a:avLst>
              <a:gd name="adj1" fmla="val 10005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Or 151">
            <a:extLst>
              <a:ext uri="{FF2B5EF4-FFF2-40B4-BE49-F238E27FC236}">
                <a16:creationId xmlns:a16="http://schemas.microsoft.com/office/drawing/2014/main" id="{9D81F713-A564-0F40-B23B-AE2B3BBAF05A}"/>
              </a:ext>
            </a:extLst>
          </p:cNvPr>
          <p:cNvSpPr/>
          <p:nvPr/>
        </p:nvSpPr>
        <p:spPr>
          <a:xfrm>
            <a:off x="7489267" y="5189001"/>
            <a:ext cx="255587" cy="262867"/>
          </a:xfrm>
          <a:prstGeom prst="flowChar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E324F69A-BAF9-0D42-B300-92642B09CD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46544" y="5710998"/>
            <a:ext cx="901513" cy="112780"/>
          </a:xfrm>
          <a:prstGeom prst="bentConnector3">
            <a:avLst>
              <a:gd name="adj1" fmla="val 10014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8E38101-3C94-704A-B869-AFC3ED89660D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7765164" y="5312829"/>
            <a:ext cx="421374" cy="7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Alternative Process 169">
            <a:extLst>
              <a:ext uri="{FF2B5EF4-FFF2-40B4-BE49-F238E27FC236}">
                <a16:creationId xmlns:a16="http://schemas.microsoft.com/office/drawing/2014/main" id="{BB3784EB-E25B-ED43-BF96-638401991119}"/>
              </a:ext>
            </a:extLst>
          </p:cNvPr>
          <p:cNvSpPr/>
          <p:nvPr/>
        </p:nvSpPr>
        <p:spPr>
          <a:xfrm>
            <a:off x="7368927" y="4029611"/>
            <a:ext cx="1129395" cy="650433"/>
          </a:xfrm>
          <a:prstGeom prst="flowChartAlternateProcess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sz="1000" b="1" dirty="0"/>
              <a:t>Depthwise Separable CONV</a:t>
            </a:r>
          </a:p>
          <a:p>
            <a:pPr algn="ctr">
              <a:lnSpc>
                <a:spcPts val="1200"/>
              </a:lnSpc>
            </a:pPr>
            <a:r>
              <a:rPr lang="en-US" sz="1000" dirty="0"/>
              <a:t>3 x 3, 512</a:t>
            </a:r>
          </a:p>
        </p:txBody>
      </p:sp>
      <p:sp>
        <p:nvSpPr>
          <p:cNvPr id="171" name="Alternative Process 170">
            <a:extLst>
              <a:ext uri="{FF2B5EF4-FFF2-40B4-BE49-F238E27FC236}">
                <a16:creationId xmlns:a16="http://schemas.microsoft.com/office/drawing/2014/main" id="{46975ACD-BE84-F949-8AA5-D506175FDEB3}"/>
              </a:ext>
            </a:extLst>
          </p:cNvPr>
          <p:cNvSpPr/>
          <p:nvPr/>
        </p:nvSpPr>
        <p:spPr>
          <a:xfrm>
            <a:off x="8832790" y="5925992"/>
            <a:ext cx="1074311" cy="615273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b="1" dirty="0"/>
              <a:t>Grouped CONV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3 x 3, 512, g = 4</a:t>
            </a:r>
          </a:p>
        </p:txBody>
      </p: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17551385-EF32-C343-B33F-E63F4674E291}"/>
              </a:ext>
            </a:extLst>
          </p:cNvPr>
          <p:cNvCxnSpPr>
            <a:cxnSpLocks/>
            <a:endCxn id="125" idx="1"/>
          </p:cNvCxnSpPr>
          <p:nvPr/>
        </p:nvCxnSpPr>
        <p:spPr>
          <a:xfrm rot="5400000" flipH="1" flipV="1">
            <a:off x="6059899" y="4789759"/>
            <a:ext cx="989293" cy="947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4CC0D11-8304-8741-9AE5-7E46DE3E0A30}"/>
              </a:ext>
            </a:extLst>
          </p:cNvPr>
          <p:cNvCxnSpPr>
            <a:cxnSpLocks/>
          </p:cNvCxnSpPr>
          <p:nvPr/>
        </p:nvCxnSpPr>
        <p:spPr>
          <a:xfrm>
            <a:off x="6270236" y="5343518"/>
            <a:ext cx="3754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0" name="Down Arrow 179">
            <a:extLst>
              <a:ext uri="{FF2B5EF4-FFF2-40B4-BE49-F238E27FC236}">
                <a16:creationId xmlns:a16="http://schemas.microsoft.com/office/drawing/2014/main" id="{88260E44-73D8-D94D-A665-62F10CD9FA65}"/>
              </a:ext>
            </a:extLst>
          </p:cNvPr>
          <p:cNvSpPr/>
          <p:nvPr/>
        </p:nvSpPr>
        <p:spPr>
          <a:xfrm rot="16200000">
            <a:off x="7095427" y="2387858"/>
            <a:ext cx="255600" cy="439200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Down Arrow 180">
            <a:extLst>
              <a:ext uri="{FF2B5EF4-FFF2-40B4-BE49-F238E27FC236}">
                <a16:creationId xmlns:a16="http://schemas.microsoft.com/office/drawing/2014/main" id="{E78B3563-8F2B-8745-87AB-78C356FD253C}"/>
              </a:ext>
            </a:extLst>
          </p:cNvPr>
          <p:cNvSpPr/>
          <p:nvPr/>
        </p:nvSpPr>
        <p:spPr>
          <a:xfrm rot="10800000">
            <a:off x="8647477" y="2707526"/>
            <a:ext cx="255600" cy="346798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Down Arrow 181">
            <a:extLst>
              <a:ext uri="{FF2B5EF4-FFF2-40B4-BE49-F238E27FC236}">
                <a16:creationId xmlns:a16="http://schemas.microsoft.com/office/drawing/2014/main" id="{9E2888A0-4E53-C84B-AFC8-A386E05CBBE0}"/>
              </a:ext>
            </a:extLst>
          </p:cNvPr>
          <p:cNvSpPr/>
          <p:nvPr/>
        </p:nvSpPr>
        <p:spPr>
          <a:xfrm rot="16200000">
            <a:off x="8400687" y="2474803"/>
            <a:ext cx="255600" cy="262312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r 182">
            <a:extLst>
              <a:ext uri="{FF2B5EF4-FFF2-40B4-BE49-F238E27FC236}">
                <a16:creationId xmlns:a16="http://schemas.microsoft.com/office/drawing/2014/main" id="{E6C67457-4297-F140-9702-8609A0177FDF}"/>
              </a:ext>
            </a:extLst>
          </p:cNvPr>
          <p:cNvSpPr/>
          <p:nvPr/>
        </p:nvSpPr>
        <p:spPr>
          <a:xfrm>
            <a:off x="8638071" y="2444659"/>
            <a:ext cx="255587" cy="262867"/>
          </a:xfrm>
          <a:prstGeom prst="flowChar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Process 183">
            <a:extLst>
              <a:ext uri="{FF2B5EF4-FFF2-40B4-BE49-F238E27FC236}">
                <a16:creationId xmlns:a16="http://schemas.microsoft.com/office/drawing/2014/main" id="{F54C1339-D809-0240-B473-7035A41B2C73}"/>
              </a:ext>
            </a:extLst>
          </p:cNvPr>
          <p:cNvSpPr/>
          <p:nvPr/>
        </p:nvSpPr>
        <p:spPr>
          <a:xfrm rot="16200000">
            <a:off x="7873027" y="2119215"/>
            <a:ext cx="108000" cy="18468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F159FC2-80AC-2542-81D2-83ACB59533D5}"/>
              </a:ext>
            </a:extLst>
          </p:cNvPr>
          <p:cNvSpPr txBox="1"/>
          <p:nvPr/>
        </p:nvSpPr>
        <p:spPr>
          <a:xfrm>
            <a:off x="9960639" y="4021675"/>
            <a:ext cx="1326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000" b="1" dirty="0"/>
              <a:t>Reversed CSDB Block</a:t>
            </a:r>
          </a:p>
        </p:txBody>
      </p:sp>
      <p:sp>
        <p:nvSpPr>
          <p:cNvPr id="187" name="Alternative Process 186">
            <a:extLst>
              <a:ext uri="{FF2B5EF4-FFF2-40B4-BE49-F238E27FC236}">
                <a16:creationId xmlns:a16="http://schemas.microsoft.com/office/drawing/2014/main" id="{0D0BBCE7-AEE2-1D45-8787-81E4311188D3}"/>
              </a:ext>
            </a:extLst>
          </p:cNvPr>
          <p:cNvSpPr/>
          <p:nvPr/>
        </p:nvSpPr>
        <p:spPr>
          <a:xfrm>
            <a:off x="9108543" y="2234753"/>
            <a:ext cx="651795" cy="928732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b="1" dirty="0"/>
              <a:t>Spatial</a:t>
            </a:r>
          </a:p>
          <a:p>
            <a:pPr algn="ctr">
              <a:lnSpc>
                <a:spcPts val="1400"/>
              </a:lnSpc>
            </a:pPr>
            <a:r>
              <a:rPr lang="en-US" sz="1000" b="1" dirty="0"/>
              <a:t>CONV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3 x 3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1024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/2</a:t>
            </a:r>
          </a:p>
        </p:txBody>
      </p:sp>
      <p:sp>
        <p:nvSpPr>
          <p:cNvPr id="188" name="Down Arrow 187">
            <a:extLst>
              <a:ext uri="{FF2B5EF4-FFF2-40B4-BE49-F238E27FC236}">
                <a16:creationId xmlns:a16="http://schemas.microsoft.com/office/drawing/2014/main" id="{68FFB92E-FCE7-D14A-8521-C9E7BC9073C7}"/>
              </a:ext>
            </a:extLst>
          </p:cNvPr>
          <p:cNvSpPr/>
          <p:nvPr/>
        </p:nvSpPr>
        <p:spPr>
          <a:xfrm rot="16200000">
            <a:off x="8879808" y="2493041"/>
            <a:ext cx="255600" cy="218079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Alternative Process 188">
            <a:extLst>
              <a:ext uri="{FF2B5EF4-FFF2-40B4-BE49-F238E27FC236}">
                <a16:creationId xmlns:a16="http://schemas.microsoft.com/office/drawing/2014/main" id="{8EA58BEC-E013-FD42-9F65-277D5A430598}"/>
              </a:ext>
            </a:extLst>
          </p:cNvPr>
          <p:cNvSpPr/>
          <p:nvPr/>
        </p:nvSpPr>
        <p:spPr>
          <a:xfrm>
            <a:off x="9955860" y="2234753"/>
            <a:ext cx="651795" cy="928732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b="1" dirty="0"/>
              <a:t>Spatial</a:t>
            </a:r>
          </a:p>
          <a:p>
            <a:pPr algn="ctr">
              <a:lnSpc>
                <a:spcPts val="1400"/>
              </a:lnSpc>
            </a:pPr>
            <a:r>
              <a:rPr lang="en-US" sz="1000" b="1" dirty="0"/>
              <a:t>CONV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4 x 4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4</a:t>
            </a:r>
          </a:p>
        </p:txBody>
      </p:sp>
      <p:sp>
        <p:nvSpPr>
          <p:cNvPr id="190" name="Down Arrow 189">
            <a:extLst>
              <a:ext uri="{FF2B5EF4-FFF2-40B4-BE49-F238E27FC236}">
                <a16:creationId xmlns:a16="http://schemas.microsoft.com/office/drawing/2014/main" id="{5E1DB21C-8E4C-8644-9F5E-1C82AEB10AB0}"/>
              </a:ext>
            </a:extLst>
          </p:cNvPr>
          <p:cNvSpPr/>
          <p:nvPr/>
        </p:nvSpPr>
        <p:spPr>
          <a:xfrm rot="16200000">
            <a:off x="9730299" y="2511114"/>
            <a:ext cx="255600" cy="218079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377D14CA-FDCE-4C4D-B953-8BC9BAA1804D}"/>
              </a:ext>
            </a:extLst>
          </p:cNvPr>
          <p:cNvSpPr/>
          <p:nvPr/>
        </p:nvSpPr>
        <p:spPr>
          <a:xfrm rot="16200000">
            <a:off x="10833657" y="2509601"/>
            <a:ext cx="1253747" cy="2775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030B999C-E6C7-4043-8E4B-A63057582A0D}"/>
              </a:ext>
            </a:extLst>
          </p:cNvPr>
          <p:cNvSpPr/>
          <p:nvPr/>
        </p:nvSpPr>
        <p:spPr>
          <a:xfrm>
            <a:off x="11383528" y="2152544"/>
            <a:ext cx="153239" cy="1725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6FF4EA6F-539E-EB47-A47C-889B069C67AE}"/>
              </a:ext>
            </a:extLst>
          </p:cNvPr>
          <p:cNvSpPr/>
          <p:nvPr/>
        </p:nvSpPr>
        <p:spPr>
          <a:xfrm>
            <a:off x="11383528" y="2411305"/>
            <a:ext cx="153239" cy="1725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ED8AA60E-A60A-6B49-B0CD-D74E93EA1D54}"/>
              </a:ext>
            </a:extLst>
          </p:cNvPr>
          <p:cNvSpPr/>
          <p:nvPr/>
        </p:nvSpPr>
        <p:spPr>
          <a:xfrm>
            <a:off x="11383527" y="3004441"/>
            <a:ext cx="153239" cy="1725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2D9AC544-0095-4D40-BF89-C5FA6293F3EA}"/>
              </a:ext>
            </a:extLst>
          </p:cNvPr>
          <p:cNvSpPr/>
          <p:nvPr/>
        </p:nvSpPr>
        <p:spPr>
          <a:xfrm>
            <a:off x="11383527" y="2709648"/>
            <a:ext cx="153239" cy="1725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Down Arrow 196">
            <a:extLst>
              <a:ext uri="{FF2B5EF4-FFF2-40B4-BE49-F238E27FC236}">
                <a16:creationId xmlns:a16="http://schemas.microsoft.com/office/drawing/2014/main" id="{51C1A938-A52D-E94C-9321-5C0F2E15B210}"/>
              </a:ext>
            </a:extLst>
          </p:cNvPr>
          <p:cNvSpPr/>
          <p:nvPr/>
        </p:nvSpPr>
        <p:spPr>
          <a:xfrm rot="16200000">
            <a:off x="10583059" y="2512261"/>
            <a:ext cx="255600" cy="218081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B676715-E5C6-934E-9318-120364E20771}"/>
              </a:ext>
            </a:extLst>
          </p:cNvPr>
          <p:cNvCxnSpPr>
            <a:cxnSpLocks/>
          </p:cNvCxnSpPr>
          <p:nvPr/>
        </p:nvCxnSpPr>
        <p:spPr>
          <a:xfrm flipV="1">
            <a:off x="314439" y="5376062"/>
            <a:ext cx="360415" cy="9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41F271C-CD88-5740-BA96-D2964BDD31AD}"/>
              </a:ext>
            </a:extLst>
          </p:cNvPr>
          <p:cNvSpPr/>
          <p:nvPr/>
        </p:nvSpPr>
        <p:spPr>
          <a:xfrm>
            <a:off x="4412598" y="5023966"/>
            <a:ext cx="66715" cy="17311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73BC1AB9-0B7E-1E41-85C9-14220341B375}"/>
              </a:ext>
            </a:extLst>
          </p:cNvPr>
          <p:cNvSpPr/>
          <p:nvPr/>
        </p:nvSpPr>
        <p:spPr>
          <a:xfrm>
            <a:off x="4408994" y="5197982"/>
            <a:ext cx="66715" cy="173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A584F67-F0C2-2340-BC52-081667239A43}"/>
              </a:ext>
            </a:extLst>
          </p:cNvPr>
          <p:cNvSpPr/>
          <p:nvPr/>
        </p:nvSpPr>
        <p:spPr>
          <a:xfrm>
            <a:off x="4407190" y="5370146"/>
            <a:ext cx="66715" cy="1731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63631637-0477-BF47-971D-087538F57512}"/>
              </a:ext>
            </a:extLst>
          </p:cNvPr>
          <p:cNvSpPr/>
          <p:nvPr/>
        </p:nvSpPr>
        <p:spPr>
          <a:xfrm>
            <a:off x="4404579" y="5542310"/>
            <a:ext cx="66715" cy="1731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434F0CAB-1A5F-7D48-9AB5-0E40975D95CB}"/>
              </a:ext>
            </a:extLst>
          </p:cNvPr>
          <p:cNvSpPr/>
          <p:nvPr/>
        </p:nvSpPr>
        <p:spPr>
          <a:xfrm>
            <a:off x="4562863" y="5546533"/>
            <a:ext cx="66715" cy="17311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21F8B9B3-1004-074A-9B86-85F2F2A4DC83}"/>
              </a:ext>
            </a:extLst>
          </p:cNvPr>
          <p:cNvSpPr/>
          <p:nvPr/>
        </p:nvSpPr>
        <p:spPr>
          <a:xfrm>
            <a:off x="4562862" y="5373417"/>
            <a:ext cx="66715" cy="173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8BB64F2-AE77-3D41-AA95-F28DDD487645}"/>
              </a:ext>
            </a:extLst>
          </p:cNvPr>
          <p:cNvSpPr/>
          <p:nvPr/>
        </p:nvSpPr>
        <p:spPr>
          <a:xfrm>
            <a:off x="4559848" y="5199375"/>
            <a:ext cx="66715" cy="1731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1C14592-EE2B-5D4B-BD8A-522E89C052FD}"/>
              </a:ext>
            </a:extLst>
          </p:cNvPr>
          <p:cNvSpPr/>
          <p:nvPr/>
        </p:nvSpPr>
        <p:spPr>
          <a:xfrm>
            <a:off x="4559201" y="5033965"/>
            <a:ext cx="66715" cy="1731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Alternative Process 233">
            <a:extLst>
              <a:ext uri="{FF2B5EF4-FFF2-40B4-BE49-F238E27FC236}">
                <a16:creationId xmlns:a16="http://schemas.microsoft.com/office/drawing/2014/main" id="{F348383D-F684-DB42-8C13-86D3D50FA967}"/>
              </a:ext>
            </a:extLst>
          </p:cNvPr>
          <p:cNvSpPr/>
          <p:nvPr/>
        </p:nvSpPr>
        <p:spPr>
          <a:xfrm>
            <a:off x="10573169" y="4858415"/>
            <a:ext cx="740501" cy="820239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b="1" dirty="0"/>
              <a:t>Shuffled CONV</a:t>
            </a:r>
          </a:p>
          <a:p>
            <a:pPr algn="ctr">
              <a:lnSpc>
                <a:spcPts val="1200"/>
              </a:lnSpc>
            </a:pPr>
            <a:r>
              <a:rPr lang="en-US" sz="1000" dirty="0"/>
              <a:t>3 x 3</a:t>
            </a:r>
          </a:p>
          <a:p>
            <a:pPr algn="ctr">
              <a:lnSpc>
                <a:spcPts val="1200"/>
              </a:lnSpc>
            </a:pPr>
            <a:r>
              <a:rPr lang="en-US" sz="1000" dirty="0"/>
              <a:t>512</a:t>
            </a:r>
          </a:p>
        </p:txBody>
      </p:sp>
      <p:sp>
        <p:nvSpPr>
          <p:cNvPr id="235" name="Alternative Process 234">
            <a:extLst>
              <a:ext uri="{FF2B5EF4-FFF2-40B4-BE49-F238E27FC236}">
                <a16:creationId xmlns:a16="http://schemas.microsoft.com/office/drawing/2014/main" id="{DA7764D7-DEAB-FD44-A4EB-B2E77C98E0A6}"/>
              </a:ext>
            </a:extLst>
          </p:cNvPr>
          <p:cNvSpPr/>
          <p:nvPr/>
        </p:nvSpPr>
        <p:spPr>
          <a:xfrm>
            <a:off x="9708341" y="4813932"/>
            <a:ext cx="665800" cy="928732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b="1" dirty="0"/>
              <a:t>Spatial</a:t>
            </a:r>
          </a:p>
          <a:p>
            <a:pPr algn="ctr">
              <a:lnSpc>
                <a:spcPts val="1400"/>
              </a:lnSpc>
            </a:pPr>
            <a:r>
              <a:rPr lang="en-US" sz="1000" b="1" dirty="0"/>
              <a:t>CONV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3 x 3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512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85A77A09-8455-D74F-925C-A42FD2776AEB}"/>
              </a:ext>
            </a:extLst>
          </p:cNvPr>
          <p:cNvSpPr/>
          <p:nvPr/>
        </p:nvSpPr>
        <p:spPr>
          <a:xfrm>
            <a:off x="10360794" y="4946300"/>
            <a:ext cx="66715" cy="17311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59BC8A3-EE76-604B-918B-D72A7E59AE41}"/>
              </a:ext>
            </a:extLst>
          </p:cNvPr>
          <p:cNvSpPr/>
          <p:nvPr/>
        </p:nvSpPr>
        <p:spPr>
          <a:xfrm>
            <a:off x="10357190" y="5120316"/>
            <a:ext cx="66715" cy="173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563CD3E3-662E-154F-BBA2-197BB5F0B527}"/>
              </a:ext>
            </a:extLst>
          </p:cNvPr>
          <p:cNvSpPr/>
          <p:nvPr/>
        </p:nvSpPr>
        <p:spPr>
          <a:xfrm>
            <a:off x="10355386" y="5292480"/>
            <a:ext cx="66715" cy="1731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E36FB573-1C34-D14D-8294-7DAC3FF6A10C}"/>
              </a:ext>
            </a:extLst>
          </p:cNvPr>
          <p:cNvSpPr/>
          <p:nvPr/>
        </p:nvSpPr>
        <p:spPr>
          <a:xfrm>
            <a:off x="10352775" y="5464644"/>
            <a:ext cx="66715" cy="1731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E517ECE6-7FF2-364D-9673-D0299B8DE06C}"/>
              </a:ext>
            </a:extLst>
          </p:cNvPr>
          <p:cNvSpPr/>
          <p:nvPr/>
        </p:nvSpPr>
        <p:spPr>
          <a:xfrm>
            <a:off x="10511059" y="5468867"/>
            <a:ext cx="66715" cy="173116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C1454A64-5F22-2B48-BDF3-472B3E016B8D}"/>
              </a:ext>
            </a:extLst>
          </p:cNvPr>
          <p:cNvSpPr/>
          <p:nvPr/>
        </p:nvSpPr>
        <p:spPr>
          <a:xfrm>
            <a:off x="10511058" y="5295751"/>
            <a:ext cx="66715" cy="173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222D549-439B-6D46-9498-49D296E70F52}"/>
              </a:ext>
            </a:extLst>
          </p:cNvPr>
          <p:cNvSpPr/>
          <p:nvPr/>
        </p:nvSpPr>
        <p:spPr>
          <a:xfrm>
            <a:off x="10508044" y="5121709"/>
            <a:ext cx="66715" cy="1731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E9A604A0-F304-BC49-A664-2B59D8870E29}"/>
              </a:ext>
            </a:extLst>
          </p:cNvPr>
          <p:cNvSpPr/>
          <p:nvPr/>
        </p:nvSpPr>
        <p:spPr>
          <a:xfrm>
            <a:off x="10507397" y="4956299"/>
            <a:ext cx="66715" cy="1731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418CBF33-4003-6847-BAA4-5ADE7F1F3B3F}"/>
              </a:ext>
            </a:extLst>
          </p:cNvPr>
          <p:cNvCxnSpPr>
            <a:cxnSpLocks/>
          </p:cNvCxnSpPr>
          <p:nvPr/>
        </p:nvCxnSpPr>
        <p:spPr>
          <a:xfrm>
            <a:off x="11313670" y="5278842"/>
            <a:ext cx="3829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B9B2EF0A-7D36-364A-B1BD-1001A7596DCE}"/>
              </a:ext>
            </a:extLst>
          </p:cNvPr>
          <p:cNvSpPr txBox="1"/>
          <p:nvPr/>
        </p:nvSpPr>
        <p:spPr>
          <a:xfrm>
            <a:off x="4394856" y="6031381"/>
            <a:ext cx="1407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CSDB side output features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98A8A3C-455F-314D-A850-B0AC13396CF2}"/>
              </a:ext>
            </a:extLst>
          </p:cNvPr>
          <p:cNvSpPr txBox="1"/>
          <p:nvPr/>
        </p:nvSpPr>
        <p:spPr>
          <a:xfrm>
            <a:off x="5209907" y="5371982"/>
            <a:ext cx="70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CSDB</a:t>
            </a:r>
          </a:p>
          <a:p>
            <a:pPr algn="ctr"/>
            <a:r>
              <a:rPr lang="en-US" sz="900" i="1" dirty="0"/>
              <a:t>mainline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CAAC4F9-C2EE-4E49-A750-A94BF113513B}"/>
              </a:ext>
            </a:extLst>
          </p:cNvPr>
          <p:cNvSpPr txBox="1"/>
          <p:nvPr/>
        </p:nvSpPr>
        <p:spPr>
          <a:xfrm>
            <a:off x="150253" y="5423785"/>
            <a:ext cx="66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CSDB</a:t>
            </a:r>
          </a:p>
          <a:p>
            <a:pPr algn="ctr"/>
            <a:r>
              <a:rPr lang="en-US" sz="900" i="1" dirty="0"/>
              <a:t>input</a:t>
            </a:r>
          </a:p>
        </p:txBody>
      </p: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9411E811-4E39-E446-9938-1845BBE81D58}"/>
              </a:ext>
            </a:extLst>
          </p:cNvPr>
          <p:cNvCxnSpPr>
            <a:cxnSpLocks/>
            <a:endCxn id="26" idx="1"/>
          </p:cNvCxnSpPr>
          <p:nvPr/>
        </p:nvCxnSpPr>
        <p:spPr>
          <a:xfrm rot="5400000" flipH="1" flipV="1">
            <a:off x="68754" y="4808524"/>
            <a:ext cx="970483" cy="1471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CAE12D67-7832-0746-811F-22CFB4BB4A7D}"/>
              </a:ext>
            </a:extLst>
          </p:cNvPr>
          <p:cNvCxnSpPr>
            <a:cxnSpLocks/>
          </p:cNvCxnSpPr>
          <p:nvPr/>
        </p:nvCxnSpPr>
        <p:spPr>
          <a:xfrm>
            <a:off x="1917550" y="6265344"/>
            <a:ext cx="3089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9E98AEAF-EDB4-AE4E-A2D8-4DB8A9102318}"/>
              </a:ext>
            </a:extLst>
          </p:cNvPr>
          <p:cNvSpPr txBox="1"/>
          <p:nvPr/>
        </p:nvSpPr>
        <p:spPr>
          <a:xfrm>
            <a:off x="5225050" y="3088857"/>
            <a:ext cx="1088033" cy="34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60"/>
              </a:lnSpc>
            </a:pPr>
            <a:r>
              <a:rPr lang="en-US" sz="800" i="1" dirty="0"/>
              <a:t>CSDB side</a:t>
            </a:r>
          </a:p>
          <a:p>
            <a:pPr algn="ctr">
              <a:lnSpc>
                <a:spcPts val="960"/>
              </a:lnSpc>
            </a:pPr>
            <a:r>
              <a:rPr lang="en-US" sz="800" i="1" dirty="0"/>
              <a:t>output features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3FA7163F-2BDC-274E-A85A-CF80AA0F2E27}"/>
              </a:ext>
            </a:extLst>
          </p:cNvPr>
          <p:cNvSpPr txBox="1"/>
          <p:nvPr/>
        </p:nvSpPr>
        <p:spPr>
          <a:xfrm>
            <a:off x="5192429" y="2235958"/>
            <a:ext cx="1088033" cy="34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60"/>
              </a:lnSpc>
            </a:pPr>
            <a:r>
              <a:rPr lang="en-US" sz="800" i="1" dirty="0"/>
              <a:t>CSDB </a:t>
            </a:r>
          </a:p>
          <a:p>
            <a:pPr algn="ctr">
              <a:lnSpc>
                <a:spcPts val="960"/>
              </a:lnSpc>
            </a:pPr>
            <a:r>
              <a:rPr lang="en-US" sz="800" i="1" dirty="0"/>
              <a:t>mainline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04CF0C01-AFAF-8242-8FEE-30D5E46AAC41}"/>
              </a:ext>
            </a:extLst>
          </p:cNvPr>
          <p:cNvSpPr txBox="1"/>
          <p:nvPr/>
        </p:nvSpPr>
        <p:spPr>
          <a:xfrm>
            <a:off x="6124633" y="5346207"/>
            <a:ext cx="66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RCSDB</a:t>
            </a:r>
          </a:p>
          <a:p>
            <a:pPr algn="ctr"/>
            <a:r>
              <a:rPr lang="en-US" sz="900" i="1" dirty="0"/>
              <a:t>input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7C4FFA43-B41B-404A-A323-F0EE16B4E528}"/>
              </a:ext>
            </a:extLst>
          </p:cNvPr>
          <p:cNvSpPr txBox="1"/>
          <p:nvPr/>
        </p:nvSpPr>
        <p:spPr>
          <a:xfrm>
            <a:off x="6173047" y="6005715"/>
            <a:ext cx="15718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RCSDB attention features</a:t>
            </a:r>
          </a:p>
        </p:txBody>
      </p:sp>
      <p:sp>
        <p:nvSpPr>
          <p:cNvPr id="282" name="Alternative Process 281">
            <a:extLst>
              <a:ext uri="{FF2B5EF4-FFF2-40B4-BE49-F238E27FC236}">
                <a16:creationId xmlns:a16="http://schemas.microsoft.com/office/drawing/2014/main" id="{CF932F43-81C2-E643-A695-D3C353689EEE}"/>
              </a:ext>
            </a:extLst>
          </p:cNvPr>
          <p:cNvSpPr/>
          <p:nvPr/>
        </p:nvSpPr>
        <p:spPr>
          <a:xfrm>
            <a:off x="7941504" y="6046551"/>
            <a:ext cx="665800" cy="367614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b="1" dirty="0"/>
              <a:t>Dropout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5%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30D30264-9E96-DA4E-86B0-7CCC706DAFEF}"/>
              </a:ext>
            </a:extLst>
          </p:cNvPr>
          <p:cNvSpPr txBox="1"/>
          <p:nvPr/>
        </p:nvSpPr>
        <p:spPr>
          <a:xfrm>
            <a:off x="9327699" y="4522127"/>
            <a:ext cx="1135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auxiliary features</a:t>
            </a: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4F150376-2FCF-414B-B016-2C7DE5988301}"/>
              </a:ext>
            </a:extLst>
          </p:cNvPr>
          <p:cNvCxnSpPr>
            <a:cxnSpLocks/>
          </p:cNvCxnSpPr>
          <p:nvPr/>
        </p:nvCxnSpPr>
        <p:spPr>
          <a:xfrm flipV="1">
            <a:off x="9895571" y="6227830"/>
            <a:ext cx="21642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98AD2AF4-7AE2-1F4D-B10B-6E56FED93915}"/>
              </a:ext>
            </a:extLst>
          </p:cNvPr>
          <p:cNvSpPr txBox="1"/>
          <p:nvPr/>
        </p:nvSpPr>
        <p:spPr>
          <a:xfrm>
            <a:off x="11159686" y="5309322"/>
            <a:ext cx="70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RCSDB</a:t>
            </a:r>
          </a:p>
          <a:p>
            <a:pPr algn="ctr"/>
            <a:r>
              <a:rPr lang="en-US" sz="900" i="1" dirty="0"/>
              <a:t>mainline</a:t>
            </a:r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A822AC5-1F85-3944-86F3-909CAE19694B}"/>
              </a:ext>
            </a:extLst>
          </p:cNvPr>
          <p:cNvCxnSpPr>
            <a:cxnSpLocks/>
          </p:cNvCxnSpPr>
          <p:nvPr/>
        </p:nvCxnSpPr>
        <p:spPr>
          <a:xfrm flipH="1">
            <a:off x="577663" y="3126560"/>
            <a:ext cx="3668543" cy="84927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3F1DB43-EB27-4440-A09F-54A35254A24E}"/>
              </a:ext>
            </a:extLst>
          </p:cNvPr>
          <p:cNvCxnSpPr>
            <a:cxnSpLocks/>
          </p:cNvCxnSpPr>
          <p:nvPr/>
        </p:nvCxnSpPr>
        <p:spPr>
          <a:xfrm flipH="1">
            <a:off x="5439253" y="3124901"/>
            <a:ext cx="2705" cy="8608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0990BEF-B676-0B48-A08D-9489B62D4103}"/>
              </a:ext>
            </a:extLst>
          </p:cNvPr>
          <p:cNvCxnSpPr>
            <a:cxnSpLocks/>
          </p:cNvCxnSpPr>
          <p:nvPr/>
        </p:nvCxnSpPr>
        <p:spPr>
          <a:xfrm>
            <a:off x="6033133" y="3151783"/>
            <a:ext cx="368724" cy="86774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E3D2BF44-92FE-B14D-99E6-9EBF461D4D31}"/>
              </a:ext>
            </a:extLst>
          </p:cNvPr>
          <p:cNvCxnSpPr>
            <a:cxnSpLocks/>
          </p:cNvCxnSpPr>
          <p:nvPr/>
        </p:nvCxnSpPr>
        <p:spPr>
          <a:xfrm>
            <a:off x="6972752" y="3152491"/>
            <a:ext cx="4520151" cy="8332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7625F58F-EDB4-B54C-80CA-FA131380C770}"/>
              </a:ext>
            </a:extLst>
          </p:cNvPr>
          <p:cNvCxnSpPr>
            <a:cxnSpLocks/>
            <a:stCxn id="208" idx="3"/>
            <a:endCxn id="217" idx="1"/>
          </p:cNvCxnSpPr>
          <p:nvPr/>
        </p:nvCxnSpPr>
        <p:spPr>
          <a:xfrm>
            <a:off x="4479313" y="5110524"/>
            <a:ext cx="83550" cy="52256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503AFD8C-2712-D548-B8D0-18E852A4FE8F}"/>
              </a:ext>
            </a:extLst>
          </p:cNvPr>
          <p:cNvSpPr txBox="1"/>
          <p:nvPr/>
        </p:nvSpPr>
        <p:spPr>
          <a:xfrm>
            <a:off x="7274375" y="3085155"/>
            <a:ext cx="1538124" cy="215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60"/>
              </a:lnSpc>
            </a:pPr>
            <a:r>
              <a:rPr lang="en-US" sz="800" i="1" dirty="0"/>
              <a:t>RCSDB side output features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CE79EB3-4B4C-F34A-827F-0C44A2A44634}"/>
              </a:ext>
            </a:extLst>
          </p:cNvPr>
          <p:cNvSpPr txBox="1"/>
          <p:nvPr/>
        </p:nvSpPr>
        <p:spPr>
          <a:xfrm>
            <a:off x="6640872" y="2188695"/>
            <a:ext cx="1088033" cy="34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60"/>
              </a:lnSpc>
            </a:pPr>
            <a:r>
              <a:rPr lang="en-US" sz="800" i="1" dirty="0"/>
              <a:t>RCSDB </a:t>
            </a:r>
          </a:p>
          <a:p>
            <a:pPr algn="ctr">
              <a:lnSpc>
                <a:spcPts val="960"/>
              </a:lnSpc>
            </a:pPr>
            <a:r>
              <a:rPr lang="en-US" sz="800" i="1" dirty="0"/>
              <a:t>mainline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5746C66-D28E-3545-B8DE-C037CD04DDAE}"/>
              </a:ext>
            </a:extLst>
          </p:cNvPr>
          <p:cNvSpPr txBox="1"/>
          <p:nvPr/>
        </p:nvSpPr>
        <p:spPr>
          <a:xfrm>
            <a:off x="10800083" y="5903830"/>
            <a:ext cx="957271" cy="34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60"/>
              </a:lnSpc>
            </a:pPr>
            <a:r>
              <a:rPr lang="en-US" sz="800" i="1" dirty="0"/>
              <a:t>RCSDB side output </a:t>
            </a:r>
          </a:p>
          <a:p>
            <a:pPr algn="ctr">
              <a:lnSpc>
                <a:spcPts val="960"/>
              </a:lnSpc>
            </a:pPr>
            <a:r>
              <a:rPr lang="en-US" sz="800" i="1" dirty="0"/>
              <a:t>features</a:t>
            </a:r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1455E657-C8CF-2645-8C43-77D8FE927D8D}"/>
              </a:ext>
            </a:extLst>
          </p:cNvPr>
          <p:cNvCxnSpPr>
            <a:cxnSpLocks/>
            <a:stCxn id="209" idx="3"/>
            <a:endCxn id="218" idx="1"/>
          </p:cNvCxnSpPr>
          <p:nvPr/>
        </p:nvCxnSpPr>
        <p:spPr>
          <a:xfrm>
            <a:off x="4475709" y="5284540"/>
            <a:ext cx="87153" cy="17543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87C99EB5-1538-4246-B6D6-9FD3BFFE45FE}"/>
              </a:ext>
            </a:extLst>
          </p:cNvPr>
          <p:cNvCxnSpPr>
            <a:cxnSpLocks/>
            <a:stCxn id="210" idx="3"/>
            <a:endCxn id="219" idx="1"/>
          </p:cNvCxnSpPr>
          <p:nvPr/>
        </p:nvCxnSpPr>
        <p:spPr>
          <a:xfrm flipV="1">
            <a:off x="4473905" y="5285933"/>
            <a:ext cx="85943" cy="17077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4C009B7E-D9BE-DD40-A813-25D0CC4FF3B4}"/>
              </a:ext>
            </a:extLst>
          </p:cNvPr>
          <p:cNvCxnSpPr>
            <a:cxnSpLocks/>
            <a:stCxn id="211" idx="3"/>
            <a:endCxn id="220" idx="1"/>
          </p:cNvCxnSpPr>
          <p:nvPr/>
        </p:nvCxnSpPr>
        <p:spPr>
          <a:xfrm flipV="1">
            <a:off x="4471294" y="5120523"/>
            <a:ext cx="87907" cy="50834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8E69C1E7-2731-B345-8C3C-CE0CF020871B}"/>
              </a:ext>
            </a:extLst>
          </p:cNvPr>
          <p:cNvCxnSpPr>
            <a:cxnSpLocks/>
          </p:cNvCxnSpPr>
          <p:nvPr/>
        </p:nvCxnSpPr>
        <p:spPr>
          <a:xfrm flipV="1">
            <a:off x="10418434" y="5038315"/>
            <a:ext cx="87907" cy="50834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A261330E-FB78-6148-A0C0-844C80123516}"/>
              </a:ext>
            </a:extLst>
          </p:cNvPr>
          <p:cNvCxnSpPr>
            <a:cxnSpLocks/>
            <a:stCxn id="238" idx="3"/>
            <a:endCxn id="242" idx="1"/>
          </p:cNvCxnSpPr>
          <p:nvPr/>
        </p:nvCxnSpPr>
        <p:spPr>
          <a:xfrm flipV="1">
            <a:off x="10422101" y="5208267"/>
            <a:ext cx="85943" cy="17077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37D936CE-8D44-134D-99D2-B2FD69D796D7}"/>
              </a:ext>
            </a:extLst>
          </p:cNvPr>
          <p:cNvCxnSpPr>
            <a:cxnSpLocks/>
            <a:stCxn id="237" idx="3"/>
            <a:endCxn id="241" idx="1"/>
          </p:cNvCxnSpPr>
          <p:nvPr/>
        </p:nvCxnSpPr>
        <p:spPr>
          <a:xfrm>
            <a:off x="10423905" y="5206874"/>
            <a:ext cx="87153" cy="175435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F0F40ED8-F048-E043-A520-A43E33B37F1F}"/>
              </a:ext>
            </a:extLst>
          </p:cNvPr>
          <p:cNvCxnSpPr>
            <a:cxnSpLocks/>
            <a:stCxn id="236" idx="3"/>
            <a:endCxn id="240" idx="1"/>
          </p:cNvCxnSpPr>
          <p:nvPr/>
        </p:nvCxnSpPr>
        <p:spPr>
          <a:xfrm>
            <a:off x="10427509" y="5032858"/>
            <a:ext cx="83550" cy="522567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TextBox 358">
            <a:extLst>
              <a:ext uri="{FF2B5EF4-FFF2-40B4-BE49-F238E27FC236}">
                <a16:creationId xmlns:a16="http://schemas.microsoft.com/office/drawing/2014/main" id="{61892945-ABE1-4B45-88BB-B4781FE5167E}"/>
              </a:ext>
            </a:extLst>
          </p:cNvPr>
          <p:cNvSpPr txBox="1"/>
          <p:nvPr/>
        </p:nvSpPr>
        <p:spPr>
          <a:xfrm>
            <a:off x="11010443" y="3295586"/>
            <a:ext cx="98936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60"/>
              </a:lnSpc>
            </a:pPr>
            <a:r>
              <a:rPr lang="en-US" sz="900" i="1" dirty="0"/>
              <a:t>Class Prediction</a:t>
            </a:r>
          </a:p>
          <a:p>
            <a:pPr algn="ctr">
              <a:lnSpc>
                <a:spcPts val="960"/>
              </a:lnSpc>
            </a:pPr>
            <a:r>
              <a:rPr lang="en-US" sz="900" i="1" dirty="0"/>
              <a:t>y</a:t>
            </a:r>
            <a:r>
              <a:rPr lang="en-US" sz="900" i="1" baseline="-25000" dirty="0"/>
              <a:t>cls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06F90143-53AC-F84B-9264-B1F12398600D}"/>
              </a:ext>
            </a:extLst>
          </p:cNvPr>
          <p:cNvSpPr txBox="1"/>
          <p:nvPr/>
        </p:nvSpPr>
        <p:spPr>
          <a:xfrm>
            <a:off x="11424270" y="2158457"/>
            <a:ext cx="796756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60"/>
              </a:lnSpc>
            </a:pPr>
            <a:r>
              <a:rPr lang="en-US" sz="800" dirty="0"/>
              <a:t>COVID-19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3D628891-4A67-6D47-A340-DF396C5D0EF9}"/>
              </a:ext>
            </a:extLst>
          </p:cNvPr>
          <p:cNvSpPr txBox="1"/>
          <p:nvPr/>
        </p:nvSpPr>
        <p:spPr>
          <a:xfrm>
            <a:off x="11377565" y="2416377"/>
            <a:ext cx="833187" cy="22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60"/>
              </a:lnSpc>
            </a:pPr>
            <a:r>
              <a:rPr lang="en-US" sz="800" dirty="0"/>
              <a:t>Normal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8D63EED4-BCB3-5B4C-BE82-99163102E3E2}"/>
              </a:ext>
            </a:extLst>
          </p:cNvPr>
          <p:cNvSpPr txBox="1"/>
          <p:nvPr/>
        </p:nvSpPr>
        <p:spPr>
          <a:xfrm>
            <a:off x="11518578" y="2698962"/>
            <a:ext cx="787243" cy="215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60"/>
              </a:lnSpc>
            </a:pPr>
            <a:r>
              <a:rPr lang="en-US" sz="800" dirty="0"/>
              <a:t>B. Pneumonia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3F05DC54-1AF7-C848-A672-944BA3B02325}"/>
              </a:ext>
            </a:extLst>
          </p:cNvPr>
          <p:cNvSpPr txBox="1"/>
          <p:nvPr/>
        </p:nvSpPr>
        <p:spPr>
          <a:xfrm>
            <a:off x="11518578" y="3013222"/>
            <a:ext cx="787243" cy="215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60"/>
              </a:lnSpc>
            </a:pPr>
            <a:r>
              <a:rPr lang="en-US" sz="800" dirty="0"/>
              <a:t>V. Pneumonia</a:t>
            </a:r>
          </a:p>
        </p:txBody>
      </p:sp>
      <p:sp>
        <p:nvSpPr>
          <p:cNvPr id="369" name="Alternative Process 368">
            <a:extLst>
              <a:ext uri="{FF2B5EF4-FFF2-40B4-BE49-F238E27FC236}">
                <a16:creationId xmlns:a16="http://schemas.microsoft.com/office/drawing/2014/main" id="{D3F9E25D-57FB-0E44-A85F-DDCBD509604A}"/>
              </a:ext>
            </a:extLst>
          </p:cNvPr>
          <p:cNvSpPr/>
          <p:nvPr/>
        </p:nvSpPr>
        <p:spPr>
          <a:xfrm>
            <a:off x="8158935" y="303353"/>
            <a:ext cx="3493493" cy="1164604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ts val="1400"/>
              </a:lnSpc>
            </a:pPr>
            <a:r>
              <a:rPr lang="en-US" sz="1000" dirty="0"/>
              <a:t>Point-wise multiplication</a:t>
            </a:r>
          </a:p>
          <a:p>
            <a:pPr lvl="1">
              <a:lnSpc>
                <a:spcPts val="1400"/>
              </a:lnSpc>
            </a:pPr>
            <a:r>
              <a:rPr lang="en-US" sz="1000" dirty="0"/>
              <a:t>Point-wise addition</a:t>
            </a:r>
          </a:p>
          <a:p>
            <a:pPr lvl="1">
              <a:lnSpc>
                <a:spcPts val="1400"/>
              </a:lnSpc>
            </a:pPr>
            <a:r>
              <a:rPr lang="en-US" sz="1000" dirty="0"/>
              <a:t>2D Convolution (kernel size f1 x f2, output channels, optional stride, optional groups) +</a:t>
            </a:r>
            <a:r>
              <a:rPr lang="en-US" sz="1000" dirty="0" err="1"/>
              <a:t>BatchNorm</a:t>
            </a:r>
            <a:r>
              <a:rPr lang="en-US" sz="1000" dirty="0"/>
              <a:t> + </a:t>
            </a:r>
            <a:r>
              <a:rPr lang="en-US" sz="1000" dirty="0" err="1"/>
              <a:t>ReLU</a:t>
            </a:r>
            <a:r>
              <a:rPr lang="en-US" sz="1000" dirty="0"/>
              <a:t> </a:t>
            </a:r>
          </a:p>
        </p:txBody>
      </p:sp>
      <p:sp>
        <p:nvSpPr>
          <p:cNvPr id="370" name="Summing Junction 369">
            <a:extLst>
              <a:ext uri="{FF2B5EF4-FFF2-40B4-BE49-F238E27FC236}">
                <a16:creationId xmlns:a16="http://schemas.microsoft.com/office/drawing/2014/main" id="{43171ED3-9972-EB45-B235-4DAC89CEA8EC}"/>
              </a:ext>
            </a:extLst>
          </p:cNvPr>
          <p:cNvSpPr/>
          <p:nvPr/>
        </p:nvSpPr>
        <p:spPr>
          <a:xfrm>
            <a:off x="8330868" y="558934"/>
            <a:ext cx="132920" cy="141276"/>
          </a:xfrm>
          <a:prstGeom prst="flowChartSummingJunction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r 371">
            <a:extLst>
              <a:ext uri="{FF2B5EF4-FFF2-40B4-BE49-F238E27FC236}">
                <a16:creationId xmlns:a16="http://schemas.microsoft.com/office/drawing/2014/main" id="{FA970954-CAF3-244C-BB25-F8B5164976B1}"/>
              </a:ext>
            </a:extLst>
          </p:cNvPr>
          <p:cNvSpPr/>
          <p:nvPr/>
        </p:nvSpPr>
        <p:spPr>
          <a:xfrm>
            <a:off x="8329976" y="745901"/>
            <a:ext cx="134704" cy="136674"/>
          </a:xfrm>
          <a:prstGeom prst="flowChar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2" name="Alternative Process 381">
            <a:extLst>
              <a:ext uri="{FF2B5EF4-FFF2-40B4-BE49-F238E27FC236}">
                <a16:creationId xmlns:a16="http://schemas.microsoft.com/office/drawing/2014/main" id="{F28C2476-30D6-F748-ABFA-BBDCE6904249}"/>
              </a:ext>
            </a:extLst>
          </p:cNvPr>
          <p:cNvSpPr/>
          <p:nvPr/>
        </p:nvSpPr>
        <p:spPr>
          <a:xfrm rot="16200000">
            <a:off x="10572043" y="2513783"/>
            <a:ext cx="769622" cy="277504"/>
          </a:xfrm>
          <a:prstGeom prst="flowChartAlternate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sz="1000" b="1" dirty="0"/>
              <a:t>Softmax</a:t>
            </a:r>
            <a:endParaRPr lang="en-US" sz="1000" dirty="0"/>
          </a:p>
        </p:txBody>
      </p:sp>
      <p:sp>
        <p:nvSpPr>
          <p:cNvPr id="383" name="Down Arrow 382">
            <a:extLst>
              <a:ext uri="{FF2B5EF4-FFF2-40B4-BE49-F238E27FC236}">
                <a16:creationId xmlns:a16="http://schemas.microsoft.com/office/drawing/2014/main" id="{53AFDFEF-D2ED-AC41-9C7F-D374C97355D5}"/>
              </a:ext>
            </a:extLst>
          </p:cNvPr>
          <p:cNvSpPr/>
          <p:nvPr/>
        </p:nvSpPr>
        <p:spPr>
          <a:xfrm rot="16200000">
            <a:off x="11082354" y="2530645"/>
            <a:ext cx="255600" cy="218081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E4ADD786-330D-0F4C-98AB-6732039FA233}"/>
              </a:ext>
            </a:extLst>
          </p:cNvPr>
          <p:cNvSpPr/>
          <p:nvPr/>
        </p:nvSpPr>
        <p:spPr>
          <a:xfrm>
            <a:off x="8192134" y="957784"/>
            <a:ext cx="4988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/>
              <a:t>CONV</a:t>
            </a:r>
            <a:endParaRPr lang="en-US" sz="1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05D0019-2735-244D-9EDA-09E46895430E}"/>
              </a:ext>
            </a:extLst>
          </p:cNvPr>
          <p:cNvSpPr txBox="1"/>
          <p:nvPr/>
        </p:nvSpPr>
        <p:spPr>
          <a:xfrm>
            <a:off x="396071" y="4634751"/>
            <a:ext cx="7080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csdb_aux1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C0DEB6-1735-F442-8D60-046832223444}"/>
              </a:ext>
            </a:extLst>
          </p:cNvPr>
          <p:cNvSpPr txBox="1"/>
          <p:nvPr/>
        </p:nvSpPr>
        <p:spPr>
          <a:xfrm>
            <a:off x="612665" y="5795260"/>
            <a:ext cx="7822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csdb_conv1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561139B-9442-B245-84A3-A6BEF82E7A07}"/>
              </a:ext>
            </a:extLst>
          </p:cNvPr>
          <p:cNvSpPr txBox="1"/>
          <p:nvPr/>
        </p:nvSpPr>
        <p:spPr>
          <a:xfrm>
            <a:off x="1949940" y="4733648"/>
            <a:ext cx="7857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csdb_conv2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C64D276-AA41-974B-88E4-BA691ECBDD5C}"/>
              </a:ext>
            </a:extLst>
          </p:cNvPr>
          <p:cNvSpPr txBox="1"/>
          <p:nvPr/>
        </p:nvSpPr>
        <p:spPr>
          <a:xfrm>
            <a:off x="1493954" y="5793117"/>
            <a:ext cx="6960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csdb_aux2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D24E069-53E7-224F-A0FC-5D0859DDF2CB}"/>
              </a:ext>
            </a:extLst>
          </p:cNvPr>
          <p:cNvSpPr txBox="1"/>
          <p:nvPr/>
        </p:nvSpPr>
        <p:spPr>
          <a:xfrm>
            <a:off x="6415435" y="4602638"/>
            <a:ext cx="765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rcsdb_aux1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9AA7EA8-A405-D142-B047-C8D638AB4171}"/>
              </a:ext>
            </a:extLst>
          </p:cNvPr>
          <p:cNvSpPr txBox="1"/>
          <p:nvPr/>
        </p:nvSpPr>
        <p:spPr>
          <a:xfrm>
            <a:off x="7746622" y="5783999"/>
            <a:ext cx="751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rcsdb_aux2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2E12A83-F227-0943-9778-28E22B3AAC6D}"/>
              </a:ext>
            </a:extLst>
          </p:cNvPr>
          <p:cNvSpPr txBox="1"/>
          <p:nvPr/>
        </p:nvSpPr>
        <p:spPr>
          <a:xfrm>
            <a:off x="6589436" y="5710743"/>
            <a:ext cx="765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rcsdb_conv1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D64F55F-550D-F24C-AE5B-AF00E5D040E9}"/>
              </a:ext>
            </a:extLst>
          </p:cNvPr>
          <p:cNvSpPr txBox="1"/>
          <p:nvPr/>
        </p:nvSpPr>
        <p:spPr>
          <a:xfrm>
            <a:off x="8127844" y="4681045"/>
            <a:ext cx="7652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rcsdb_conv2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13A7527-2934-994C-9EF5-92C1CFECF914}"/>
              </a:ext>
            </a:extLst>
          </p:cNvPr>
          <p:cNvSpPr txBox="1"/>
          <p:nvPr/>
        </p:nvSpPr>
        <p:spPr>
          <a:xfrm>
            <a:off x="3329486" y="4571638"/>
            <a:ext cx="11357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/>
              <a:t>auxiliary features</a:t>
            </a:r>
          </a:p>
        </p:txBody>
      </p:sp>
    </p:spTree>
    <p:extLst>
      <p:ext uri="{BB962C8B-B14F-4D97-AF65-F5344CB8AC3E}">
        <p14:creationId xmlns:p14="http://schemas.microsoft.com/office/powerpoint/2010/main" val="9016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ive Process 3">
            <a:extLst>
              <a:ext uri="{FF2B5EF4-FFF2-40B4-BE49-F238E27FC236}">
                <a16:creationId xmlns:a16="http://schemas.microsoft.com/office/drawing/2014/main" id="{F5A44F1F-E74A-5C40-9288-8C6CE875FA10}"/>
              </a:ext>
            </a:extLst>
          </p:cNvPr>
          <p:cNvSpPr/>
          <p:nvPr/>
        </p:nvSpPr>
        <p:spPr>
          <a:xfrm>
            <a:off x="1744789" y="2390373"/>
            <a:ext cx="651873" cy="928732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b="1" dirty="0"/>
              <a:t>Spatial</a:t>
            </a:r>
          </a:p>
          <a:p>
            <a:pPr algn="ctr">
              <a:lnSpc>
                <a:spcPts val="1400"/>
              </a:lnSpc>
            </a:pPr>
            <a:r>
              <a:rPr lang="en-US" sz="1000" b="1" dirty="0"/>
              <a:t>CONV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7 x 7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32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/2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73E9D132-CA68-214D-8A38-6E5798B809FD}"/>
              </a:ext>
            </a:extLst>
          </p:cNvPr>
          <p:cNvSpPr/>
          <p:nvPr/>
        </p:nvSpPr>
        <p:spPr>
          <a:xfrm rot="16200000">
            <a:off x="1178507" y="716349"/>
            <a:ext cx="229707" cy="656961"/>
          </a:xfrm>
          <a:prstGeom prst="downArrow">
            <a:avLst>
              <a:gd name="adj1" fmla="val 50000"/>
              <a:gd name="adj2" fmla="val 53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A5864-E317-1645-BA8C-5670BD4DB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" y="467757"/>
            <a:ext cx="944338" cy="934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20CF30-44A2-5444-B1D3-84CACB27C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841" y="471230"/>
            <a:ext cx="990815" cy="984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F39222-0AEE-0E48-8FCA-E100EA306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19" y="2295955"/>
            <a:ext cx="990814" cy="9908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7C7B60-46DF-4F46-B7B4-3724EC45CFE0}"/>
              </a:ext>
            </a:extLst>
          </p:cNvPr>
          <p:cNvSpPr txBox="1"/>
          <p:nvPr/>
        </p:nvSpPr>
        <p:spPr>
          <a:xfrm>
            <a:off x="816054" y="629572"/>
            <a:ext cx="9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Lung Region Segmentation</a:t>
            </a:r>
          </a:p>
        </p:txBody>
      </p:sp>
      <p:sp>
        <p:nvSpPr>
          <p:cNvPr id="10" name="Summing Junction 9">
            <a:extLst>
              <a:ext uri="{FF2B5EF4-FFF2-40B4-BE49-F238E27FC236}">
                <a16:creationId xmlns:a16="http://schemas.microsoft.com/office/drawing/2014/main" id="{4961EA9B-C7F6-6E4C-915D-A030CF135A66}"/>
              </a:ext>
            </a:extLst>
          </p:cNvPr>
          <p:cNvSpPr/>
          <p:nvPr/>
        </p:nvSpPr>
        <p:spPr>
          <a:xfrm>
            <a:off x="894191" y="1648029"/>
            <a:ext cx="255576" cy="262868"/>
          </a:xfrm>
          <a:prstGeom prst="flowChartSummingJunction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549823CB-77A4-2643-BB50-352C2F64E9C3}"/>
              </a:ext>
            </a:extLst>
          </p:cNvPr>
          <p:cNvSpPr/>
          <p:nvPr/>
        </p:nvSpPr>
        <p:spPr>
          <a:xfrm>
            <a:off x="1931366" y="1434504"/>
            <a:ext cx="136800" cy="36939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99DCA8E3-CB41-7044-B927-4232AAAF1C5D}"/>
              </a:ext>
            </a:extLst>
          </p:cNvPr>
          <p:cNvSpPr/>
          <p:nvPr/>
        </p:nvSpPr>
        <p:spPr>
          <a:xfrm rot="5400000">
            <a:off x="1487520" y="1329723"/>
            <a:ext cx="252567" cy="909783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36F5F706-DFCE-944F-8E80-2FF04B22346E}"/>
              </a:ext>
            </a:extLst>
          </p:cNvPr>
          <p:cNvSpPr/>
          <p:nvPr/>
        </p:nvSpPr>
        <p:spPr>
          <a:xfrm rot="16200000">
            <a:off x="524000" y="1537095"/>
            <a:ext cx="252567" cy="508425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1BB69F12-5331-7346-A1B5-3F7E75B1504A}"/>
              </a:ext>
            </a:extLst>
          </p:cNvPr>
          <p:cNvSpPr/>
          <p:nvPr/>
        </p:nvSpPr>
        <p:spPr>
          <a:xfrm>
            <a:off x="396071" y="1424501"/>
            <a:ext cx="136800" cy="40939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A33CAC13-66AF-B74D-B50D-2A8330B66348}"/>
              </a:ext>
            </a:extLst>
          </p:cNvPr>
          <p:cNvSpPr/>
          <p:nvPr/>
        </p:nvSpPr>
        <p:spPr>
          <a:xfrm>
            <a:off x="907874" y="1945926"/>
            <a:ext cx="235832" cy="352193"/>
          </a:xfrm>
          <a:prstGeom prst="downArrow">
            <a:avLst>
              <a:gd name="adj1" fmla="val 50000"/>
              <a:gd name="adj2" fmla="val 53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lternative Process 15">
            <a:extLst>
              <a:ext uri="{FF2B5EF4-FFF2-40B4-BE49-F238E27FC236}">
                <a16:creationId xmlns:a16="http://schemas.microsoft.com/office/drawing/2014/main" id="{BC486D06-A11F-164A-A9F8-D6D5FFA069BD}"/>
              </a:ext>
            </a:extLst>
          </p:cNvPr>
          <p:cNvSpPr/>
          <p:nvPr/>
        </p:nvSpPr>
        <p:spPr>
          <a:xfrm>
            <a:off x="2584678" y="2390373"/>
            <a:ext cx="612219" cy="928732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b="1" dirty="0"/>
              <a:t>Spatial</a:t>
            </a:r>
          </a:p>
          <a:p>
            <a:pPr algn="ctr">
              <a:lnSpc>
                <a:spcPts val="1400"/>
              </a:lnSpc>
            </a:pPr>
            <a:r>
              <a:rPr lang="en-US" sz="1000" b="1" dirty="0"/>
              <a:t>CONV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5 x 5, 64</a:t>
            </a:r>
          </a:p>
        </p:txBody>
      </p:sp>
      <p:sp>
        <p:nvSpPr>
          <p:cNvPr id="17" name="Alternative Process 16">
            <a:extLst>
              <a:ext uri="{FF2B5EF4-FFF2-40B4-BE49-F238E27FC236}">
                <a16:creationId xmlns:a16="http://schemas.microsoft.com/office/drawing/2014/main" id="{4DBBA702-E29F-E644-AA86-78F12FC9BE7E}"/>
              </a:ext>
            </a:extLst>
          </p:cNvPr>
          <p:cNvSpPr/>
          <p:nvPr/>
        </p:nvSpPr>
        <p:spPr>
          <a:xfrm>
            <a:off x="5971096" y="2325359"/>
            <a:ext cx="951095" cy="543672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b="1" dirty="0"/>
              <a:t>Spatial CONV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3 x 3, 512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91E3B306-F46E-234C-BCA1-EF598B08AFB7}"/>
              </a:ext>
            </a:extLst>
          </p:cNvPr>
          <p:cNvSpPr/>
          <p:nvPr/>
        </p:nvSpPr>
        <p:spPr>
          <a:xfrm rot="16200000">
            <a:off x="1523321" y="2704379"/>
            <a:ext cx="252567" cy="221579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ADAA5806-0F8F-3545-8186-6F070670D609}"/>
              </a:ext>
            </a:extLst>
          </p:cNvPr>
          <p:cNvSpPr/>
          <p:nvPr/>
        </p:nvSpPr>
        <p:spPr>
          <a:xfrm rot="16200000">
            <a:off x="2363088" y="2736138"/>
            <a:ext cx="252567" cy="199587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lternative Process 19">
            <a:extLst>
              <a:ext uri="{FF2B5EF4-FFF2-40B4-BE49-F238E27FC236}">
                <a16:creationId xmlns:a16="http://schemas.microsoft.com/office/drawing/2014/main" id="{1B63B5E1-4ADE-A548-8A08-00CA5934CACF}"/>
              </a:ext>
            </a:extLst>
          </p:cNvPr>
          <p:cNvSpPr/>
          <p:nvPr/>
        </p:nvSpPr>
        <p:spPr>
          <a:xfrm>
            <a:off x="3407942" y="2523531"/>
            <a:ext cx="768400" cy="615273"/>
          </a:xfrm>
          <a:prstGeom prst="flowChartAlternate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dirty="0"/>
              <a:t>CSDB Block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7F874738-AEC2-E144-91FF-006835D4A712}"/>
              </a:ext>
            </a:extLst>
          </p:cNvPr>
          <p:cNvSpPr/>
          <p:nvPr/>
        </p:nvSpPr>
        <p:spPr>
          <a:xfrm rot="16200000">
            <a:off x="3179349" y="2717106"/>
            <a:ext cx="252000" cy="213150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C3E897F-9997-184B-9A75-E0D735C89A0D}"/>
              </a:ext>
            </a:extLst>
          </p:cNvPr>
          <p:cNvSpPr/>
          <p:nvPr/>
        </p:nvSpPr>
        <p:spPr>
          <a:xfrm rot="16200000">
            <a:off x="4314467" y="2389675"/>
            <a:ext cx="255600" cy="533680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518B66AB-C5F0-FA48-9BB9-6BFD19259103}"/>
              </a:ext>
            </a:extLst>
          </p:cNvPr>
          <p:cNvSpPr/>
          <p:nvPr/>
        </p:nvSpPr>
        <p:spPr>
          <a:xfrm rot="16200000">
            <a:off x="4296519" y="2740039"/>
            <a:ext cx="255600" cy="513584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lternative Process 23">
            <a:extLst>
              <a:ext uri="{FF2B5EF4-FFF2-40B4-BE49-F238E27FC236}">
                <a16:creationId xmlns:a16="http://schemas.microsoft.com/office/drawing/2014/main" id="{B6D34A7E-41EF-1341-AB8A-F59E6EFCA499}"/>
              </a:ext>
            </a:extLst>
          </p:cNvPr>
          <p:cNvSpPr/>
          <p:nvPr/>
        </p:nvSpPr>
        <p:spPr>
          <a:xfrm>
            <a:off x="4686926" y="2452978"/>
            <a:ext cx="835302" cy="745054"/>
          </a:xfrm>
          <a:prstGeom prst="flowChartAlternateProcess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dirty="0"/>
              <a:t>Reversed CSDB Block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C236066-93CA-454A-B928-909FEB7A4870}"/>
              </a:ext>
            </a:extLst>
          </p:cNvPr>
          <p:cNvSpPr/>
          <p:nvPr/>
        </p:nvSpPr>
        <p:spPr>
          <a:xfrm rot="16200000">
            <a:off x="5620290" y="2401849"/>
            <a:ext cx="255600" cy="439200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38DB29E8-F914-7B4E-AFF5-20AFF08C5872}"/>
              </a:ext>
            </a:extLst>
          </p:cNvPr>
          <p:cNvSpPr/>
          <p:nvPr/>
        </p:nvSpPr>
        <p:spPr>
          <a:xfrm rot="10800000">
            <a:off x="7172340" y="2721517"/>
            <a:ext cx="255600" cy="346798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6CE3ED9E-E264-2A4D-97EF-4CEB98E68A3D}"/>
              </a:ext>
            </a:extLst>
          </p:cNvPr>
          <p:cNvSpPr/>
          <p:nvPr/>
        </p:nvSpPr>
        <p:spPr>
          <a:xfrm rot="16200000">
            <a:off x="6925550" y="2488794"/>
            <a:ext cx="255600" cy="262312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r 27">
            <a:extLst>
              <a:ext uri="{FF2B5EF4-FFF2-40B4-BE49-F238E27FC236}">
                <a16:creationId xmlns:a16="http://schemas.microsoft.com/office/drawing/2014/main" id="{DB37800A-D5F0-8140-BAEB-443884378ED8}"/>
              </a:ext>
            </a:extLst>
          </p:cNvPr>
          <p:cNvSpPr/>
          <p:nvPr/>
        </p:nvSpPr>
        <p:spPr>
          <a:xfrm>
            <a:off x="7162934" y="2458650"/>
            <a:ext cx="255587" cy="262867"/>
          </a:xfrm>
          <a:prstGeom prst="flowChar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rocess 28">
            <a:extLst>
              <a:ext uri="{FF2B5EF4-FFF2-40B4-BE49-F238E27FC236}">
                <a16:creationId xmlns:a16="http://schemas.microsoft.com/office/drawing/2014/main" id="{DD191A08-40BC-AF45-A5EE-8DD6E76FC35A}"/>
              </a:ext>
            </a:extLst>
          </p:cNvPr>
          <p:cNvSpPr/>
          <p:nvPr/>
        </p:nvSpPr>
        <p:spPr>
          <a:xfrm rot="16200000">
            <a:off x="6392490" y="2138606"/>
            <a:ext cx="108000" cy="1836000"/>
          </a:xfrm>
          <a:prstGeom prst="flowChartProcess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lternative Process 29">
            <a:extLst>
              <a:ext uri="{FF2B5EF4-FFF2-40B4-BE49-F238E27FC236}">
                <a16:creationId xmlns:a16="http://schemas.microsoft.com/office/drawing/2014/main" id="{98A0C4AD-9D6B-4C4E-9FC1-EE38A386D903}"/>
              </a:ext>
            </a:extLst>
          </p:cNvPr>
          <p:cNvSpPr/>
          <p:nvPr/>
        </p:nvSpPr>
        <p:spPr>
          <a:xfrm>
            <a:off x="7655141" y="2141311"/>
            <a:ext cx="651795" cy="928732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b="1" dirty="0"/>
              <a:t>Spatial</a:t>
            </a:r>
          </a:p>
          <a:p>
            <a:pPr algn="ctr">
              <a:lnSpc>
                <a:spcPts val="1400"/>
              </a:lnSpc>
            </a:pPr>
            <a:r>
              <a:rPr lang="en-US" sz="1000" b="1" dirty="0"/>
              <a:t>CONV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3 x 3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1024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/2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20E18C26-3E1F-3446-A213-90F0F5A51EC7}"/>
              </a:ext>
            </a:extLst>
          </p:cNvPr>
          <p:cNvSpPr/>
          <p:nvPr/>
        </p:nvSpPr>
        <p:spPr>
          <a:xfrm rot="16200000">
            <a:off x="7404671" y="2507032"/>
            <a:ext cx="255600" cy="218079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lternative Process 31">
            <a:extLst>
              <a:ext uri="{FF2B5EF4-FFF2-40B4-BE49-F238E27FC236}">
                <a16:creationId xmlns:a16="http://schemas.microsoft.com/office/drawing/2014/main" id="{2CB39E6A-C8A0-1549-9453-EC125BB9662D}"/>
              </a:ext>
            </a:extLst>
          </p:cNvPr>
          <p:cNvSpPr/>
          <p:nvPr/>
        </p:nvSpPr>
        <p:spPr>
          <a:xfrm>
            <a:off x="9320551" y="2141311"/>
            <a:ext cx="651795" cy="928732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sz="1000" b="1" dirty="0"/>
              <a:t>Spatial</a:t>
            </a:r>
          </a:p>
          <a:p>
            <a:pPr algn="ctr">
              <a:lnSpc>
                <a:spcPts val="1400"/>
              </a:lnSpc>
            </a:pPr>
            <a:r>
              <a:rPr lang="en-US" sz="1000" b="1" dirty="0"/>
              <a:t>CONV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4 x 4</a:t>
            </a:r>
          </a:p>
          <a:p>
            <a:pPr algn="ctr">
              <a:lnSpc>
                <a:spcPts val="1400"/>
              </a:lnSpc>
            </a:pPr>
            <a:r>
              <a:rPr lang="en-US" sz="1000" dirty="0"/>
              <a:t>4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1E52D4E2-C196-5C45-A2F5-EE5CAA0DA1AF}"/>
              </a:ext>
            </a:extLst>
          </p:cNvPr>
          <p:cNvSpPr/>
          <p:nvPr/>
        </p:nvSpPr>
        <p:spPr>
          <a:xfrm rot="16200000">
            <a:off x="8685946" y="2019905"/>
            <a:ext cx="255600" cy="1013614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2509DE3-63E9-F246-A193-8B9C0377BEC9}"/>
              </a:ext>
            </a:extLst>
          </p:cNvPr>
          <p:cNvSpPr/>
          <p:nvPr/>
        </p:nvSpPr>
        <p:spPr>
          <a:xfrm rot="16200000">
            <a:off x="10198348" y="2416159"/>
            <a:ext cx="1253747" cy="2775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6F36B3-DB49-B447-A017-D6AEDEB71A6D}"/>
              </a:ext>
            </a:extLst>
          </p:cNvPr>
          <p:cNvSpPr/>
          <p:nvPr/>
        </p:nvSpPr>
        <p:spPr>
          <a:xfrm>
            <a:off x="10748219" y="2059102"/>
            <a:ext cx="153239" cy="1725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405A9DE-676E-1444-AEB4-DD1A891DCF4B}"/>
              </a:ext>
            </a:extLst>
          </p:cNvPr>
          <p:cNvSpPr/>
          <p:nvPr/>
        </p:nvSpPr>
        <p:spPr>
          <a:xfrm>
            <a:off x="10748219" y="2317863"/>
            <a:ext cx="153239" cy="1725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9516BC-58CC-4046-8F0E-E63089C37508}"/>
              </a:ext>
            </a:extLst>
          </p:cNvPr>
          <p:cNvSpPr/>
          <p:nvPr/>
        </p:nvSpPr>
        <p:spPr>
          <a:xfrm>
            <a:off x="10748218" y="2910999"/>
            <a:ext cx="153239" cy="1725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3566DF1-7FB1-1F40-98CC-E706C1F66FC3}"/>
              </a:ext>
            </a:extLst>
          </p:cNvPr>
          <p:cNvSpPr/>
          <p:nvPr/>
        </p:nvSpPr>
        <p:spPr>
          <a:xfrm>
            <a:off x="10748218" y="2616206"/>
            <a:ext cx="153239" cy="1725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ADEE6867-3FAA-544C-98FD-73DFF778E9A3}"/>
              </a:ext>
            </a:extLst>
          </p:cNvPr>
          <p:cNvSpPr/>
          <p:nvPr/>
        </p:nvSpPr>
        <p:spPr>
          <a:xfrm rot="16200000">
            <a:off x="9947750" y="2418819"/>
            <a:ext cx="255600" cy="218081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D80760-8E77-754D-AFE1-822503944C3D}"/>
              </a:ext>
            </a:extLst>
          </p:cNvPr>
          <p:cNvSpPr txBox="1"/>
          <p:nvPr/>
        </p:nvSpPr>
        <p:spPr>
          <a:xfrm>
            <a:off x="3901024" y="3092836"/>
            <a:ext cx="1088033" cy="34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60"/>
              </a:lnSpc>
            </a:pPr>
            <a:r>
              <a:rPr lang="en-US" sz="800" i="1" dirty="0"/>
              <a:t>CSDB side</a:t>
            </a:r>
          </a:p>
          <a:p>
            <a:pPr algn="ctr">
              <a:lnSpc>
                <a:spcPts val="960"/>
              </a:lnSpc>
            </a:pPr>
            <a:r>
              <a:rPr lang="en-US" sz="800" i="1" dirty="0"/>
              <a:t>output features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ED32D4-9E17-2E45-861B-61FF4D69ECC5}"/>
              </a:ext>
            </a:extLst>
          </p:cNvPr>
          <p:cNvSpPr txBox="1"/>
          <p:nvPr/>
        </p:nvSpPr>
        <p:spPr>
          <a:xfrm>
            <a:off x="3868403" y="2239937"/>
            <a:ext cx="1088033" cy="34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60"/>
              </a:lnSpc>
            </a:pPr>
            <a:r>
              <a:rPr lang="en-US" sz="800" i="1" dirty="0"/>
              <a:t>CSDB </a:t>
            </a:r>
          </a:p>
          <a:p>
            <a:pPr algn="ctr">
              <a:lnSpc>
                <a:spcPts val="960"/>
              </a:lnSpc>
            </a:pPr>
            <a:r>
              <a:rPr lang="en-US" sz="800" i="1" dirty="0"/>
              <a:t>mainline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9D02D6-2C5F-0240-A920-7DBA5D6F3049}"/>
              </a:ext>
            </a:extLst>
          </p:cNvPr>
          <p:cNvSpPr txBox="1"/>
          <p:nvPr/>
        </p:nvSpPr>
        <p:spPr>
          <a:xfrm>
            <a:off x="5799238" y="3099146"/>
            <a:ext cx="1538124" cy="215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60"/>
              </a:lnSpc>
            </a:pPr>
            <a:r>
              <a:rPr lang="en-US" sz="800" i="1" dirty="0"/>
              <a:t>RCSDB side output features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97A6D0-183D-3144-96D4-32BEB8C33576}"/>
              </a:ext>
            </a:extLst>
          </p:cNvPr>
          <p:cNvSpPr txBox="1"/>
          <p:nvPr/>
        </p:nvSpPr>
        <p:spPr>
          <a:xfrm>
            <a:off x="5174007" y="2214297"/>
            <a:ext cx="1088033" cy="34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60"/>
              </a:lnSpc>
            </a:pPr>
            <a:r>
              <a:rPr lang="en-US" sz="800" i="1" dirty="0"/>
              <a:t>RCSDB </a:t>
            </a:r>
          </a:p>
          <a:p>
            <a:pPr algn="ctr">
              <a:lnSpc>
                <a:spcPts val="960"/>
              </a:lnSpc>
            </a:pPr>
            <a:r>
              <a:rPr lang="en-US" sz="800" i="1" dirty="0"/>
              <a:t>mainline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0412C3-2C59-4B4D-8A5F-758EE4EDFFA8}"/>
              </a:ext>
            </a:extLst>
          </p:cNvPr>
          <p:cNvSpPr txBox="1"/>
          <p:nvPr/>
        </p:nvSpPr>
        <p:spPr>
          <a:xfrm>
            <a:off x="10375134" y="3202144"/>
            <a:ext cx="989368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60"/>
              </a:lnSpc>
            </a:pPr>
            <a:r>
              <a:rPr lang="en-US" sz="900" i="1" dirty="0"/>
              <a:t>Class Prediction</a:t>
            </a:r>
          </a:p>
          <a:p>
            <a:pPr algn="ctr">
              <a:lnSpc>
                <a:spcPts val="960"/>
              </a:lnSpc>
            </a:pPr>
            <a:r>
              <a:rPr lang="en-US" sz="900" i="1" dirty="0"/>
              <a:t>y</a:t>
            </a:r>
            <a:r>
              <a:rPr lang="en-US" sz="900" i="1" baseline="-25000" dirty="0"/>
              <a:t>cls</a:t>
            </a:r>
          </a:p>
        </p:txBody>
      </p:sp>
      <p:sp>
        <p:nvSpPr>
          <p:cNvPr id="49" name="Alternative Process 48">
            <a:extLst>
              <a:ext uri="{FF2B5EF4-FFF2-40B4-BE49-F238E27FC236}">
                <a16:creationId xmlns:a16="http://schemas.microsoft.com/office/drawing/2014/main" id="{3DA5331C-BC48-3F46-A5F4-EC2F2A51EA11}"/>
              </a:ext>
            </a:extLst>
          </p:cNvPr>
          <p:cNvSpPr/>
          <p:nvPr/>
        </p:nvSpPr>
        <p:spPr>
          <a:xfrm>
            <a:off x="8065417" y="314665"/>
            <a:ext cx="3605095" cy="1461546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ts val="1400"/>
              </a:lnSpc>
            </a:pPr>
            <a:r>
              <a:rPr lang="en-US" sz="1000" dirty="0"/>
              <a:t>Point-wise multiplication</a:t>
            </a:r>
          </a:p>
          <a:p>
            <a:pPr lvl="1">
              <a:lnSpc>
                <a:spcPts val="1400"/>
              </a:lnSpc>
            </a:pPr>
            <a:r>
              <a:rPr lang="en-US" sz="1000" dirty="0"/>
              <a:t>Point-wise addition</a:t>
            </a:r>
          </a:p>
          <a:p>
            <a:pPr lvl="1">
              <a:lnSpc>
                <a:spcPts val="1400"/>
              </a:lnSpc>
            </a:pPr>
            <a:r>
              <a:rPr lang="en-US" sz="1000" dirty="0"/>
              <a:t>2D Convolution (kernel size f1 x f2, output channels, optional stride, optional groups) +</a:t>
            </a:r>
            <a:r>
              <a:rPr lang="en-US" sz="1000" dirty="0" err="1"/>
              <a:t>BatchNorm</a:t>
            </a:r>
            <a:r>
              <a:rPr lang="en-US" sz="1000" dirty="0"/>
              <a:t> + </a:t>
            </a:r>
            <a:r>
              <a:rPr lang="en-US" sz="1000" dirty="0" err="1"/>
              <a:t>ReLU</a:t>
            </a:r>
            <a:r>
              <a:rPr lang="en-US" sz="1000" dirty="0"/>
              <a:t> </a:t>
            </a:r>
          </a:p>
          <a:p>
            <a:pPr lvl="1">
              <a:lnSpc>
                <a:spcPts val="1400"/>
              </a:lnSpc>
            </a:pPr>
            <a:r>
              <a:rPr lang="en-US" sz="1000" dirty="0"/>
              <a:t>Jacobian product function</a:t>
            </a:r>
          </a:p>
          <a:p>
            <a:pPr lvl="1">
              <a:lnSpc>
                <a:spcPts val="1400"/>
              </a:lnSpc>
            </a:pPr>
            <a:r>
              <a:rPr lang="en-US" sz="1000" dirty="0"/>
              <a:t>Partial derivative function</a:t>
            </a:r>
          </a:p>
          <a:p>
            <a:pPr lvl="1">
              <a:lnSpc>
                <a:spcPts val="1400"/>
              </a:lnSpc>
            </a:pPr>
            <a:r>
              <a:rPr lang="en-US" sz="1000" dirty="0"/>
              <a:t>Loss function</a:t>
            </a:r>
          </a:p>
        </p:txBody>
      </p:sp>
      <p:sp>
        <p:nvSpPr>
          <p:cNvPr id="50" name="Summing Junction 49">
            <a:extLst>
              <a:ext uri="{FF2B5EF4-FFF2-40B4-BE49-F238E27FC236}">
                <a16:creationId xmlns:a16="http://schemas.microsoft.com/office/drawing/2014/main" id="{82C6BF6D-00CA-E941-9FE1-CDAD1D6CA8A1}"/>
              </a:ext>
            </a:extLst>
          </p:cNvPr>
          <p:cNvSpPr/>
          <p:nvPr/>
        </p:nvSpPr>
        <p:spPr>
          <a:xfrm>
            <a:off x="8303151" y="447600"/>
            <a:ext cx="132920" cy="141276"/>
          </a:xfrm>
          <a:prstGeom prst="flowChartSummingJunction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r 50">
            <a:extLst>
              <a:ext uri="{FF2B5EF4-FFF2-40B4-BE49-F238E27FC236}">
                <a16:creationId xmlns:a16="http://schemas.microsoft.com/office/drawing/2014/main" id="{DC5274E9-093A-744A-9EF8-3D29D65793E5}"/>
              </a:ext>
            </a:extLst>
          </p:cNvPr>
          <p:cNvSpPr/>
          <p:nvPr/>
        </p:nvSpPr>
        <p:spPr>
          <a:xfrm>
            <a:off x="8302259" y="634567"/>
            <a:ext cx="134704" cy="136674"/>
          </a:xfrm>
          <a:prstGeom prst="flowChar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Alternative Process 51">
            <a:extLst>
              <a:ext uri="{FF2B5EF4-FFF2-40B4-BE49-F238E27FC236}">
                <a16:creationId xmlns:a16="http://schemas.microsoft.com/office/drawing/2014/main" id="{2D4A48EE-A7C3-3049-8F1D-C8BBA94E2559}"/>
              </a:ext>
            </a:extLst>
          </p:cNvPr>
          <p:cNvSpPr/>
          <p:nvPr/>
        </p:nvSpPr>
        <p:spPr>
          <a:xfrm rot="16200000">
            <a:off x="9936734" y="2420341"/>
            <a:ext cx="769622" cy="277504"/>
          </a:xfrm>
          <a:prstGeom prst="flowChartAlternate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sz="1000" b="1" dirty="0"/>
              <a:t>Softmax</a:t>
            </a:r>
            <a:endParaRPr lang="en-US" sz="1000" dirty="0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38D5E0-D66B-5C4B-952D-6319A7F9E0D7}"/>
              </a:ext>
            </a:extLst>
          </p:cNvPr>
          <p:cNvSpPr/>
          <p:nvPr/>
        </p:nvSpPr>
        <p:spPr>
          <a:xfrm rot="16200000">
            <a:off x="10447045" y="2437203"/>
            <a:ext cx="255600" cy="218081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6883CE-B5D8-8F43-805E-CB8B5E47B0F3}"/>
              </a:ext>
            </a:extLst>
          </p:cNvPr>
          <p:cNvSpPr/>
          <p:nvPr/>
        </p:nvSpPr>
        <p:spPr>
          <a:xfrm>
            <a:off x="8138988" y="816548"/>
            <a:ext cx="4988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/>
              <a:t>CONV</a:t>
            </a:r>
            <a:endParaRPr lang="en-US" sz="1000" dirty="0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1A914477-DDD4-7F41-97A4-029F5C9F6F09}"/>
              </a:ext>
            </a:extLst>
          </p:cNvPr>
          <p:cNvSpPr/>
          <p:nvPr/>
        </p:nvSpPr>
        <p:spPr>
          <a:xfrm>
            <a:off x="7853238" y="3070043"/>
            <a:ext cx="255600" cy="439200"/>
          </a:xfrm>
          <a:prstGeom prst="downArrow">
            <a:avLst>
              <a:gd name="adj1" fmla="val 50000"/>
              <a:gd name="adj2" fmla="val 53569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5BB4C359-6D37-434F-93F2-5B0C80DD0B9D}"/>
              </a:ext>
            </a:extLst>
          </p:cNvPr>
          <p:cNvSpPr/>
          <p:nvPr/>
        </p:nvSpPr>
        <p:spPr>
          <a:xfrm>
            <a:off x="8510720" y="4113237"/>
            <a:ext cx="782217" cy="7191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Feature map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58AF89D-DFF4-CC4C-AD2E-62633C6B2C0A}"/>
              </a:ext>
            </a:extLst>
          </p:cNvPr>
          <p:cNvSpPr/>
          <p:nvPr/>
        </p:nvSpPr>
        <p:spPr>
          <a:xfrm>
            <a:off x="7822245" y="3533803"/>
            <a:ext cx="167704" cy="1695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11E42B6-CE4C-274C-9C96-41D70477DBFF}"/>
              </a:ext>
            </a:extLst>
          </p:cNvPr>
          <p:cNvSpPr/>
          <p:nvPr/>
        </p:nvSpPr>
        <p:spPr>
          <a:xfrm>
            <a:off x="7906097" y="3606787"/>
            <a:ext cx="167704" cy="1695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600D17-D8F8-694F-95D3-5D765A6FA5C7}"/>
              </a:ext>
            </a:extLst>
          </p:cNvPr>
          <p:cNvSpPr/>
          <p:nvPr/>
        </p:nvSpPr>
        <p:spPr>
          <a:xfrm>
            <a:off x="7959046" y="3657023"/>
            <a:ext cx="167704" cy="1695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99099D-1D96-5748-BB5B-102E36D4FAD5}"/>
              </a:ext>
            </a:extLst>
          </p:cNvPr>
          <p:cNvSpPr txBox="1"/>
          <p:nvPr/>
        </p:nvSpPr>
        <p:spPr>
          <a:xfrm>
            <a:off x="7701514" y="3842120"/>
            <a:ext cx="646699" cy="215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60"/>
              </a:lnSpc>
            </a:pPr>
            <a:r>
              <a:rPr lang="en-US" sz="800" i="1" dirty="0"/>
              <a:t>Conv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6D7E4E4-6CD1-7748-A174-2399FA96600A}"/>
                  </a:ext>
                </a:extLst>
              </p:cNvPr>
              <p:cNvSpPr/>
              <p:nvPr/>
            </p:nvSpPr>
            <p:spPr>
              <a:xfrm>
                <a:off x="8675053" y="5506985"/>
                <a:ext cx="266400" cy="266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6D7E4E4-6CD1-7748-A174-2399FA966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053" y="5506985"/>
                <a:ext cx="266400" cy="266400"/>
              </a:xfrm>
              <a:prstGeom prst="ellipse">
                <a:avLst/>
              </a:prstGeom>
              <a:blipFill>
                <a:blip r:embed="rId5"/>
                <a:stretch>
                  <a:fillRect l="-130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Down Arrow 72">
            <a:extLst>
              <a:ext uri="{FF2B5EF4-FFF2-40B4-BE49-F238E27FC236}">
                <a16:creationId xmlns:a16="http://schemas.microsoft.com/office/drawing/2014/main" id="{F228CC12-4035-2B43-9CB3-FCF5B0653DF4}"/>
              </a:ext>
            </a:extLst>
          </p:cNvPr>
          <p:cNvSpPr/>
          <p:nvPr/>
        </p:nvSpPr>
        <p:spPr>
          <a:xfrm>
            <a:off x="8693241" y="2583814"/>
            <a:ext cx="255600" cy="1436549"/>
          </a:xfrm>
          <a:prstGeom prst="downArrow">
            <a:avLst>
              <a:gd name="adj1" fmla="val 50000"/>
              <a:gd name="adj2" fmla="val 53569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own Arrow 74">
            <a:extLst>
              <a:ext uri="{FF2B5EF4-FFF2-40B4-BE49-F238E27FC236}">
                <a16:creationId xmlns:a16="http://schemas.microsoft.com/office/drawing/2014/main" id="{CF4056C8-1A5B-E548-BEA2-6EDE31CF87E4}"/>
              </a:ext>
            </a:extLst>
          </p:cNvPr>
          <p:cNvSpPr/>
          <p:nvPr/>
        </p:nvSpPr>
        <p:spPr>
          <a:xfrm>
            <a:off x="8685903" y="4832428"/>
            <a:ext cx="255600" cy="674557"/>
          </a:xfrm>
          <a:prstGeom prst="downArrow">
            <a:avLst>
              <a:gd name="adj1" fmla="val 50000"/>
              <a:gd name="adj2" fmla="val 53569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rocess 75">
            <a:extLst>
              <a:ext uri="{FF2B5EF4-FFF2-40B4-BE49-F238E27FC236}">
                <a16:creationId xmlns:a16="http://schemas.microsoft.com/office/drawing/2014/main" id="{7021D108-AB64-EC42-8F0A-DFB8E24D315C}"/>
              </a:ext>
            </a:extLst>
          </p:cNvPr>
          <p:cNvSpPr/>
          <p:nvPr/>
        </p:nvSpPr>
        <p:spPr>
          <a:xfrm>
            <a:off x="10788961" y="3576536"/>
            <a:ext cx="144022" cy="2096540"/>
          </a:xfrm>
          <a:prstGeom prst="flowChartProcess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>
            <a:extLst>
              <a:ext uri="{FF2B5EF4-FFF2-40B4-BE49-F238E27FC236}">
                <a16:creationId xmlns:a16="http://schemas.microsoft.com/office/drawing/2014/main" id="{482901D5-1414-F749-B2C4-66423D555FEC}"/>
              </a:ext>
            </a:extLst>
          </p:cNvPr>
          <p:cNvSpPr/>
          <p:nvPr/>
        </p:nvSpPr>
        <p:spPr>
          <a:xfrm rot="5400000">
            <a:off x="9784561" y="4638520"/>
            <a:ext cx="255600" cy="1941816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444DDA48-FCCB-744E-B1BD-E038EAB8CB94}"/>
              </a:ext>
            </a:extLst>
          </p:cNvPr>
          <p:cNvSpPr/>
          <p:nvPr/>
        </p:nvSpPr>
        <p:spPr>
          <a:xfrm>
            <a:off x="7334452" y="5304105"/>
            <a:ext cx="837967" cy="738562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Gradient of y</a:t>
            </a:r>
            <a:r>
              <a:rPr lang="en-US" sz="700" baseline="-25000" dirty="0"/>
              <a:t>cls</a:t>
            </a:r>
            <a:r>
              <a:rPr lang="en-US" sz="700" dirty="0"/>
              <a:t> wrt feature map</a:t>
            </a:r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A3ED0609-CFDD-824F-BB9F-730890EFCEC0}"/>
              </a:ext>
            </a:extLst>
          </p:cNvPr>
          <p:cNvSpPr/>
          <p:nvPr/>
        </p:nvSpPr>
        <p:spPr>
          <a:xfrm rot="5400000">
            <a:off x="8290511" y="5360824"/>
            <a:ext cx="255600" cy="497209"/>
          </a:xfrm>
          <a:prstGeom prst="downArrow">
            <a:avLst>
              <a:gd name="adj1" fmla="val 50000"/>
              <a:gd name="adj2" fmla="val 53569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lternative Process 79">
            <a:extLst>
              <a:ext uri="{FF2B5EF4-FFF2-40B4-BE49-F238E27FC236}">
                <a16:creationId xmlns:a16="http://schemas.microsoft.com/office/drawing/2014/main" id="{71333073-CFF5-FF40-B17C-00FD94875F41}"/>
              </a:ext>
            </a:extLst>
          </p:cNvPr>
          <p:cNvSpPr/>
          <p:nvPr/>
        </p:nvSpPr>
        <p:spPr>
          <a:xfrm rot="16200000">
            <a:off x="6511599" y="5563471"/>
            <a:ext cx="769622" cy="277504"/>
          </a:xfrm>
          <a:prstGeom prst="flowChartAlternateProcess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sz="1000" b="1" dirty="0"/>
              <a:t>Softmax</a:t>
            </a:r>
            <a:endParaRPr lang="en-US" sz="1000" dirty="0"/>
          </a:p>
        </p:txBody>
      </p:sp>
      <p:sp>
        <p:nvSpPr>
          <p:cNvPr id="81" name="Down Arrow 80">
            <a:extLst>
              <a:ext uri="{FF2B5EF4-FFF2-40B4-BE49-F238E27FC236}">
                <a16:creationId xmlns:a16="http://schemas.microsoft.com/office/drawing/2014/main" id="{6B7A2834-7E58-6C41-8BC2-F4AC034C1AC6}"/>
              </a:ext>
            </a:extLst>
          </p:cNvPr>
          <p:cNvSpPr/>
          <p:nvPr/>
        </p:nvSpPr>
        <p:spPr>
          <a:xfrm rot="5400000">
            <a:off x="7054294" y="5514166"/>
            <a:ext cx="255600" cy="293865"/>
          </a:xfrm>
          <a:prstGeom prst="downArrow">
            <a:avLst>
              <a:gd name="adj1" fmla="val 50000"/>
              <a:gd name="adj2" fmla="val 53569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85A7FBD-8111-D240-8664-2730041A0908}"/>
                  </a:ext>
                </a:extLst>
              </p:cNvPr>
              <p:cNvSpPr/>
              <p:nvPr/>
            </p:nvSpPr>
            <p:spPr>
              <a:xfrm>
                <a:off x="6338611" y="4916289"/>
                <a:ext cx="266400" cy="266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85A7FBD-8111-D240-8664-2730041A09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611" y="4916289"/>
                <a:ext cx="266400" cy="266400"/>
              </a:xfrm>
              <a:prstGeom prst="ellipse">
                <a:avLst/>
              </a:prstGeom>
              <a:blipFill>
                <a:blip r:embed="rId6"/>
                <a:stretch>
                  <a:fillRect l="-173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Down Arrow 82">
            <a:extLst>
              <a:ext uri="{FF2B5EF4-FFF2-40B4-BE49-F238E27FC236}">
                <a16:creationId xmlns:a16="http://schemas.microsoft.com/office/drawing/2014/main" id="{7973238B-5E6C-D24C-B371-514A3AAD9D3C}"/>
              </a:ext>
            </a:extLst>
          </p:cNvPr>
          <p:cNvSpPr/>
          <p:nvPr/>
        </p:nvSpPr>
        <p:spPr>
          <a:xfrm rot="10800000">
            <a:off x="6374101" y="5177672"/>
            <a:ext cx="255600" cy="559554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rocess 83">
            <a:extLst>
              <a:ext uri="{FF2B5EF4-FFF2-40B4-BE49-F238E27FC236}">
                <a16:creationId xmlns:a16="http://schemas.microsoft.com/office/drawing/2014/main" id="{303474D9-F478-9140-B5A1-8D18B486D82D}"/>
              </a:ext>
            </a:extLst>
          </p:cNvPr>
          <p:cNvSpPr/>
          <p:nvPr/>
        </p:nvSpPr>
        <p:spPr>
          <a:xfrm rot="5400000">
            <a:off x="6532737" y="5502613"/>
            <a:ext cx="158433" cy="310797"/>
          </a:xfrm>
          <a:prstGeom prst="flowChartProcess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AD43D32-B2EA-794D-BEA6-4FC66CDDB3E8}"/>
                  </a:ext>
                </a:extLst>
              </p:cNvPr>
              <p:cNvSpPr/>
              <p:nvPr/>
            </p:nvSpPr>
            <p:spPr>
              <a:xfrm>
                <a:off x="7903284" y="4420542"/>
                <a:ext cx="266400" cy="266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AD43D32-B2EA-794D-BEA6-4FC66CDDB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284" y="4420542"/>
                <a:ext cx="266400" cy="266400"/>
              </a:xfrm>
              <a:prstGeom prst="ellipse">
                <a:avLst/>
              </a:prstGeom>
              <a:blipFill>
                <a:blip r:embed="rId7"/>
                <a:stretch>
                  <a:fillRect l="-1304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Down Arrow 85">
            <a:extLst>
              <a:ext uri="{FF2B5EF4-FFF2-40B4-BE49-F238E27FC236}">
                <a16:creationId xmlns:a16="http://schemas.microsoft.com/office/drawing/2014/main" id="{3579743A-0CB7-FE43-931E-0DDE50FA258E}"/>
              </a:ext>
            </a:extLst>
          </p:cNvPr>
          <p:cNvSpPr/>
          <p:nvPr/>
        </p:nvSpPr>
        <p:spPr>
          <a:xfrm rot="5400000">
            <a:off x="8216002" y="4377670"/>
            <a:ext cx="255600" cy="323729"/>
          </a:xfrm>
          <a:prstGeom prst="downArrow">
            <a:avLst>
              <a:gd name="adj1" fmla="val 50000"/>
              <a:gd name="adj2" fmla="val 53569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D2EBBBAC-1E01-1D4C-AA07-F40A7A061DD9}"/>
              </a:ext>
            </a:extLst>
          </p:cNvPr>
          <p:cNvSpPr/>
          <p:nvPr/>
        </p:nvSpPr>
        <p:spPr>
          <a:xfrm>
            <a:off x="7883388" y="4085415"/>
            <a:ext cx="255600" cy="326319"/>
          </a:xfrm>
          <a:prstGeom prst="downArrow">
            <a:avLst>
              <a:gd name="adj1" fmla="val 50000"/>
              <a:gd name="adj2" fmla="val 53569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rocess 87">
            <a:extLst>
              <a:ext uri="{FF2B5EF4-FFF2-40B4-BE49-F238E27FC236}">
                <a16:creationId xmlns:a16="http://schemas.microsoft.com/office/drawing/2014/main" id="{1B29B599-655B-DA40-8A52-6276685DC4B8}"/>
              </a:ext>
            </a:extLst>
          </p:cNvPr>
          <p:cNvSpPr/>
          <p:nvPr/>
        </p:nvSpPr>
        <p:spPr>
          <a:xfrm rot="5400000">
            <a:off x="7097366" y="3837768"/>
            <a:ext cx="156159" cy="1437781"/>
          </a:xfrm>
          <a:prstGeom prst="flowChartProcess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>
            <a:extLst>
              <a:ext uri="{FF2B5EF4-FFF2-40B4-BE49-F238E27FC236}">
                <a16:creationId xmlns:a16="http://schemas.microsoft.com/office/drawing/2014/main" id="{2FC42ABC-FA9F-574D-99DC-7A2D53EAD9D0}"/>
              </a:ext>
            </a:extLst>
          </p:cNvPr>
          <p:cNvSpPr/>
          <p:nvPr/>
        </p:nvSpPr>
        <p:spPr>
          <a:xfrm>
            <a:off x="6372458" y="4483182"/>
            <a:ext cx="255600" cy="433106"/>
          </a:xfrm>
          <a:prstGeom prst="downArrow">
            <a:avLst>
              <a:gd name="adj1" fmla="val 50000"/>
              <a:gd name="adj2" fmla="val 53569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8788EEC-7BAC-D845-9128-6F9B2CAA8172}"/>
              </a:ext>
            </a:extLst>
          </p:cNvPr>
          <p:cNvSpPr/>
          <p:nvPr/>
        </p:nvSpPr>
        <p:spPr>
          <a:xfrm>
            <a:off x="5519961" y="4906016"/>
            <a:ext cx="167704" cy="169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8A7F9E5-1756-8741-897E-E6A3D0E32720}"/>
              </a:ext>
            </a:extLst>
          </p:cNvPr>
          <p:cNvSpPr/>
          <p:nvPr/>
        </p:nvSpPr>
        <p:spPr>
          <a:xfrm>
            <a:off x="5603813" y="4979000"/>
            <a:ext cx="167704" cy="169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5FBE465-BEA4-9549-8CD0-7D511C552B56}"/>
              </a:ext>
            </a:extLst>
          </p:cNvPr>
          <p:cNvSpPr/>
          <p:nvPr/>
        </p:nvSpPr>
        <p:spPr>
          <a:xfrm>
            <a:off x="5656762" y="5029236"/>
            <a:ext cx="167704" cy="1695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9A7AA56-A174-E845-9BFC-0B636AEC35A8}"/>
              </a:ext>
            </a:extLst>
          </p:cNvPr>
          <p:cNvSpPr txBox="1"/>
          <p:nvPr/>
        </p:nvSpPr>
        <p:spPr>
          <a:xfrm>
            <a:off x="5133792" y="5234918"/>
            <a:ext cx="1088032" cy="34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60"/>
              </a:lnSpc>
            </a:pPr>
            <a:r>
              <a:rPr lang="en-US" sz="800" i="1" dirty="0"/>
              <a:t>Weighted Gradient of y</a:t>
            </a:r>
            <a:r>
              <a:rPr lang="en-US" sz="800" i="1" baseline="-25000" dirty="0"/>
              <a:t>cls</a:t>
            </a:r>
            <a:r>
              <a:rPr lang="en-US" sz="800" i="1" dirty="0"/>
              <a:t> wrt filters</a:t>
            </a:r>
          </a:p>
        </p:txBody>
      </p:sp>
      <p:sp>
        <p:nvSpPr>
          <p:cNvPr id="94" name="Down Arrow 93">
            <a:extLst>
              <a:ext uri="{FF2B5EF4-FFF2-40B4-BE49-F238E27FC236}">
                <a16:creationId xmlns:a16="http://schemas.microsoft.com/office/drawing/2014/main" id="{80364B56-6AAC-9F46-87E2-06FB42CA1015}"/>
              </a:ext>
            </a:extLst>
          </p:cNvPr>
          <p:cNvSpPr/>
          <p:nvPr/>
        </p:nvSpPr>
        <p:spPr>
          <a:xfrm rot="5400000">
            <a:off x="6016478" y="4887166"/>
            <a:ext cx="255600" cy="353176"/>
          </a:xfrm>
          <a:prstGeom prst="downArrow">
            <a:avLst>
              <a:gd name="adj1" fmla="val 50000"/>
              <a:gd name="adj2" fmla="val 53569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65CFD0A-A810-DF40-B75C-60D386B77D9C}"/>
              </a:ext>
            </a:extLst>
          </p:cNvPr>
          <p:cNvSpPr txBox="1"/>
          <p:nvPr/>
        </p:nvSpPr>
        <p:spPr>
          <a:xfrm>
            <a:off x="6540163" y="4133123"/>
            <a:ext cx="1088032" cy="34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60"/>
              </a:lnSpc>
            </a:pPr>
            <a:r>
              <a:rPr lang="en-US" sz="800" i="1" dirty="0"/>
              <a:t>Gradient of feature map wrt filters</a:t>
            </a:r>
          </a:p>
        </p:txBody>
      </p:sp>
      <p:sp>
        <p:nvSpPr>
          <p:cNvPr id="96" name="Down Arrow 95">
            <a:extLst>
              <a:ext uri="{FF2B5EF4-FFF2-40B4-BE49-F238E27FC236}">
                <a16:creationId xmlns:a16="http://schemas.microsoft.com/office/drawing/2014/main" id="{ADF933F4-34A2-2E46-8407-D35E37478C5D}"/>
              </a:ext>
            </a:extLst>
          </p:cNvPr>
          <p:cNvSpPr/>
          <p:nvPr/>
        </p:nvSpPr>
        <p:spPr>
          <a:xfrm rot="5400000">
            <a:off x="4940756" y="4908848"/>
            <a:ext cx="255600" cy="353176"/>
          </a:xfrm>
          <a:prstGeom prst="downArrow">
            <a:avLst>
              <a:gd name="adj1" fmla="val 50000"/>
              <a:gd name="adj2" fmla="val 53569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lternative Process 96">
            <a:extLst>
              <a:ext uri="{FF2B5EF4-FFF2-40B4-BE49-F238E27FC236}">
                <a16:creationId xmlns:a16="http://schemas.microsoft.com/office/drawing/2014/main" id="{6A65C287-A419-7846-8DCC-6EF445910B46}"/>
              </a:ext>
            </a:extLst>
          </p:cNvPr>
          <p:cNvSpPr/>
          <p:nvPr/>
        </p:nvSpPr>
        <p:spPr>
          <a:xfrm>
            <a:off x="3992682" y="4832428"/>
            <a:ext cx="907086" cy="540910"/>
          </a:xfrm>
          <a:prstGeom prst="flowChartAlternateProcess">
            <a:avLst/>
          </a:prstGeom>
          <a:solidFill>
            <a:srgbClr val="E2394E">
              <a:alpha val="5019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200"/>
              </a:lnSpc>
            </a:pPr>
            <a:r>
              <a:rPr lang="en-US" sz="1000" b="1" dirty="0"/>
              <a:t>Global Average Pooling</a:t>
            </a:r>
            <a:endParaRPr lang="en-US" sz="1000" dirty="0"/>
          </a:p>
        </p:txBody>
      </p:sp>
      <p:sp>
        <p:nvSpPr>
          <p:cNvPr id="104" name="Down Arrow 103">
            <a:extLst>
              <a:ext uri="{FF2B5EF4-FFF2-40B4-BE49-F238E27FC236}">
                <a16:creationId xmlns:a16="http://schemas.microsoft.com/office/drawing/2014/main" id="{3E16584D-4177-D640-A48A-F13BFFFE413D}"/>
              </a:ext>
            </a:extLst>
          </p:cNvPr>
          <p:cNvSpPr/>
          <p:nvPr/>
        </p:nvSpPr>
        <p:spPr>
          <a:xfrm rot="5400000">
            <a:off x="3688444" y="4923659"/>
            <a:ext cx="255600" cy="353176"/>
          </a:xfrm>
          <a:prstGeom prst="downArrow">
            <a:avLst>
              <a:gd name="adj1" fmla="val 50000"/>
              <a:gd name="adj2" fmla="val 53569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BA00374A-7D48-924C-9475-D85F7C81167E}"/>
                  </a:ext>
                </a:extLst>
              </p:cNvPr>
              <p:cNvSpPr/>
              <p:nvPr/>
            </p:nvSpPr>
            <p:spPr>
              <a:xfrm>
                <a:off x="2644420" y="4944227"/>
                <a:ext cx="266400" cy="266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𝐿𝐹</m:t>
                      </m:r>
                    </m:oMath>
                  </m:oMathPara>
                </a14:m>
                <a:endParaRPr lang="en-US" sz="1100" baseline="-25000" dirty="0"/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BA00374A-7D48-924C-9475-D85F7C811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420" y="4944227"/>
                <a:ext cx="266400" cy="266400"/>
              </a:xfrm>
              <a:prstGeom prst="ellipse">
                <a:avLst/>
              </a:prstGeom>
              <a:blipFill>
                <a:blip r:embed="rId8"/>
                <a:stretch>
                  <a:fillRect l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F3A8E07-B1D1-BE49-8170-FA3E690C117E}"/>
              </a:ext>
            </a:extLst>
          </p:cNvPr>
          <p:cNvCxnSpPr>
            <a:cxnSpLocks/>
          </p:cNvCxnSpPr>
          <p:nvPr/>
        </p:nvCxnSpPr>
        <p:spPr>
          <a:xfrm flipH="1">
            <a:off x="2923830" y="4653752"/>
            <a:ext cx="414262" cy="313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AD7E883-B1FA-D142-A452-49019F4CA13D}"/>
              </a:ext>
            </a:extLst>
          </p:cNvPr>
          <p:cNvCxnSpPr>
            <a:cxnSpLocks/>
          </p:cNvCxnSpPr>
          <p:nvPr/>
        </p:nvCxnSpPr>
        <p:spPr>
          <a:xfrm flipH="1" flipV="1">
            <a:off x="2918910" y="5210628"/>
            <a:ext cx="374677" cy="246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3B9FEA6-EF31-C948-80D4-C0B845AE889E}"/>
              </a:ext>
            </a:extLst>
          </p:cNvPr>
          <p:cNvSpPr txBox="1"/>
          <p:nvPr/>
        </p:nvSpPr>
        <p:spPr>
          <a:xfrm>
            <a:off x="1504140" y="4903583"/>
            <a:ext cx="1088032" cy="34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60"/>
              </a:lnSpc>
            </a:pPr>
            <a:r>
              <a:rPr lang="en-US" sz="800" i="1" dirty="0"/>
              <a:t>Filter loss between class and within class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58C395A-E29E-CF47-AE34-1246469A9F27}"/>
              </a:ext>
            </a:extLst>
          </p:cNvPr>
          <p:cNvSpPr txBox="1"/>
          <p:nvPr/>
        </p:nvSpPr>
        <p:spPr>
          <a:xfrm>
            <a:off x="2954147" y="5714886"/>
            <a:ext cx="1088032" cy="34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60"/>
              </a:lnSpc>
            </a:pPr>
            <a:r>
              <a:rPr lang="en-US" sz="800" i="1" dirty="0"/>
              <a:t>Conv filters response to y</a:t>
            </a:r>
            <a:r>
              <a:rPr lang="en-US" sz="800" i="1" baseline="-25000" dirty="0"/>
              <a:t>cls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2BB6AD8-0316-6A4A-930E-4A6044A1A990}"/>
                  </a:ext>
                </a:extLst>
              </p:cNvPr>
              <p:cNvSpPr/>
              <p:nvPr/>
            </p:nvSpPr>
            <p:spPr>
              <a:xfrm>
                <a:off x="8316415" y="1140992"/>
                <a:ext cx="144000" cy="14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2BB6AD8-0316-6A4A-930E-4A6044A1A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5" y="1140992"/>
                <a:ext cx="144000" cy="144000"/>
              </a:xfrm>
              <a:prstGeom prst="ellipse">
                <a:avLst/>
              </a:prstGeom>
              <a:blipFill>
                <a:blip r:embed="rId9"/>
                <a:stretch>
                  <a:fillRect l="-23077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83FA2D0C-85CC-4C44-8347-BF8DD606A443}"/>
                  </a:ext>
                </a:extLst>
              </p:cNvPr>
              <p:cNvSpPr/>
              <p:nvPr/>
            </p:nvSpPr>
            <p:spPr>
              <a:xfrm>
                <a:off x="8316049" y="1325915"/>
                <a:ext cx="144000" cy="14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83FA2D0C-85CC-4C44-8347-BF8DD606A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049" y="1325915"/>
                <a:ext cx="144000" cy="144000"/>
              </a:xfrm>
              <a:prstGeom prst="ellipse">
                <a:avLst/>
              </a:prstGeom>
              <a:blipFill>
                <a:blip r:embed="rId10"/>
                <a:stretch>
                  <a:fillRect l="-38462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A6C8EDE-B12D-CB44-B3ED-09D592AEC29F}"/>
              </a:ext>
            </a:extLst>
          </p:cNvPr>
          <p:cNvCxnSpPr>
            <a:cxnSpLocks/>
            <a:stCxn id="34" idx="2"/>
          </p:cNvCxnSpPr>
          <p:nvPr/>
        </p:nvCxnSpPr>
        <p:spPr>
          <a:xfrm flipV="1">
            <a:off x="10963973" y="2546243"/>
            <a:ext cx="400529" cy="8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348C7CD-03D8-E54D-931B-A49795E447D8}"/>
                  </a:ext>
                </a:extLst>
              </p:cNvPr>
              <p:cNvSpPr/>
              <p:nvPr/>
            </p:nvSpPr>
            <p:spPr>
              <a:xfrm>
                <a:off x="11375605" y="2407561"/>
                <a:ext cx="266400" cy="2664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𝐿𝐶</m:t>
                      </m:r>
                    </m:oMath>
                  </m:oMathPara>
                </a14:m>
                <a:endParaRPr lang="en-US" sz="1100" baseline="-25000" dirty="0"/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348C7CD-03D8-E54D-931B-A49795E44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605" y="2407561"/>
                <a:ext cx="266400" cy="266400"/>
              </a:xfrm>
              <a:prstGeom prst="ellipse">
                <a:avLst/>
              </a:prstGeom>
              <a:blipFill>
                <a:blip r:embed="rId11"/>
                <a:stretch>
                  <a:fillRect l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0D10305-1D85-7742-8E35-B782C44BD5BB}"/>
                  </a:ext>
                </a:extLst>
              </p:cNvPr>
              <p:cNvSpPr/>
              <p:nvPr/>
            </p:nvSpPr>
            <p:spPr>
              <a:xfrm>
                <a:off x="8316049" y="1519947"/>
                <a:ext cx="144000" cy="14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0D10305-1D85-7742-8E35-B782C44BD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049" y="1519947"/>
                <a:ext cx="144000" cy="144000"/>
              </a:xfrm>
              <a:prstGeom prst="ellipse">
                <a:avLst/>
              </a:prstGeom>
              <a:blipFill>
                <a:blip r:embed="rId12"/>
                <a:stretch>
                  <a:fillRect l="-30769" t="-25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>
            <a:extLst>
              <a:ext uri="{FF2B5EF4-FFF2-40B4-BE49-F238E27FC236}">
                <a16:creationId xmlns:a16="http://schemas.microsoft.com/office/drawing/2014/main" id="{045D7BA3-845E-AF49-9980-4B46B08B1018}"/>
              </a:ext>
            </a:extLst>
          </p:cNvPr>
          <p:cNvSpPr txBox="1"/>
          <p:nvPr/>
        </p:nvSpPr>
        <p:spPr>
          <a:xfrm>
            <a:off x="11025721" y="2695055"/>
            <a:ext cx="1088032" cy="215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60"/>
              </a:lnSpc>
            </a:pPr>
            <a:r>
              <a:rPr lang="en-US" sz="800" i="1" dirty="0"/>
              <a:t>Cross-entropy loss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25DD6CB4-5847-AD42-85BF-639E0C665BE9}"/>
              </a:ext>
            </a:extLst>
          </p:cNvPr>
          <p:cNvSpPr/>
          <p:nvPr/>
        </p:nvSpPr>
        <p:spPr>
          <a:xfrm rot="16200000">
            <a:off x="2822472" y="4925027"/>
            <a:ext cx="1346898" cy="2775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F438B1D-4CAA-CE4C-A89C-B95033061B2F}"/>
              </a:ext>
            </a:extLst>
          </p:cNvPr>
          <p:cNvSpPr/>
          <p:nvPr/>
        </p:nvSpPr>
        <p:spPr>
          <a:xfrm>
            <a:off x="3419301" y="4464602"/>
            <a:ext cx="153239" cy="1725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0AAC50C-C175-6D44-9740-E8BE16BFA7A0}"/>
              </a:ext>
            </a:extLst>
          </p:cNvPr>
          <p:cNvSpPr txBox="1"/>
          <p:nvPr/>
        </p:nvSpPr>
        <p:spPr>
          <a:xfrm>
            <a:off x="3378759" y="4849985"/>
            <a:ext cx="238149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0A3B927-2113-9046-A925-7FCC907E7D38}"/>
              </a:ext>
            </a:extLst>
          </p:cNvPr>
          <p:cNvSpPr/>
          <p:nvPr/>
        </p:nvSpPr>
        <p:spPr>
          <a:xfrm>
            <a:off x="3419301" y="4723363"/>
            <a:ext cx="153239" cy="1725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9009908-6A61-7241-A2EC-F67FF36EA433}"/>
              </a:ext>
            </a:extLst>
          </p:cNvPr>
          <p:cNvSpPr/>
          <p:nvPr/>
        </p:nvSpPr>
        <p:spPr>
          <a:xfrm>
            <a:off x="3419300" y="5521591"/>
            <a:ext cx="153239" cy="1725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4AF60DCC-AD88-AB42-B90D-365408FEC69F}"/>
              </a:ext>
            </a:extLst>
          </p:cNvPr>
          <p:cNvSpPr/>
          <p:nvPr/>
        </p:nvSpPr>
        <p:spPr>
          <a:xfrm>
            <a:off x="3419300" y="5298454"/>
            <a:ext cx="153239" cy="1725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4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3937</TotalTime>
  <Words>444</Words>
  <Application>Microsoft Macintosh PowerPoint</Application>
  <PresentationFormat>Widescreen</PresentationFormat>
  <Paragraphs>183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63</cp:revision>
  <dcterms:created xsi:type="dcterms:W3CDTF">2020-07-07T13:10:24Z</dcterms:created>
  <dcterms:modified xsi:type="dcterms:W3CDTF">2020-07-15T08:55:07Z</dcterms:modified>
</cp:coreProperties>
</file>