
<file path=[Content_Types].xml><?xml version="1.0" encoding="utf-8"?>
<Types xmlns="http://schemas.openxmlformats.org/package/2006/content-types">
  <Default Extension="jpeg" ContentType="image/jpeg"/>
  <Default Extension="JPG" ContentType="image/.jp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59" r:id="rId7"/>
    <p:sldId id="260" r:id="rId8"/>
    <p:sldId id="263" r:id="rId9"/>
    <p:sldId id="281" r:id="rId10"/>
    <p:sldId id="282" r:id="rId11"/>
    <p:sldId id="283" r:id="rId12"/>
    <p:sldId id="284" r:id="rId13"/>
    <p:sldId id="285" r:id="rId14"/>
    <p:sldId id="286" r:id="rId15"/>
    <p:sldId id="287" r:id="rId16"/>
    <p:sldId id="288" r:id="rId17"/>
    <p:sldId id="289" r:id="rId18"/>
    <p:sldId id="309" r:id="rId19"/>
    <p:sldId id="310" r:id="rId20"/>
    <p:sldId id="311" r:id="rId21"/>
    <p:sldId id="290" r:id="rId22"/>
    <p:sldId id="291" r:id="rId23"/>
    <p:sldId id="292" r:id="rId24"/>
    <p:sldId id="293" r:id="rId25"/>
    <p:sldId id="294" r:id="rId26"/>
    <p:sldId id="295" r:id="rId27"/>
    <p:sldId id="296" r:id="rId28"/>
    <p:sldId id="297" r:id="rId29"/>
    <p:sldId id="298" r:id="rId30"/>
    <p:sldId id="312" r:id="rId31"/>
    <p:sldId id="313" r:id="rId32"/>
    <p:sldId id="314" r:id="rId33"/>
    <p:sldId id="317" r:id="rId34"/>
    <p:sldId id="319" r:id="rId35"/>
    <p:sldId id="321" r:id="rId36"/>
    <p:sldId id="322" r:id="rId37"/>
    <p:sldId id="324" r:id="rId38"/>
    <p:sldId id="299" r:id="rId39"/>
    <p:sldId id="267" r:id="rId40"/>
    <p:sldId id="268" r:id="rId41"/>
    <p:sldId id="271" r:id="rId42"/>
    <p:sldId id="275" r:id="rId43"/>
    <p:sldId id="274" r:id="rId44"/>
    <p:sldId id="280" r:id="rId45"/>
    <p:sldId id="264" r:id="rId46"/>
    <p:sldId id="301" r:id="rId47"/>
    <p:sldId id="302" r:id="rId48"/>
    <p:sldId id="303" r:id="rId49"/>
    <p:sldId id="304" r:id="rId50"/>
    <p:sldId id="315" r:id="rId51"/>
    <p:sldId id="316" r:id="rId52"/>
    <p:sldId id="305" r:id="rId53"/>
    <p:sldId id="306" r:id="rId54"/>
    <p:sldId id="276" r:id="rId55"/>
    <p:sldId id="30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82" d="100"/>
          <a:sy n="82" d="100"/>
        </p:scale>
        <p:origin x="82"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B7C11BD-24B1-43F7-88E5-671A7F51FFC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C18EC-3E43-4319-AD99-1285D2F3380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B7C11BD-24B1-43F7-88E5-671A7F51FFC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C18EC-3E43-4319-AD99-1285D2F3380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B7C11BD-24B1-43F7-88E5-671A7F51FFC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C18EC-3E43-4319-AD99-1285D2F3380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B7C11BD-24B1-43F7-88E5-671A7F51FFC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C18EC-3E43-4319-AD99-1285D2F3380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7C11BD-24B1-43F7-88E5-671A7F51FFC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C18EC-3E43-4319-AD99-1285D2F3380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B7C11BD-24B1-43F7-88E5-671A7F51FFC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1C18EC-3E43-4319-AD99-1285D2F3380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B7C11BD-24B1-43F7-88E5-671A7F51FFC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1C18EC-3E43-4319-AD99-1285D2F3380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B7C11BD-24B1-43F7-88E5-671A7F51FFC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1C18EC-3E43-4319-AD99-1285D2F3380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C11BD-24B1-43F7-88E5-671A7F51FFC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1C18EC-3E43-4319-AD99-1285D2F3380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7C11BD-24B1-43F7-88E5-671A7F51FFC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1C18EC-3E43-4319-AD99-1285D2F3380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7C11BD-24B1-43F7-88E5-671A7F51FFC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1C18EC-3E43-4319-AD99-1285D2F3380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C11BD-24B1-43F7-88E5-671A7F51FFC3}"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C18EC-3E43-4319-AD99-1285D2F3380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8.wdp"/><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0.wdp"/><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2.wdp"/><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4.wdp"/><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6.wdp"/><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8.wdp"/><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0.wdp"/><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5.wdp"/><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7.wdp"/><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9.wdp"/><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31.wdp"/><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33.wdp"/><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36.wdp"/><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38.wdp"/><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40.wdp"/><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0.png"/><Relationship Id="rId1"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2.png"/><Relationship Id="rId1"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4.png"/><Relationship Id="rId1" Type="http://schemas.openxmlformats.org/officeDocument/2006/relationships/image" Target="../media/image5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56.wdp"/><Relationship Id="rId1" Type="http://schemas.openxmlformats.org/officeDocument/2006/relationships/image" Target="../media/image5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60.wdp"/><Relationship Id="rId1" Type="http://schemas.openxmlformats.org/officeDocument/2006/relationships/image" Target="../media/image5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4.wdp"/><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6.wdp"/><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89314" y="189302"/>
            <a:ext cx="9144000" cy="1583514"/>
          </a:xfrm>
        </p:spPr>
        <p:txBody>
          <a:bodyPr>
            <a:normAutofit/>
          </a:bodyPr>
          <a:lstStyle/>
          <a:p>
            <a:r>
              <a:rPr lang="en-US" sz="4400" b="1" dirty="0">
                <a:solidFill>
                  <a:schemeClr val="bg2">
                    <a:lumMod val="10000"/>
                  </a:schemeClr>
                </a:solidFill>
                <a:highlight>
                  <a:srgbClr val="C0C0C0"/>
                </a:highlight>
                <a:latin typeface="Times New Roman" panose="02020603050405020304"/>
                <a:ea typeface="Times New Roman" panose="02020603050405020304"/>
                <a:cs typeface="Times New Roman" panose="02020603050405020304"/>
                <a:sym typeface="Times New Roman" panose="02020603050405020304"/>
              </a:rPr>
              <a:t>DATA ANALYSIS OF TWO BATSMEN IN IPL</a:t>
            </a:r>
            <a:endParaRPr lang="en-IN" sz="4400" dirty="0">
              <a:solidFill>
                <a:schemeClr val="bg2">
                  <a:lumMod val="10000"/>
                </a:schemeClr>
              </a:solidFill>
              <a:highlight>
                <a:srgbClr val="C0C0C0"/>
              </a:highlight>
            </a:endParaRPr>
          </a:p>
        </p:txBody>
      </p:sp>
      <p:sp>
        <p:nvSpPr>
          <p:cNvPr id="3" name="Subtitle 2"/>
          <p:cNvSpPr>
            <a:spLocks noGrp="1"/>
          </p:cNvSpPr>
          <p:nvPr>
            <p:ph type="subTitle" idx="1"/>
          </p:nvPr>
        </p:nvSpPr>
        <p:spPr>
          <a:xfrm>
            <a:off x="8537509" y="4040577"/>
            <a:ext cx="3554964" cy="1655762"/>
          </a:xfrm>
        </p:spPr>
        <p:txBody>
          <a:bodyPr>
            <a:normAutofit/>
          </a:bodyPr>
          <a:lstStyle/>
          <a:p>
            <a:r>
              <a:rPr lang="en-IN" sz="2000" dirty="0">
                <a:latin typeface="Times New Roman" panose="02020603050405020304" pitchFamily="18" charset="0"/>
                <a:cs typeface="Times New Roman" panose="02020603050405020304" pitchFamily="18" charset="0"/>
              </a:rPr>
              <a:t> </a:t>
            </a:r>
            <a:endParaRPr lang="en-IN" sz="2000" b="1" dirty="0">
              <a:highlight>
                <a:srgbClr val="C0C0C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MSD AGAINST OPPONENT TEAM </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1463625" y="1416424"/>
            <a:ext cx="9533691" cy="4760539"/>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RUNS SCORED</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MSD AGAINST OPPONENT TEAM </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2196042" y="1505977"/>
            <a:ext cx="7799916" cy="4679950"/>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STRIKE RATE</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MSD AGAINST OPPONENT TEAM </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30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2586037" y="1497013"/>
            <a:ext cx="7019925" cy="4679950"/>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AVERAGE</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MSD AGAINST OPPONENT TEAM </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1329154" y="1497013"/>
            <a:ext cx="9533691" cy="4679950"/>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HIGH SCORE</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GROUND ANALYSIS FOR MSD</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1329154" y="1281953"/>
            <a:ext cx="9533691" cy="4895010"/>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MATCHES PLAYED IN EACH GROUND</a:t>
            </a: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GROUND ANALYSIS FOR MSD</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2196042" y="1497013"/>
            <a:ext cx="7799916" cy="4679950"/>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AVERAGE IN EACH GROUND</a:t>
            </a: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GROUND ANALYSIS FOR MSD</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2196042" y="1497013"/>
            <a:ext cx="7799916" cy="4679950"/>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STRIKE RATE IN EACH GROUND</a:t>
            </a: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lstStyle/>
          <a:p>
            <a:pPr algn="ct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MSD AVERAGE PER YEAR</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53947" y="1206500"/>
            <a:ext cx="8284105" cy="49704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lstStyle/>
          <a:p>
            <a:pPr algn="ct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MSD STRIKE RATE PER YEAR</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953947" y="1206500"/>
            <a:ext cx="8284105" cy="49704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lstStyle/>
          <a:p>
            <a:pPr algn="ct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MSD HALF CENTURIES PER YEAR</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953947" y="1206500"/>
            <a:ext cx="8284105" cy="49704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CONTENT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8494"/>
            <a:ext cx="10515600" cy="4778469"/>
          </a:xfrm>
        </p:spPr>
        <p:txBody>
          <a:bodyPr>
            <a:normAutofit/>
          </a:bodyPr>
          <a:lstStyle/>
          <a:p>
            <a:r>
              <a:rPr lang="en-IN" sz="2000" dirty="0">
                <a:latin typeface="Times New Roman" panose="02020603050405020304" pitchFamily="18" charset="0"/>
                <a:cs typeface="Times New Roman" panose="02020603050405020304" pitchFamily="18" charset="0"/>
              </a:rPr>
              <a:t>Key Factors considered for selecting MSD and DK Datasets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Essential libraries for this Project</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Data Preparation and Cleaning</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Data Analysis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Comparing the Results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Observation of Average and Strike Rate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Wicketkeeping performance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Inference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DK AGAINST OPPONENT TEAM </a:t>
            </a:r>
            <a:endParaRPr lang="en-IN" sz="2800" dirty="0"/>
          </a:p>
        </p:txBody>
      </p:sp>
      <p:pic>
        <p:nvPicPr>
          <p:cNvPr id="5" name="Content Placeholder 4"/>
          <p:cNvPicPr>
            <a:picLocks noGrp="1" noChangeAspect="1"/>
          </p:cNvPicPr>
          <p:nvPr>
            <p:ph idx="1"/>
          </p:nvPr>
        </p:nvPicPr>
        <p:blipFill rotWithShape="1">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rcRect t="17051"/>
          <a:stretch>
            <a:fillRect/>
          </a:stretch>
        </p:blipFill>
        <p:spPr>
          <a:xfrm>
            <a:off x="2050733" y="1416424"/>
            <a:ext cx="8090533" cy="4760539"/>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MATCHES PLAYED</a:t>
            </a:r>
            <a:endParaRPr lang="en-IN"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DK AGAINST OPPONENT TEAM </a:t>
            </a:r>
            <a:endParaRPr lang="en-IN" sz="2800" dirty="0"/>
          </a:p>
        </p:txBody>
      </p:sp>
      <p:pic>
        <p:nvPicPr>
          <p:cNvPr id="5" name="Content Placeholder 4"/>
          <p:cNvPicPr>
            <a:picLocks noGrp="1" noChangeAspect="1"/>
          </p:cNvPicPr>
          <p:nvPr>
            <p:ph idx="1"/>
          </p:nvPr>
        </p:nvPicPr>
        <p:blipFill rotWithShape="1">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rcRect l="7042" t="17855" r="27153"/>
          <a:stretch>
            <a:fillRect/>
          </a:stretch>
        </p:blipFill>
        <p:spPr>
          <a:xfrm>
            <a:off x="2590800" y="1488141"/>
            <a:ext cx="5701553" cy="4688822"/>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INNINGS PLAYED</a:t>
            </a: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DK AGAINST OPPONENT TEAM </a:t>
            </a:r>
            <a:endParaRPr lang="en-IN" sz="2800" dirty="0"/>
          </a:p>
        </p:txBody>
      </p:sp>
      <p:pic>
        <p:nvPicPr>
          <p:cNvPr id="5" name="Content Placeholder 4"/>
          <p:cNvPicPr>
            <a:picLocks noGrp="1" noChangeAspect="1"/>
          </p:cNvPicPr>
          <p:nvPr>
            <p:ph idx="1"/>
          </p:nvPr>
        </p:nvPicPr>
        <p:blipFill rotWithShape="1">
          <a:blip r:embed="rId1">
            <a:extLst>
              <a:ext uri="{BEBA8EAE-BF5A-486C-A8C5-ECC9F3942E4B}">
                <a14:imgProps xmlns:a14="http://schemas.microsoft.com/office/drawing/2010/main">
                  <a14:imgLayer r:embed="rId2">
                    <a14:imgEffect>
                      <a14:saturation sat="300000"/>
                    </a14:imgEffect>
                    <a14:imgEffect>
                      <a14:sharpenSoften amount="25000"/>
                    </a14:imgEffect>
                  </a14:imgLayer>
                </a14:imgProps>
              </a:ext>
              <a:ext uri="{28A0092B-C50C-407E-A947-70E740481C1C}">
                <a14:useLocalDpi xmlns:a14="http://schemas.microsoft.com/office/drawing/2010/main" val="0"/>
              </a:ext>
            </a:extLst>
          </a:blip>
          <a:srcRect t="18200"/>
          <a:stretch>
            <a:fillRect/>
          </a:stretch>
        </p:blipFill>
        <p:spPr>
          <a:xfrm>
            <a:off x="2312894" y="1515035"/>
            <a:ext cx="7291502" cy="4661928"/>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RUNS SCORED</a:t>
            </a:r>
            <a:endParaRPr lang="en-I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DK AGAINST OPPONENT TEAM </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2196042" y="1497013"/>
            <a:ext cx="7799916" cy="4679950"/>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STRIKE RATE</a:t>
            </a:r>
            <a:endParaRPr lang="en-I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DK AGAINST OPPONENT TEAM </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2196042" y="1497013"/>
            <a:ext cx="7799916" cy="4679950"/>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AVERAGE</a:t>
            </a: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DK AGAINST OPPONENT TEAM </a:t>
            </a:r>
            <a:endParaRPr lang="en-IN" sz="2800"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64926" y="1353671"/>
            <a:ext cx="8053761" cy="4832257"/>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HIGH SCORE</a:t>
            </a:r>
            <a:endParaRPr lang="en-IN"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GROUND ANALYSIS FOR DK</a:t>
            </a:r>
            <a:endParaRPr lang="en-IN" sz="2800" dirty="0"/>
          </a:p>
        </p:txBody>
      </p:sp>
      <p:pic>
        <p:nvPicPr>
          <p:cNvPr id="5" name="Content Placeholder 4"/>
          <p:cNvPicPr>
            <a:picLocks noGrp="1" noChangeAspect="1"/>
          </p:cNvPicPr>
          <p:nvPr>
            <p:ph idx="1"/>
          </p:nvPr>
        </p:nvPicPr>
        <p:blipFill rotWithShape="1">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rcRect l="8136" t="17242"/>
          <a:stretch>
            <a:fillRect/>
          </a:stretch>
        </p:blipFill>
        <p:spPr>
          <a:xfrm>
            <a:off x="2578100" y="1416424"/>
            <a:ext cx="7289800" cy="4908175"/>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MATCHES PAYED IN EACH GROUND</a:t>
            </a:r>
            <a:endParaRPr lang="en-I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GROUND ANALYSIS FOR DK</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2196042" y="1497013"/>
            <a:ext cx="7799916" cy="4679950"/>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AVERAGE IN EACH GROUND</a:t>
            </a:r>
            <a:endParaRPr lang="en-I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GROUND ANALYSIS FOR DK</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2196042" y="1497013"/>
            <a:ext cx="7799916" cy="4679950"/>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STRIKE RATE IN EACH GROUND</a:t>
            </a:r>
            <a:endParaRPr lang="en-I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lstStyle/>
          <a:p>
            <a:pPr algn="ct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DK AVERAGE PER YEAR</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953947" y="1206500"/>
            <a:ext cx="8284105" cy="49704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946"/>
          </a:xfrm>
        </p:spPr>
        <p:txBody>
          <a:bodyPr>
            <a:normAutofit/>
          </a:bodyPr>
          <a:lstStyle/>
          <a:p>
            <a:pPr algn="ctr"/>
            <a:r>
              <a:rPr lang="en-IN" sz="2400" dirty="0">
                <a:latin typeface="Times New Roman" panose="02020603050405020304" pitchFamily="18" charset="0"/>
                <a:cs typeface="Times New Roman" panose="02020603050405020304" pitchFamily="18" charset="0"/>
              </a:rPr>
              <a:t>KEY FACTORS CONSIDERED FOR SELECTING MSD (</a:t>
            </a:r>
            <a:r>
              <a:rPr lang="en-IN" sz="2400" dirty="0" err="1">
                <a:latin typeface="Times New Roman" panose="02020603050405020304" pitchFamily="18" charset="0"/>
                <a:cs typeface="Times New Roman" panose="02020603050405020304" pitchFamily="18" charset="0"/>
              </a:rPr>
              <a:t>Mahendra</a:t>
            </a:r>
            <a:r>
              <a:rPr lang="en-IN" sz="2400" dirty="0">
                <a:latin typeface="Times New Roman" panose="02020603050405020304" pitchFamily="18" charset="0"/>
                <a:cs typeface="Times New Roman" panose="02020603050405020304" pitchFamily="18" charset="0"/>
              </a:rPr>
              <a:t> Singh Dhoni) AND DK (Dinesh Karthik) DATSETS</a:t>
            </a:r>
            <a:endParaRPr lang="en-IN" sz="2400" dirty="0"/>
          </a:p>
        </p:txBody>
      </p:sp>
      <p:sp>
        <p:nvSpPr>
          <p:cNvPr id="3" name="Content Placeholder 2"/>
          <p:cNvSpPr>
            <a:spLocks noGrp="1"/>
          </p:cNvSpPr>
          <p:nvPr>
            <p:ph idx="1"/>
          </p:nvPr>
        </p:nvSpPr>
        <p:spPr>
          <a:xfrm>
            <a:off x="838200" y="1613647"/>
            <a:ext cx="10515600" cy="4769224"/>
          </a:xfrm>
        </p:spPr>
        <p:txBody>
          <a:bodyPr>
            <a:normAutofit fontScale="77500" lnSpcReduction="20000"/>
          </a:bodyPr>
          <a:lstStyle/>
          <a:p>
            <a:pPr marL="0" indent="0" algn="just">
              <a:lnSpc>
                <a:spcPct val="150000"/>
              </a:lnSpc>
              <a:buNone/>
            </a:pPr>
            <a:r>
              <a:rPr lang="en-US" sz="2100" b="1" i="0" dirty="0">
                <a:solidFill>
                  <a:srgbClr val="FF0000"/>
                </a:solidFill>
                <a:effectLst/>
                <a:latin typeface="Times New Roman" panose="02020603050405020304" pitchFamily="18" charset="0"/>
                <a:cs typeface="Times New Roman" panose="02020603050405020304" pitchFamily="18" charset="0"/>
              </a:rPr>
              <a:t>IPL Debut</a:t>
            </a:r>
            <a:r>
              <a:rPr lang="en-US" sz="2100" b="0" i="0" dirty="0">
                <a:effectLst/>
                <a:latin typeface="Times New Roman" panose="02020603050405020304" pitchFamily="18" charset="0"/>
                <a:cs typeface="Times New Roman" panose="02020603050405020304" pitchFamily="18" charset="0"/>
              </a:rPr>
              <a:t>: Both MSD and DK made their </a:t>
            </a:r>
            <a:r>
              <a:rPr lang="en-US" sz="2100" b="1" i="0" dirty="0">
                <a:solidFill>
                  <a:srgbClr val="FF0000"/>
                </a:solidFill>
                <a:effectLst/>
                <a:latin typeface="Times New Roman" panose="02020603050405020304" pitchFamily="18" charset="0"/>
                <a:cs typeface="Times New Roman" panose="02020603050405020304" pitchFamily="18" charset="0"/>
              </a:rPr>
              <a:t>IPL debut in 2008</a:t>
            </a:r>
            <a:r>
              <a:rPr lang="en-US" sz="2100" b="0" i="0" dirty="0">
                <a:effectLst/>
                <a:latin typeface="Times New Roman" panose="02020603050405020304" pitchFamily="18" charset="0"/>
                <a:cs typeface="Times New Roman" panose="02020603050405020304" pitchFamily="18" charset="0"/>
              </a:rPr>
              <a:t>, the inaugural season of the league. They have been playing in the league since then and have been a consistent presence in their respective teams.</a:t>
            </a:r>
            <a:endParaRPr lang="en-US" sz="2100" b="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100" b="1" i="0" dirty="0">
                <a:solidFill>
                  <a:srgbClr val="FF0000"/>
                </a:solidFill>
                <a:effectLst/>
                <a:latin typeface="Times New Roman" panose="02020603050405020304" pitchFamily="18" charset="0"/>
                <a:cs typeface="Times New Roman" panose="02020603050405020304" pitchFamily="18" charset="0"/>
              </a:rPr>
              <a:t>Wicket-Keeping</a:t>
            </a:r>
            <a:r>
              <a:rPr lang="en-US" sz="2100" b="0" i="0" dirty="0">
                <a:effectLst/>
                <a:latin typeface="Times New Roman" panose="02020603050405020304" pitchFamily="18" charset="0"/>
                <a:cs typeface="Times New Roman" panose="02020603050405020304" pitchFamily="18" charset="0"/>
              </a:rPr>
              <a:t>:</a:t>
            </a:r>
            <a:r>
              <a:rPr lang="en-US" sz="2100" b="0" i="0" dirty="0">
                <a:solidFill>
                  <a:srgbClr val="FF0000"/>
                </a:solidFill>
                <a:effectLst/>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Both MSD and DK are wicket-keepers and have played a significant role in their team's success in the IPL. </a:t>
            </a:r>
            <a:endParaRPr lang="en-US" sz="2100" b="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100" b="1" i="0" dirty="0">
                <a:solidFill>
                  <a:srgbClr val="FF0000"/>
                </a:solidFill>
                <a:effectLst/>
                <a:latin typeface="Times New Roman" panose="02020603050405020304" pitchFamily="18" charset="0"/>
                <a:cs typeface="Times New Roman" panose="02020603050405020304" pitchFamily="18" charset="0"/>
              </a:rPr>
              <a:t>Batting Style</a:t>
            </a:r>
            <a:r>
              <a:rPr lang="en-US" sz="2100" b="0" i="0" dirty="0">
                <a:effectLst/>
                <a:latin typeface="Times New Roman" panose="02020603050405020304" pitchFamily="18" charset="0"/>
                <a:cs typeface="Times New Roman" panose="02020603050405020304" pitchFamily="18" charset="0"/>
              </a:rPr>
              <a:t>: Both MSD and DK are right-handed batsmen who are known for their aggressive batting style. They are capable of hitting big sixes and scoring quick runs, making them valuable assets for their teams.</a:t>
            </a:r>
            <a:endParaRPr lang="en-US" sz="2100" b="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100" b="1" i="0" dirty="0">
                <a:solidFill>
                  <a:srgbClr val="FF0000"/>
                </a:solidFill>
                <a:effectLst/>
                <a:latin typeface="Times New Roman" panose="02020603050405020304" pitchFamily="18" charset="0"/>
                <a:cs typeface="Times New Roman" panose="02020603050405020304" pitchFamily="18" charset="0"/>
              </a:rPr>
              <a:t>Experience</a:t>
            </a:r>
            <a:r>
              <a:rPr lang="en-US" sz="2100" b="0" i="0" dirty="0">
                <a:effectLst/>
                <a:latin typeface="Times New Roman" panose="02020603050405020304" pitchFamily="18" charset="0"/>
                <a:cs typeface="Times New Roman" panose="02020603050405020304" pitchFamily="18" charset="0"/>
              </a:rPr>
              <a:t>: Both MSD and DK have played in the IPL for over a decade and have a wealth of experience in the league. They have faced some of the best bowlers in the world and have performed consistently over the years.</a:t>
            </a:r>
            <a:endParaRPr lang="en-US" sz="2100" b="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100" b="1" i="0" dirty="0">
                <a:effectLst/>
                <a:latin typeface="Times New Roman" panose="02020603050405020304" pitchFamily="18" charset="0"/>
                <a:cs typeface="Times New Roman" panose="02020603050405020304" pitchFamily="18" charset="0"/>
              </a:rPr>
              <a:t>ADDITIONAL KEY FACTOR</a:t>
            </a:r>
            <a:endParaRPr lang="en-US" sz="2100" b="1"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100" b="1" i="0" dirty="0">
                <a:solidFill>
                  <a:srgbClr val="00B0F0"/>
                </a:solidFill>
                <a:effectLst/>
                <a:latin typeface="Times New Roman" panose="02020603050405020304" pitchFamily="18" charset="0"/>
                <a:cs typeface="Times New Roman" panose="02020603050405020304" pitchFamily="18" charset="0"/>
              </a:rPr>
              <a:t>Captaincy</a:t>
            </a:r>
            <a:r>
              <a:rPr lang="en-US" sz="2100" b="0" i="0" dirty="0">
                <a:effectLst/>
                <a:latin typeface="Times New Roman" panose="02020603050405020304" pitchFamily="18" charset="0"/>
                <a:cs typeface="Times New Roman" panose="02020603050405020304" pitchFamily="18" charset="0"/>
              </a:rPr>
              <a:t>: Both MSD and DK have captained their respective IPL teams. MSD has been the captain of the Chennai Super Kings (CSK) since the first season, leading them to three IPL titles. DK has also captained several IPL teams, including the Kolkata Knight Riders (KKR) and the Gujarat Lions (GL).</a:t>
            </a:r>
            <a:endParaRPr lang="en-US" sz="2100" b="0" i="0" dirty="0">
              <a:effectLst/>
              <a:latin typeface="Times New Roman" panose="02020603050405020304" pitchFamily="18" charset="0"/>
              <a:cs typeface="Times New Roman" panose="02020603050405020304" pitchFamily="18" charset="0"/>
            </a:endParaRPr>
          </a:p>
          <a:p>
            <a:pPr marL="0" indent="0" algn="just">
              <a:buNone/>
            </a:pPr>
            <a:endParaRPr lang="en-US" sz="2100" b="0" i="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lstStyle/>
          <a:p>
            <a:pPr algn="ct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DK STRIKE RATE PER YEAR</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953947" y="1206500"/>
            <a:ext cx="8284105" cy="4970463"/>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lstStyle/>
          <a:p>
            <a:pPr algn="ct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DK HALF CENTURIES PER YEAR</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953947" y="1206500"/>
            <a:ext cx="8284105" cy="497046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COMPARISON ON BOUNDARIES</a:t>
            </a:r>
            <a:endParaRPr lang="en-IN" dirty="0"/>
          </a:p>
        </p:txBody>
      </p:sp>
      <p:pic>
        <p:nvPicPr>
          <p:cNvPr id="5" name="Content Placeholder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38200" y="2058194"/>
            <a:ext cx="5181600" cy="3886200"/>
          </a:xfrm>
        </p:spPr>
      </p:pic>
      <p:pic>
        <p:nvPicPr>
          <p:cNvPr id="8"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58194"/>
            <a:ext cx="5181600" cy="38862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COMPARISON OF INNINGS PLAYED</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95108" y="1825625"/>
            <a:ext cx="5801784" cy="4351338"/>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COMPARISON ON AVERAGE</a:t>
            </a:r>
            <a:endParaRPr lang="en-IN" sz="2800"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59626" y="1825625"/>
            <a:ext cx="9072748" cy="4351338"/>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COMPARISON ON STRIKE RATE</a:t>
            </a:r>
            <a:endParaRPr lang="en-IN" sz="2800"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74844" y="1825625"/>
            <a:ext cx="9842312" cy="4351338"/>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COMPARISON ON GETTING OUT</a:t>
            </a:r>
            <a:endParaRPr lang="en-IN" sz="2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38200" y="2058194"/>
            <a:ext cx="5181600" cy="3886200"/>
          </a:xfrm>
        </p:spPr>
      </p:pic>
      <p:pic>
        <p:nvPicPr>
          <p:cNvPr id="8"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58194"/>
            <a:ext cx="5181600" cy="38862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35313"/>
            <a:ext cx="10515600" cy="653581"/>
          </a:xfrm>
        </p:spPr>
        <p:txBody>
          <a:bodyPr>
            <a:normAutofit/>
          </a:bodyPr>
          <a:lstStyle/>
          <a:p>
            <a:pPr algn="ctr"/>
            <a:r>
              <a:rPr lang="en-IN" sz="2800" dirty="0">
                <a:latin typeface="Times New Roman" panose="02020603050405020304" pitchFamily="18" charset="0"/>
                <a:cs typeface="Times New Roman" panose="02020603050405020304" pitchFamily="18" charset="0"/>
              </a:rPr>
              <a:t>PERFORMANCE BY BATTING POSITION FOR MSD</a:t>
            </a:r>
            <a:endParaRPr lang="en-IN" sz="2800" dirty="0"/>
          </a:p>
        </p:txBody>
      </p:sp>
      <p:sp>
        <p:nvSpPr>
          <p:cNvPr id="4" name="Text Placeholder 3"/>
          <p:cNvSpPr>
            <a:spLocks noGrp="1"/>
          </p:cNvSpPr>
          <p:nvPr>
            <p:ph type="body" idx="1"/>
          </p:nvPr>
        </p:nvSpPr>
        <p:spPr>
          <a:xfrm>
            <a:off x="839787" y="908238"/>
            <a:ext cx="5157787" cy="653581"/>
          </a:xfrm>
        </p:spPr>
        <p:txBody>
          <a:bodyPr/>
          <a:lstStyle/>
          <a:p>
            <a:pPr algn="ctr"/>
            <a:r>
              <a:rPr lang="en-IN" dirty="0">
                <a:latin typeface="Times New Roman" panose="02020603050405020304" pitchFamily="18" charset="0"/>
                <a:cs typeface="Times New Roman" panose="02020603050405020304" pitchFamily="18" charset="0"/>
              </a:rPr>
              <a:t>STRIKE RATE</a:t>
            </a:r>
            <a:endParaRPr lang="en-IN"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839787" y="2046551"/>
            <a:ext cx="5157787" cy="3868340"/>
          </a:xfrm>
        </p:spPr>
      </p:pic>
      <p:pic>
        <p:nvPicPr>
          <p:cNvPr id="12"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a:xfrm>
            <a:off x="6172200" y="2101255"/>
            <a:ext cx="5183188" cy="3887391"/>
          </a:xfrm>
        </p:spPr>
      </p:pic>
      <p:sp>
        <p:nvSpPr>
          <p:cNvPr id="8" name="Text Placeholder 3"/>
          <p:cNvSpPr txBox="1"/>
          <p:nvPr/>
        </p:nvSpPr>
        <p:spPr>
          <a:xfrm>
            <a:off x="6130504" y="908238"/>
            <a:ext cx="5157787" cy="65358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IN" dirty="0">
                <a:latin typeface="Times New Roman" panose="02020603050405020304" pitchFamily="18" charset="0"/>
                <a:cs typeface="Times New Roman" panose="02020603050405020304" pitchFamily="18" charset="0"/>
              </a:rPr>
              <a:t>AVERAGE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35313"/>
            <a:ext cx="10515600" cy="653581"/>
          </a:xfrm>
        </p:spPr>
        <p:txBody>
          <a:bodyPr>
            <a:normAutofit/>
          </a:bodyPr>
          <a:lstStyle/>
          <a:p>
            <a:pPr algn="ctr"/>
            <a:r>
              <a:rPr lang="en-IN" sz="2800" dirty="0">
                <a:latin typeface="Times New Roman" panose="02020603050405020304" pitchFamily="18" charset="0"/>
                <a:cs typeface="Times New Roman" panose="02020603050405020304" pitchFamily="18" charset="0"/>
              </a:rPr>
              <a:t>PERFORMANCE BY SUITABLE BATTING POSITION FOR DK</a:t>
            </a:r>
            <a:endParaRPr lang="en-IN" sz="2800" dirty="0"/>
          </a:p>
        </p:txBody>
      </p:sp>
      <p:sp>
        <p:nvSpPr>
          <p:cNvPr id="4" name="Text Placeholder 3"/>
          <p:cNvSpPr>
            <a:spLocks noGrp="1"/>
          </p:cNvSpPr>
          <p:nvPr>
            <p:ph type="body" idx="1"/>
          </p:nvPr>
        </p:nvSpPr>
        <p:spPr>
          <a:xfrm>
            <a:off x="839787" y="908238"/>
            <a:ext cx="5157787" cy="653581"/>
          </a:xfrm>
        </p:spPr>
        <p:txBody>
          <a:bodyPr/>
          <a:lstStyle/>
          <a:p>
            <a:pPr algn="ctr"/>
            <a:r>
              <a:rPr lang="en-IN" dirty="0">
                <a:latin typeface="Times New Roman" panose="02020603050405020304" pitchFamily="18" charset="0"/>
                <a:cs typeface="Times New Roman" panose="02020603050405020304" pitchFamily="18" charset="0"/>
              </a:rPr>
              <a:t>STRIKE RATE</a:t>
            </a:r>
            <a:endParaRPr lang="en-IN"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839788" y="1963271"/>
            <a:ext cx="5157787" cy="4015849"/>
          </a:xfrm>
        </p:spPr>
      </p:pic>
      <p:pic>
        <p:nvPicPr>
          <p:cNvPr id="12"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101255"/>
            <a:ext cx="5183188" cy="3887391"/>
          </a:xfrm>
        </p:spPr>
      </p:pic>
      <p:sp>
        <p:nvSpPr>
          <p:cNvPr id="8" name="Text Placeholder 3"/>
          <p:cNvSpPr txBox="1"/>
          <p:nvPr/>
        </p:nvSpPr>
        <p:spPr>
          <a:xfrm>
            <a:off x="6130504" y="908238"/>
            <a:ext cx="5157787" cy="65358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IN" dirty="0">
                <a:latin typeface="Times New Roman" panose="02020603050405020304" pitchFamily="18" charset="0"/>
                <a:cs typeface="Times New Roman" panose="02020603050405020304" pitchFamily="18" charset="0"/>
              </a:rPr>
              <a:t>AVERAGE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075"/>
          </a:xfrm>
        </p:spPr>
        <p:txBody>
          <a:bodyPr>
            <a:normAutofit/>
          </a:bodyPr>
          <a:lstStyle/>
          <a:p>
            <a:pPr algn="ctr"/>
            <a:r>
              <a:rPr lang="en-US" sz="2400" dirty="0">
                <a:latin typeface="Times New Roman" panose="02020603050405020304" pitchFamily="18" charset="0"/>
                <a:cs typeface="Times New Roman" panose="02020603050405020304" pitchFamily="18" charset="0"/>
              </a:rPr>
              <a:t>OBSERVATION ON MSD’s IPL AVERAGE</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2200"/>
            <a:ext cx="10515600" cy="5400675"/>
          </a:xfrm>
        </p:spPr>
        <p:txBody>
          <a:bodyPr>
            <a:normAutofit/>
          </a:bodyPr>
          <a:lstStyle/>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MS Dhoni has the highest average in IPL against the </a:t>
            </a:r>
            <a:r>
              <a:rPr lang="en-US" sz="1800" b="0" i="0" dirty="0">
                <a:solidFill>
                  <a:srgbClr val="C00000"/>
                </a:solidFill>
                <a:effectLst/>
                <a:latin typeface="Times New Roman" panose="02020603050405020304" pitchFamily="18" charset="0"/>
                <a:cs typeface="Times New Roman" panose="02020603050405020304" pitchFamily="18" charset="0"/>
              </a:rPr>
              <a:t>Punjab Kings </a:t>
            </a:r>
            <a:r>
              <a:rPr lang="en-US" sz="1800" b="0" i="0" dirty="0">
                <a:effectLst/>
                <a:latin typeface="Times New Roman" panose="02020603050405020304" pitchFamily="18" charset="0"/>
                <a:cs typeface="Times New Roman" panose="02020603050405020304" pitchFamily="18" charset="0"/>
              </a:rPr>
              <a:t>team. His average against them is 49.38 in 24 innings.</a:t>
            </a:r>
            <a:endParaRPr lang="en-US" sz="1800" b="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MSD also scored 5 fifties against Punjab Kings ,most against any team.</a:t>
            </a:r>
            <a:endParaRPr lang="en-US" sz="1800" b="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MSD had </a:t>
            </a:r>
            <a:r>
              <a:rPr lang="en-US" sz="1800" b="0" i="0" dirty="0">
                <a:effectLst/>
                <a:latin typeface="Times New Roman" panose="02020603050405020304" pitchFamily="18" charset="0"/>
                <a:cs typeface="Times New Roman" panose="02020603050405020304" pitchFamily="18" charset="0"/>
              </a:rPr>
              <a:t>an average of 40 above against </a:t>
            </a:r>
            <a:r>
              <a:rPr lang="en-US" sz="1800" b="0" i="0" dirty="0">
                <a:solidFill>
                  <a:srgbClr val="7030A0"/>
                </a:solidFill>
                <a:effectLst/>
                <a:latin typeface="Times New Roman" panose="02020603050405020304" pitchFamily="18" charset="0"/>
                <a:cs typeface="Times New Roman" panose="02020603050405020304" pitchFamily="18" charset="0"/>
              </a:rPr>
              <a:t>KKR</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FF0000"/>
                </a:solidFill>
                <a:effectLst/>
                <a:latin typeface="Times New Roman" panose="02020603050405020304" pitchFamily="18" charset="0"/>
                <a:cs typeface="Times New Roman" panose="02020603050405020304" pitchFamily="18" charset="0"/>
              </a:rPr>
              <a:t> RCB</a:t>
            </a:r>
            <a:r>
              <a:rPr lang="en-US" sz="1800" b="0" i="0" dirty="0">
                <a:effectLst/>
                <a:latin typeface="Times New Roman" panose="02020603050405020304" pitchFamily="18" charset="0"/>
                <a:cs typeface="Times New Roman" panose="02020603050405020304" pitchFamily="18" charset="0"/>
              </a:rPr>
              <a:t>,</a:t>
            </a: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SRH</a:t>
            </a:r>
            <a:r>
              <a:rPr lang="en-US" sz="1800" b="0" i="0" dirty="0">
                <a:effectLst/>
                <a:latin typeface="Times New Roman" panose="02020603050405020304" pitchFamily="18" charset="0"/>
                <a:cs typeface="Times New Roman" panose="02020603050405020304" pitchFamily="18" charset="0"/>
              </a:rPr>
              <a:t> and </a:t>
            </a:r>
            <a:r>
              <a:rPr lang="en-US" sz="1800" b="0" i="0" dirty="0">
                <a:solidFill>
                  <a:srgbClr val="CC0099"/>
                </a:solidFill>
                <a:effectLst/>
                <a:latin typeface="Times New Roman" panose="02020603050405020304" pitchFamily="18" charset="0"/>
                <a:cs typeface="Times New Roman" panose="02020603050405020304" pitchFamily="18" charset="0"/>
              </a:rPr>
              <a:t>RR. </a:t>
            </a:r>
            <a:r>
              <a:rPr lang="en-US" sz="1800" b="0" i="0" dirty="0">
                <a:effectLst/>
                <a:latin typeface="Times New Roman" panose="02020603050405020304" pitchFamily="18" charset="0"/>
                <a:cs typeface="Times New Roman" panose="02020603050405020304" pitchFamily="18" charset="0"/>
              </a:rPr>
              <a:t>He performed consistently against all teams.</a:t>
            </a:r>
            <a:endParaRPr lang="en-US" sz="1800" b="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MSD also scored 4 fifties against RCB and SRH ,second next to Punjab.</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defRPr/>
            </a:pPr>
            <a:r>
              <a:rPr lang="en-US" sz="1800" b="0" i="0" dirty="0">
                <a:solidFill>
                  <a:prstClr val="black"/>
                </a:solidFill>
                <a:effectLst/>
                <a:latin typeface="Times New Roman" panose="02020603050405020304" pitchFamily="18" charset="0"/>
                <a:cs typeface="Times New Roman" panose="02020603050405020304" pitchFamily="18" charset="0"/>
              </a:rPr>
              <a:t>M</a:t>
            </a:r>
            <a:r>
              <a:rPr lang="en-US" sz="1800" dirty="0">
                <a:solidFill>
                  <a:prstClr val="black"/>
                </a:solidFill>
                <a:latin typeface="Times New Roman" panose="02020603050405020304" pitchFamily="18" charset="0"/>
                <a:cs typeface="Times New Roman" panose="02020603050405020304" pitchFamily="18" charset="0"/>
              </a:rPr>
              <a:t>SD has an average of 47.39 in the result of matches won and an average31.38in the result of matches loss.</a:t>
            </a:r>
            <a:endParaRPr lang="en-US" sz="1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sz="1800" b="0" i="0" dirty="0">
                <a:solidFill>
                  <a:prstClr val="black"/>
                </a:solidFill>
                <a:effectLst/>
                <a:latin typeface="Times New Roman" panose="02020603050405020304" pitchFamily="18" charset="0"/>
                <a:cs typeface="Times New Roman" panose="02020603050405020304" pitchFamily="18" charset="0"/>
              </a:rPr>
              <a:t>M</a:t>
            </a:r>
            <a:r>
              <a:rPr lang="en-US" sz="1800" dirty="0">
                <a:solidFill>
                  <a:prstClr val="black"/>
                </a:solidFill>
                <a:latin typeface="Times New Roman" panose="02020603050405020304" pitchFamily="18" charset="0"/>
                <a:cs typeface="Times New Roman" panose="02020603050405020304" pitchFamily="18" charset="0"/>
              </a:rPr>
              <a:t>SD has an average of 92.60 on M </a:t>
            </a:r>
            <a:r>
              <a:rPr lang="en-US" sz="1800" dirty="0" err="1">
                <a:solidFill>
                  <a:prstClr val="black"/>
                </a:solidFill>
                <a:latin typeface="Times New Roman" panose="02020603050405020304" pitchFamily="18" charset="0"/>
                <a:cs typeface="Times New Roman" panose="02020603050405020304" pitchFamily="18" charset="0"/>
              </a:rPr>
              <a:t>Chinnaswamy</a:t>
            </a:r>
            <a:r>
              <a:rPr lang="en-US" sz="1800" dirty="0">
                <a:solidFill>
                  <a:prstClr val="black"/>
                </a:solidFill>
                <a:latin typeface="Times New Roman" panose="02020603050405020304" pitchFamily="18" charset="0"/>
                <a:cs typeface="Times New Roman" panose="02020603050405020304" pitchFamily="18" charset="0"/>
              </a:rPr>
              <a:t> Stadium and more than 50 averages on Himachal Pradesh Cricket Association Stadium, JSCA International Stadium Complex, Narendra Modi Stadium, Maharashtra Cricket Association Stadium,</a:t>
            </a:r>
            <a:r>
              <a:rPr lang="sv-SE" sz="1800" dirty="0">
                <a:solidFill>
                  <a:prstClr val="black"/>
                </a:solidFill>
                <a:latin typeface="Times New Roman" panose="02020603050405020304" pitchFamily="18" charset="0"/>
                <a:cs typeface="Times New Roman" panose="02020603050405020304" pitchFamily="18" charset="0"/>
              </a:rPr>
              <a:t> Punjab Cricket Association IS Bindra Stadium which shows combination of spin and pace friendly pitches.</a:t>
            </a:r>
            <a:endParaRPr lang="en-US" sz="1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sz="1800" dirty="0">
                <a:solidFill>
                  <a:prstClr val="black"/>
                </a:solidFill>
                <a:latin typeface="Times New Roman" panose="02020603050405020304" pitchFamily="18" charset="0"/>
                <a:cs typeface="Times New Roman" panose="02020603050405020304" pitchFamily="18" charset="0"/>
              </a:rPr>
              <a:t>This shows that if MSD performs well then it will be positive result.</a:t>
            </a:r>
            <a:endParaRPr lang="en-US" sz="1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1800" b="0" i="0" dirty="0">
              <a:solidFill>
                <a:srgbClr val="CC0099"/>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ESSENTIAL LIBRARIES FOR THIS PROJECT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IN" sz="2000" dirty="0" err="1">
                <a:latin typeface="Times New Roman" panose="02020603050405020304" pitchFamily="18" charset="0"/>
                <a:cs typeface="Times New Roman" panose="02020603050405020304" pitchFamily="18" charset="0"/>
              </a:rPr>
              <a:t>Numpy</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Pandas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Matplotlib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Seaborn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p:spPr>
        <p:txBody>
          <a:bodyPr>
            <a:normAutofit/>
          </a:bodyPr>
          <a:lstStyle/>
          <a:p>
            <a:pPr algn="ctr"/>
            <a:r>
              <a:rPr lang="en-US" sz="2800" dirty="0">
                <a:latin typeface="Times New Roman" panose="02020603050405020304" pitchFamily="18" charset="0"/>
                <a:cs typeface="Times New Roman" panose="02020603050405020304" pitchFamily="18" charset="0"/>
              </a:rPr>
              <a:t>OBSERVATION ON DK’s IPL AVERAGE</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1100"/>
            <a:ext cx="10515600" cy="4995863"/>
          </a:xfrm>
        </p:spPr>
        <p:txBody>
          <a:bodyPr/>
          <a:lstStyle/>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Dinesh Karthik has an average of 32.79  in IPL against the </a:t>
            </a:r>
            <a:r>
              <a:rPr kumimoji="0" lang="en-US" sz="1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Punjab Kings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team which is the highest against any team he played.</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lang="en-US" sz="1800" dirty="0">
                <a:solidFill>
                  <a:prstClr val="black"/>
                </a:solidFill>
                <a:latin typeface="Times New Roman" panose="02020603050405020304" pitchFamily="18" charset="0"/>
                <a:cs typeface="Times New Roman" panose="02020603050405020304" pitchFamily="18" charset="0"/>
              </a:rPr>
              <a:t>DK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scored 5 fifties against Delhi Capitals, most against any team.</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DK had an average of 30 above against </a:t>
            </a:r>
            <a:r>
              <a:rPr kumimoji="0" lang="en-US" sz="18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KKR</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800" b="0" i="0" u="none" strike="noStrike" kern="1200" cap="none" spc="0" normalizeH="0" baseline="0" noProof="0" dirty="0">
                <a:ln>
                  <a:noFill/>
                </a:ln>
                <a:solidFill>
                  <a:srgbClr val="ED7D31">
                    <a:lumMod val="75000"/>
                  </a:srgbClr>
                </a:solidFill>
                <a:effectLst/>
                <a:uLnTx/>
                <a:uFillTx/>
                <a:latin typeface="Times New Roman" panose="02020603050405020304" pitchFamily="18" charset="0"/>
                <a:ea typeface="+mn-ea"/>
                <a:cs typeface="Times New Roman" panose="02020603050405020304" pitchFamily="18" charset="0"/>
              </a:rPr>
              <a:t>SRH</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a:t>
            </a:r>
            <a:r>
              <a:rPr kumimoji="0" lang="en-US" sz="1800" b="0" i="0" u="none" strike="noStrike" kern="1200" cap="none" spc="0" normalizeH="0" baseline="0" noProof="0" dirty="0">
                <a:ln>
                  <a:noFill/>
                </a:ln>
                <a:solidFill>
                  <a:srgbClr val="CC0099"/>
                </a:solidFill>
                <a:effectLst/>
                <a:uLnTx/>
                <a:uFillTx/>
                <a:latin typeface="Times New Roman" panose="02020603050405020304" pitchFamily="18" charset="0"/>
                <a:ea typeface="+mn-ea"/>
                <a:cs typeface="Times New Roman" panose="02020603050405020304" pitchFamily="18" charset="0"/>
              </a:rPr>
              <a:t>RR.</a:t>
            </a:r>
            <a:endParaRPr kumimoji="0" lang="en-US" sz="1800" b="0" i="0" u="none" strike="noStrike" kern="1200" cap="none" spc="0" normalizeH="0" baseline="0" noProof="0" dirty="0">
              <a:ln>
                <a:noFill/>
              </a:ln>
              <a:solidFill>
                <a:srgbClr val="CC0099"/>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lang="en-US" sz="1800" dirty="0">
                <a:solidFill>
                  <a:prstClr val="black"/>
                </a:solidFill>
                <a:latin typeface="Times New Roman" panose="02020603050405020304" pitchFamily="18" charset="0"/>
                <a:cs typeface="Times New Roman" panose="02020603050405020304" pitchFamily="18" charset="0"/>
              </a:rPr>
              <a:t>DK</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scored 4 fifties against Punjab next to Delhi.</a:t>
            </a:r>
            <a:endParaRPr kumimoji="0" lang="en-US" sz="1800" b="0" i="0" u="none" strike="noStrike" kern="1200" cap="none" spc="0" normalizeH="0" baseline="0" noProof="0" dirty="0">
              <a:ln>
                <a:noFill/>
              </a:ln>
              <a:solidFill>
                <a:srgbClr val="CC0099"/>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DK has an average of 60 on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Barabati</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Stadium and more than 50 averages on Holkar Cricket Stadium, Sawai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Mansingh</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Stadium, Wanderers Stadium.</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pPr algn="ctr"/>
            <a:r>
              <a:rPr lang="en-US" sz="2800" dirty="0">
                <a:latin typeface="Times New Roman" panose="02020603050405020304" pitchFamily="18" charset="0"/>
                <a:cs typeface="Times New Roman" panose="02020603050405020304" pitchFamily="18" charset="0"/>
              </a:rPr>
              <a:t>OBSERVATION ON MSD’s IPL STRIKE RATE</a:t>
            </a:r>
            <a:endParaRPr lang="en-IN" sz="2800" dirty="0"/>
          </a:p>
        </p:txBody>
      </p:sp>
      <p:sp>
        <p:nvSpPr>
          <p:cNvPr id="3" name="Content Placeholder 2"/>
          <p:cNvSpPr>
            <a:spLocks noGrp="1"/>
          </p:cNvSpPr>
          <p:nvPr>
            <p:ph idx="1"/>
          </p:nvPr>
        </p:nvSpPr>
        <p:spPr>
          <a:xfrm>
            <a:off x="838200" y="1436914"/>
            <a:ext cx="10515600" cy="4740049"/>
          </a:xfrm>
        </p:spPr>
        <p:txBody>
          <a:bodyPr>
            <a:normAutofit/>
          </a:bodyPr>
          <a:lstStyle/>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MS Dhoni has the highest Strike Rate in IPL against the </a:t>
            </a:r>
            <a:r>
              <a:rPr kumimoji="0" lang="en-US" sz="1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Lucknow Super Giants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team. His Strike Rate against them </a:t>
            </a:r>
            <a:r>
              <a:rPr lang="en-US" sz="1800" dirty="0">
                <a:solidFill>
                  <a:prstClr val="black"/>
                </a:solidFill>
                <a:latin typeface="Times New Roman" panose="02020603050405020304" pitchFamily="18" charset="0"/>
                <a:cs typeface="Times New Roman" panose="02020603050405020304" pitchFamily="18" charset="0"/>
              </a:rPr>
              <a:t>is 266.67, which is most by an player against any team this is because he played only one innings against them.</a:t>
            </a:r>
            <a:endParaRPr lang="en-US" sz="18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MSD has the SR of 148.23 in the result of matches won and the SR of 120.00 in the result of matches loss.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lgn="just">
              <a:lnSpc>
                <a:spcPct val="150000"/>
              </a:lnSpc>
              <a:buNone/>
              <a:defRPr/>
            </a:pPr>
            <a:r>
              <a:rPr lang="en-US" sz="1800" dirty="0">
                <a:solidFill>
                  <a:prstClr val="black"/>
                </a:solidFill>
                <a:latin typeface="Times New Roman" panose="02020603050405020304" pitchFamily="18" charset="0"/>
                <a:cs typeface="Times New Roman" panose="02020603050405020304" pitchFamily="18" charset="0"/>
              </a:rPr>
              <a:t>MSD</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has the Strike Rate of above 140 against RCB,SRH and PK.</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MS Dhoni has the Strike Rate of 180.86 on M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Chinnaswamy</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Stadium and good average on most of the ground he played more than 2 matches.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lgn="just">
              <a:lnSpc>
                <a:spcPct val="150000"/>
              </a:lnSpc>
              <a:buNone/>
              <a:defRPr/>
            </a:pPr>
            <a:r>
              <a:rPr lang="en-US" sz="1800" dirty="0">
                <a:solidFill>
                  <a:prstClr val="black"/>
                </a:solidFill>
                <a:latin typeface="Times New Roman" panose="02020603050405020304" pitchFamily="18" charset="0"/>
                <a:cs typeface="Times New Roman" panose="02020603050405020304" pitchFamily="18" charset="0"/>
              </a:rPr>
              <a:t>Dhoni has performed consistently against  all teams but has the lowest Strike Rate against RR and GT.</a:t>
            </a:r>
            <a:endParaRPr lang="en-US" sz="18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OBSERVATION ON DK’s IPL STRIKE RATE</a:t>
            </a:r>
            <a:endParaRPr lang="en-IN" sz="2800" dirty="0"/>
          </a:p>
        </p:txBody>
      </p:sp>
      <p:sp>
        <p:nvSpPr>
          <p:cNvPr id="3" name="Content Placeholder 2"/>
          <p:cNvSpPr>
            <a:spLocks noGrp="1"/>
          </p:cNvSpPr>
          <p:nvPr>
            <p:ph idx="1"/>
          </p:nvPr>
        </p:nvSpPr>
        <p:spPr>
          <a:xfrm>
            <a:off x="838200" y="1825625"/>
            <a:ext cx="10515600" cy="3956610"/>
          </a:xfrm>
        </p:spPr>
        <p:txBody>
          <a:bodyPr/>
          <a:lstStyle/>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DK has the highest Strike Rate of 143.88</a:t>
            </a:r>
            <a:r>
              <a:rPr lang="en-US" sz="1800" dirty="0">
                <a:solidFill>
                  <a:prstClr val="black"/>
                </a:solidFill>
                <a:latin typeface="Times New Roman" panose="02020603050405020304" pitchFamily="18" charset="0"/>
                <a:cs typeface="Times New Roman" panose="02020603050405020304" pitchFamily="18" charset="0"/>
              </a:rPr>
              <a:t> against Punjab Kings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the Strike Rate of above 135 against CSK, DC and RR.</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DK has the SR of 148.23 in the result of matches won and the SR of 120.00 in the result of matches loss.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DK has the lowest Strike Rate against GT,MI,SRH but not less than 120.</a:t>
            </a:r>
            <a:endParaRPr lang="en-IN" sz="1800" dirty="0">
              <a:latin typeface="Times New Roman" panose="02020603050405020304" pitchFamily="18" charset="0"/>
              <a:cs typeface="Times New Roman" panose="02020603050405020304" pitchFamily="18" charset="0"/>
            </a:endParaRPr>
          </a:p>
          <a:p>
            <a:pPr marL="0" indent="0">
              <a:buNone/>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DK has the Strike Rate of 212.50 on Holkar Cricket Stadium and notable Strike Rate on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DYPatil</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Wankhede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r>
              <a:rPr lang="en-US" sz="1800" dirty="0">
                <a:solidFill>
                  <a:prstClr val="black"/>
                </a:solidFill>
                <a:latin typeface="Times New Roman" panose="02020603050405020304" pitchFamily="18" charset="0"/>
                <a:cs typeface="Times New Roman" panose="02020603050405020304" pitchFamily="18" charset="0"/>
              </a:rPr>
              <a:t>Stadium.</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0616"/>
          </a:xfrm>
        </p:spPr>
        <p:txBody>
          <a:bodyPr>
            <a:normAutofit/>
          </a:bodyPr>
          <a:lstStyle/>
          <a:p>
            <a:pPr algn="ctr"/>
            <a:r>
              <a:rPr lang="en-IN" sz="2800" dirty="0">
                <a:latin typeface="Times New Roman" panose="02020603050405020304" pitchFamily="18" charset="0"/>
                <a:cs typeface="Times New Roman" panose="02020603050405020304" pitchFamily="18" charset="0"/>
              </a:rPr>
              <a:t>MATCH WINNING KNOCKS OF MS DHONI</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2469885" y="1550894"/>
            <a:ext cx="7252230" cy="4626069"/>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538163"/>
          </a:xfrm>
        </p:spPr>
        <p:txBody>
          <a:bodyPr>
            <a:normAutofit fontScale="90000"/>
          </a:bodyPr>
          <a:lstStyle/>
          <a:p>
            <a:pPr algn="ctr"/>
            <a:r>
              <a:rPr lang="en-US" sz="2800" dirty="0">
                <a:latin typeface="Times New Roman" panose="02020603050405020304" pitchFamily="18" charset="0"/>
                <a:cs typeface="Times New Roman" panose="02020603050405020304" pitchFamily="18" charset="0"/>
              </a:rPr>
              <a:t>RATIO OF RUNS RESULTING THROUGHOUT THE IPL CAREER OF MSD</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30941" y="1425388"/>
            <a:ext cx="9601433" cy="4751575"/>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fontScale="90000"/>
          </a:bodyPr>
          <a:lstStyle/>
          <a:p>
            <a:pPr algn="ctr"/>
            <a:r>
              <a:rPr lang="en-US" sz="2800" dirty="0">
                <a:latin typeface="Times New Roman" panose="02020603050405020304" pitchFamily="18" charset="0"/>
                <a:cs typeface="Times New Roman" panose="02020603050405020304" pitchFamily="18" charset="0"/>
              </a:rPr>
              <a:t> STRIKE RATE RESULTING THROUGHOUT THE IPL CAREER OF MSD</a:t>
            </a:r>
            <a:endParaRPr lang="en-IN"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79796" y="1640541"/>
            <a:ext cx="7832408" cy="4536422"/>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0616"/>
          </a:xfrm>
        </p:spPr>
        <p:txBody>
          <a:bodyPr>
            <a:normAutofit/>
          </a:bodyPr>
          <a:lstStyle/>
          <a:p>
            <a:pPr algn="ctr"/>
            <a:r>
              <a:rPr lang="en-IN" sz="2800" dirty="0">
                <a:latin typeface="Times New Roman" panose="02020603050405020304" pitchFamily="18" charset="0"/>
                <a:cs typeface="Times New Roman" panose="02020603050405020304" pitchFamily="18" charset="0"/>
              </a:rPr>
              <a:t>MATCH WINNING KNOCKS OF DK</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300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a:xfrm>
            <a:off x="2469885" y="1488141"/>
            <a:ext cx="7252230" cy="4551456"/>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fontScale="90000"/>
          </a:bodyPr>
          <a:lstStyle/>
          <a:p>
            <a:pPr algn="ctr"/>
            <a:r>
              <a:rPr lang="en-US" sz="2800" dirty="0">
                <a:latin typeface="Times New Roman" panose="02020603050405020304" pitchFamily="18" charset="0"/>
                <a:cs typeface="Times New Roman" panose="02020603050405020304" pitchFamily="18" charset="0"/>
              </a:rPr>
              <a:t>RATIO OF RUNS RESULTING THROUGHOUT THE IPL CAREER OF DK</a:t>
            </a:r>
            <a:endParaRPr lang="en-IN" sz="2800"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030941" y="1362635"/>
            <a:ext cx="9601433" cy="4560962"/>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fontScale="90000"/>
          </a:bodyPr>
          <a:lstStyle/>
          <a:p>
            <a:pPr algn="ctr"/>
            <a:r>
              <a:rPr lang="en-US" sz="2800" dirty="0">
                <a:latin typeface="Times New Roman" panose="02020603050405020304" pitchFamily="18" charset="0"/>
                <a:cs typeface="Times New Roman" panose="02020603050405020304" pitchFamily="18" charset="0"/>
              </a:rPr>
              <a:t> STRIKE RATE RESULTING THROUGHOUT THE IPL CAREER OF DK</a:t>
            </a:r>
            <a:endParaRPr lang="en-IN"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2179796" y="1622613"/>
            <a:ext cx="7832408" cy="4461808"/>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WICKETKEEPING PERFORMANCE OF MSD</a:t>
            </a:r>
            <a:endParaRPr lang="en-IN" sz="2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74844" y="1425388"/>
            <a:ext cx="9842312" cy="47515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DATA PREPARATION AND CLEANING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To make it look better and to analyze the dataset easily.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clean </a:t>
            </a:r>
            <a:r>
              <a:rPr lang="en-US" sz="2000" dirty="0">
                <a:solidFill>
                  <a:srgbClr val="FF0000"/>
                </a:solidFill>
                <a:latin typeface="Times New Roman" panose="02020603050405020304" pitchFamily="18" charset="0"/>
                <a:cs typeface="Times New Roman" panose="02020603050405020304" pitchFamily="18" charset="0"/>
              </a:rPr>
              <a:t>empty cells</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wrong data </a:t>
            </a:r>
            <a:r>
              <a:rPr lang="en-US" sz="2000" dirty="0">
                <a:latin typeface="Times New Roman" panose="02020603050405020304" pitchFamily="18" charset="0"/>
                <a:cs typeface="Times New Roman" panose="02020603050405020304" pitchFamily="18" charset="0"/>
              </a:rPr>
              <a:t>and </a:t>
            </a:r>
            <a:r>
              <a:rPr lang="en-US" sz="2000" dirty="0">
                <a:solidFill>
                  <a:srgbClr val="FF0000"/>
                </a:solidFill>
                <a:latin typeface="Times New Roman" panose="02020603050405020304" pitchFamily="18" charset="0"/>
                <a:cs typeface="Times New Roman" panose="02020603050405020304" pitchFamily="18" charset="0"/>
              </a:rPr>
              <a:t>unusual data</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check any duplicate data in our dataset. </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M S Dhoni and Dinesh Karthik are not bowlers, the column related to bowlers are removed.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WICKETKEEPING PERFORMANCE OF DK</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74844" y="1353671"/>
            <a:ext cx="9842312" cy="4823292"/>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INFERENCE</a:t>
            </a:r>
            <a:endParaRPr lang="en-IN" dirty="0"/>
          </a:p>
        </p:txBody>
      </p:sp>
      <p:sp>
        <p:nvSpPr>
          <p:cNvPr id="3" name="Content Placeholder 2"/>
          <p:cNvSpPr>
            <a:spLocks noGrp="1"/>
          </p:cNvSpPr>
          <p:nvPr>
            <p:ph idx="1"/>
          </p:nvPr>
        </p:nvSpPr>
        <p:spPr>
          <a:xfrm>
            <a:off x="838200" y="1690688"/>
            <a:ext cx="10515600" cy="4486275"/>
          </a:xfrm>
        </p:spPr>
        <p:txBody>
          <a:bodyPr>
            <a:normAutofit lnSpcReduction="10000"/>
          </a:bodyPr>
          <a:lstStyle/>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MSD has an average of 47.39 and 17 fifties in the result of matches won and an average of  31.38 in the result of matches loss and</a:t>
            </a:r>
            <a:r>
              <a:rPr lang="en-US" sz="1800" dirty="0">
                <a:latin typeface="Times New Roman" panose="02020603050405020304" pitchFamily="18" charset="0"/>
                <a:cs typeface="Times New Roman" panose="02020603050405020304" pitchFamily="18" charset="0"/>
              </a:rPr>
              <a:t> got out on zero for only 4times.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lgn="just">
              <a:lnSpc>
                <a:spcPct val="150000"/>
              </a:lnSpc>
              <a:buNone/>
              <a:defRPr/>
            </a:pPr>
            <a:r>
              <a:rPr lang="en-US" sz="1800" b="0" i="0" dirty="0">
                <a:solidFill>
                  <a:prstClr val="black"/>
                </a:solidFill>
                <a:effectLst/>
                <a:latin typeface="Times New Roman" panose="02020603050405020304" pitchFamily="18" charset="0"/>
                <a:cs typeface="Times New Roman" panose="02020603050405020304" pitchFamily="18" charset="0"/>
              </a:rPr>
              <a:t>M</a:t>
            </a:r>
            <a:r>
              <a:rPr lang="en-US" sz="1800" dirty="0">
                <a:solidFill>
                  <a:prstClr val="black"/>
                </a:solidFill>
                <a:latin typeface="Times New Roman" panose="02020603050405020304" pitchFamily="18" charset="0"/>
                <a:cs typeface="Times New Roman" panose="02020603050405020304" pitchFamily="18" charset="0"/>
              </a:rPr>
              <a:t>SD has the SR of 148.23 in the result of matches won and the SR of 120.00 in the result of matches loss.</a:t>
            </a:r>
            <a:endParaRPr lang="en-US" sz="1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sz="1800" dirty="0">
                <a:solidFill>
                  <a:prstClr val="black"/>
                </a:solidFill>
                <a:latin typeface="Times New Roman" panose="02020603050405020304" pitchFamily="18" charset="0"/>
                <a:cs typeface="Times New Roman" panose="02020603050405020304" pitchFamily="18" charset="0"/>
              </a:rPr>
              <a:t>MSD remains Not out  for 51 times in 113 innings which leads to winning cause.</a:t>
            </a:r>
            <a:endParaRPr lang="en-US" sz="1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sz="1800" dirty="0">
                <a:solidFill>
                  <a:prstClr val="black"/>
                </a:solidFill>
                <a:latin typeface="Times New Roman" panose="02020603050405020304" pitchFamily="18" charset="0"/>
                <a:cs typeface="Times New Roman" panose="02020603050405020304" pitchFamily="18" charset="0"/>
              </a:rPr>
              <a:t>MSD remains Not out  for 28 times in 98 innings but failed to win.</a:t>
            </a:r>
            <a:endParaRPr lang="en-US" sz="1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sz="1800" dirty="0">
                <a:solidFill>
                  <a:prstClr val="black"/>
                </a:solidFill>
                <a:latin typeface="Times New Roman" panose="02020603050405020304" pitchFamily="18" charset="0"/>
                <a:cs typeface="Times New Roman" panose="02020603050405020304" pitchFamily="18" charset="0"/>
              </a:rPr>
              <a:t>MSD High Score of 84* came against RCB but failed to win and interesting fact is they lost the match just by 1 run.</a:t>
            </a:r>
            <a:endParaRPr lang="en-US" sz="1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sz="1800" dirty="0">
                <a:solidFill>
                  <a:prstClr val="black"/>
                </a:solidFill>
                <a:latin typeface="Times New Roman" panose="02020603050405020304" pitchFamily="18" charset="0"/>
                <a:cs typeface="Times New Roman" panose="02020603050405020304" pitchFamily="18" charset="0"/>
              </a:rPr>
              <a:t>MSD has an average of 47.54 and Strike rate of 144.58 while batting at 5 .</a:t>
            </a:r>
            <a:endParaRPr lang="en-US" sz="1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sz="1800" dirty="0">
                <a:solidFill>
                  <a:prstClr val="black"/>
                </a:solidFill>
                <a:latin typeface="Times New Roman" panose="02020603050405020304" pitchFamily="18" charset="0"/>
                <a:cs typeface="Times New Roman" panose="02020603050405020304" pitchFamily="18" charset="0"/>
              </a:rPr>
              <a:t>This shows that if MSD performs well then it will be Positive result.</a:t>
            </a:r>
            <a:endParaRPr lang="en-US" sz="18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a:t>INFERENCE</a:t>
            </a:r>
            <a:endParaRPr lang="en-US" altLang="en-IN"/>
          </a:p>
        </p:txBody>
      </p:sp>
      <p:sp>
        <p:nvSpPr>
          <p:cNvPr id="3" name="Content Placeholder 2"/>
          <p:cNvSpPr>
            <a:spLocks noGrp="1"/>
          </p:cNvSpPr>
          <p:nvPr>
            <p:ph idx="1"/>
          </p:nvPr>
        </p:nvSpPr>
        <p:spPr>
          <a:xfrm>
            <a:off x="838200" y="1825625"/>
            <a:ext cx="10515600" cy="4029075"/>
          </a:xfrm>
        </p:spPr>
        <p:txBody>
          <a:bodyPr>
            <a:normAutofit fontScale="62500" lnSpcReduction="20000"/>
          </a:bodyPr>
          <a:lstStyle/>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DK has an average of 35.00 and 11 fifties in the result of matches won and an average of  21.79 in the result of matches loss and</a:t>
            </a:r>
            <a:r>
              <a:rPr lang="en-US" sz="2800" dirty="0">
                <a:latin typeface="Times New Roman" panose="02020603050405020304" pitchFamily="18" charset="0"/>
                <a:cs typeface="Times New Roman" panose="02020603050405020304" pitchFamily="18" charset="0"/>
              </a:rPr>
              <a:t> got out on zero for 13 times .</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indent="0" algn="just">
              <a:lnSpc>
                <a:spcPct val="150000"/>
              </a:lnSpc>
              <a:buNone/>
              <a:defRPr/>
            </a:pPr>
            <a:r>
              <a:rPr lang="en-US" sz="2800" dirty="0">
                <a:solidFill>
                  <a:prstClr val="black"/>
                </a:solidFill>
                <a:latin typeface="Times New Roman" panose="02020603050405020304" pitchFamily="18" charset="0"/>
                <a:cs typeface="Times New Roman" panose="02020603050405020304" pitchFamily="18" charset="0"/>
              </a:rPr>
              <a:t>DK has the SR of 144.67 in the result of matches won and the SR of 122.35 in the result of matches loss.</a:t>
            </a:r>
            <a:endParaRPr lang="en-US" sz="2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sz="2800" dirty="0">
                <a:solidFill>
                  <a:prstClr val="black"/>
                </a:solidFill>
                <a:latin typeface="Times New Roman" panose="02020603050405020304" pitchFamily="18" charset="0"/>
                <a:cs typeface="Times New Roman" panose="02020603050405020304" pitchFamily="18" charset="0"/>
              </a:rPr>
              <a:t>DK remains Not out  for 36 times in 98 innings in the result </a:t>
            </a:r>
            <a:r>
              <a:rPr lang="en-US" dirty="0">
                <a:solidFill>
                  <a:prstClr val="black"/>
                </a:solidFill>
                <a:latin typeface="Times New Roman" panose="02020603050405020304" pitchFamily="18" charset="0"/>
                <a:cs typeface="Times New Roman" panose="02020603050405020304" pitchFamily="18" charset="0"/>
              </a:rPr>
              <a:t>of winning</a:t>
            </a:r>
            <a:r>
              <a:rPr lang="en-US" sz="2800" dirty="0">
                <a:solidFill>
                  <a:prstClr val="black"/>
                </a:solidFill>
                <a:latin typeface="Times New Roman" panose="02020603050405020304" pitchFamily="18" charset="0"/>
                <a:cs typeface="Times New Roman" panose="02020603050405020304" pitchFamily="18" charset="0"/>
              </a:rPr>
              <a:t>.</a:t>
            </a:r>
            <a:endParaRPr lang="en-US" sz="2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sz="2800" dirty="0">
                <a:solidFill>
                  <a:prstClr val="black"/>
                </a:solidFill>
                <a:latin typeface="Times New Roman" panose="02020603050405020304" pitchFamily="18" charset="0"/>
                <a:cs typeface="Times New Roman" panose="02020603050405020304" pitchFamily="18" charset="0"/>
              </a:rPr>
              <a:t>DK remains Not out  only for 9 times in 109 innings which results in losing.</a:t>
            </a:r>
            <a:endParaRPr lang="en-US" sz="2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sz="2800" dirty="0">
                <a:solidFill>
                  <a:prstClr val="black"/>
                </a:solidFill>
                <a:latin typeface="Times New Roman" panose="02020603050405020304" pitchFamily="18" charset="0"/>
                <a:cs typeface="Times New Roman" panose="02020603050405020304" pitchFamily="18" charset="0"/>
              </a:rPr>
              <a:t>DK High Score of 97* came against RR but failed to win and </a:t>
            </a:r>
            <a:r>
              <a:rPr lang="en-US" dirty="0">
                <a:solidFill>
                  <a:prstClr val="black"/>
                </a:solidFill>
                <a:latin typeface="Times New Roman" panose="02020603050405020304" pitchFamily="18" charset="0"/>
                <a:cs typeface="Times New Roman" panose="02020603050405020304" pitchFamily="18" charset="0"/>
              </a:rPr>
              <a:t>the lost the match in the final over</a:t>
            </a:r>
            <a:r>
              <a:rPr lang="en-US" sz="2800" dirty="0">
                <a:solidFill>
                  <a:prstClr val="black"/>
                </a:solidFill>
                <a:latin typeface="Times New Roman" panose="02020603050405020304" pitchFamily="18" charset="0"/>
                <a:cs typeface="Times New Roman" panose="02020603050405020304" pitchFamily="18" charset="0"/>
              </a:rPr>
              <a:t>.</a:t>
            </a:r>
            <a:endParaRPr lang="en-US" sz="2800" dirty="0">
              <a:solidFill>
                <a:prstClr val="black"/>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IN" dirty="0">
                <a:latin typeface="Times New Roman" panose="02020603050405020304" pitchFamily="18" charset="0"/>
                <a:cs typeface="Times New Roman" panose="02020603050405020304" pitchFamily="18" charset="0"/>
              </a:rPr>
              <a:t>DK has improved himself in the last season with Strike Rate of 183.33 and average of 55.0 which is most by him in any season. The main reason for this improvement is to play upcoming world cups  </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defRPr/>
            </a:pPr>
            <a:r>
              <a:rPr lang="en-US" sz="2800" dirty="0">
                <a:solidFill>
                  <a:prstClr val="black"/>
                </a:solidFill>
                <a:latin typeface="Times New Roman" panose="02020603050405020304" pitchFamily="18" charset="0"/>
                <a:cs typeface="Times New Roman" panose="02020603050405020304" pitchFamily="18" charset="0"/>
              </a:rPr>
              <a:t>DK has an average of 34.57 and Strike rate of 180.60 while batting at No.5 in last edition of IPL</a:t>
            </a:r>
            <a:endParaRPr lang="en-US" sz="28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IN" sz="2800" dirty="0">
                <a:latin typeface="Times New Roman" panose="02020603050405020304" pitchFamily="18" charset="0"/>
                <a:cs typeface="Times New Roman" panose="02020603050405020304" pitchFamily="18" charset="0"/>
              </a:rPr>
              <a:t>COMPARISON</a:t>
            </a:r>
            <a:endParaRPr lang="en-US" alt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43318"/>
            <a:ext cx="10515600" cy="4733645"/>
          </a:xfrm>
        </p:spPr>
        <p:txBody>
          <a:bodyPr>
            <a:normAutofit/>
          </a:bodyPr>
          <a:lstStyle/>
          <a:p>
            <a:pPr algn="just">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MS Dhoni and Dinesh Karthik has pla</a:t>
            </a:r>
            <a:r>
              <a:rPr lang="en-US" sz="2000" dirty="0">
                <a:latin typeface="Times New Roman" panose="02020603050405020304" pitchFamily="18" charset="0"/>
                <a:cs typeface="Times New Roman" panose="02020603050405020304" pitchFamily="18" charset="0"/>
              </a:rPr>
              <a:t>yed almost same of matches and innings, but MS Dhoni </a:t>
            </a:r>
            <a:r>
              <a:rPr lang="en-US" sz="2000" b="0" i="0" dirty="0">
                <a:effectLst/>
                <a:latin typeface="Times New Roman" panose="02020603050405020304" pitchFamily="18" charset="0"/>
                <a:cs typeface="Times New Roman" panose="02020603050405020304" pitchFamily="18" charset="0"/>
              </a:rPr>
              <a:t>has a higher batting average and Strike Rate than Dinesh Karthik and more consistent in scoring runs.</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MS Dhoni and Dinesh Karthik, both are capable of scoring big runs.</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MS Dhoni has more number of sixes and Dinesh Karthik has more numbers of fours and both are capable of scoring boundaries.</a:t>
            </a:r>
            <a:endParaRPr lang="en-US" sz="2000" b="0" i="0" dirty="0">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number of match-winning innings played by MS Dhoni is more than Dinesh Karthik who has had a greater impact on the outcome of matches..</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Dinesh Karthik has improved himself as much as an finisher in last season by remaining </a:t>
            </a:r>
            <a:r>
              <a:rPr lang="en-US" sz="2000" dirty="0" err="1">
                <a:latin typeface="Times New Roman" panose="02020603050405020304" pitchFamily="18" charset="0"/>
                <a:cs typeface="Times New Roman" panose="02020603050405020304" pitchFamily="18" charset="0"/>
              </a:rPr>
              <a:t>notout</a:t>
            </a:r>
            <a:r>
              <a:rPr lang="en-US" sz="2000" dirty="0">
                <a:latin typeface="Times New Roman" panose="02020603050405020304" pitchFamily="18" charset="0"/>
                <a:cs typeface="Times New Roman" panose="02020603050405020304" pitchFamily="18" charset="0"/>
              </a:rPr>
              <a:t> for 9 times in last 16 innings.</a:t>
            </a: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8212"/>
            <a:ext cx="10515600" cy="4618751"/>
          </a:xfrm>
        </p:spPr>
        <p:txBody>
          <a:bodyPr>
            <a:normAutofit/>
          </a:bodyPr>
          <a:lstStyle/>
          <a:p>
            <a:pPr marL="0" indent="0">
              <a:lnSpc>
                <a:spcPct val="150000"/>
              </a:lnSpc>
              <a:buNone/>
            </a:pPr>
            <a:r>
              <a:rPr lang="en-IN" sz="1800" dirty="0">
                <a:latin typeface="Times New Roman" panose="02020603050405020304" pitchFamily="18" charset="0"/>
                <a:cs typeface="Times New Roman" panose="02020603050405020304" pitchFamily="18" charset="0"/>
              </a:rPr>
              <a:t>Both MSD and DK had good IPL career but when we compared them MSD IPL career will be higher </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We analyzed MS Dhoni and Dinesh Karthik dataset using different techniques and by plotting charts. Both got equal opportunities. For MSD  the chart shows, the more innings he stays in crease, the more directly proportional the runs scored and win. </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DK Karthik had a brilliant campaign, scoring 330 runs at a Strike Rate of 183. He was given the 'Super Striker of the Season' based on his performances throughout the course of the tournament.</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Both MSD experience , DK form ,their leadership  and wicketkeeping skills can work for their teams and age comes next to that. This is the reason for both players retained by their respective franchise.</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MSD at No.5 and DK at No.7 will add more strength to their team.</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0263"/>
          </a:xfrm>
        </p:spPr>
        <p:txBody>
          <a:bodyPr>
            <a:normAutofit/>
          </a:bodyPr>
          <a:lstStyle/>
          <a:p>
            <a:pPr algn="ctr"/>
            <a:r>
              <a:rPr lang="en-IN" sz="2800" dirty="0">
                <a:latin typeface="Times New Roman" panose="02020603050405020304" pitchFamily="18" charset="0"/>
                <a:cs typeface="Times New Roman" panose="02020603050405020304" pitchFamily="18" charset="0"/>
              </a:rPr>
              <a:t>DATA  ANALYSIS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1929"/>
            <a:ext cx="10515600" cy="4635034"/>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Against Opponent Team </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Matches played</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Innings Played</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Runs Scored</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Strike Rate </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Average</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High Score</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Ground Analysis</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Matches Played in each ground</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Average in each ground </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Strike Rate in each ground</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Performance by Year</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Performance by Batting Position</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Performance by Match Result</a:t>
            </a:r>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9648"/>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MSD AGAINST OPPONENT TEAM</a:t>
            </a:r>
            <a:endParaRPr lang="en-IN" sz="2800" dirty="0"/>
          </a:p>
        </p:txBody>
      </p:sp>
      <p:pic>
        <p:nvPicPr>
          <p:cNvPr id="8" name="Content Placeholder 7"/>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1246688" y="1335742"/>
            <a:ext cx="9698623" cy="4841596"/>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MATCHES PLAYED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663388"/>
          </a:xfrm>
        </p:spPr>
        <p:txBody>
          <a:bodyPr>
            <a:normAutofit/>
          </a:bodyPr>
          <a:lstStyle/>
          <a:p>
            <a:pPr algn="ctr"/>
            <a:r>
              <a:rPr lang="en-US" sz="2800" dirty="0">
                <a:latin typeface="Times New Roman" panose="02020603050405020304" pitchFamily="18" charset="0"/>
                <a:cs typeface="Times New Roman" panose="02020603050405020304" pitchFamily="18" charset="0"/>
              </a:rPr>
              <a:t>MSD AGAINST OPPONENT TEAM </a:t>
            </a:r>
            <a:endParaRPr lang="en-IN" sz="2800" dirty="0"/>
          </a:p>
        </p:txBody>
      </p:sp>
      <p:pic>
        <p:nvPicPr>
          <p:cNvPr id="5" name="Content Placeholder 4"/>
          <p:cNvPicPr>
            <a:picLocks noGrp="1" noChangeAspect="1"/>
          </p:cNvPicPr>
          <p:nvPr>
            <p:ph idx="1"/>
          </p:nvPr>
        </p:nvPicPr>
        <p:blipFill>
          <a:blip r:embed="rId1">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1329154" y="1497013"/>
            <a:ext cx="9533691" cy="4679950"/>
          </a:xfrm>
        </p:spPr>
      </p:pic>
      <p:sp>
        <p:nvSpPr>
          <p:cNvPr id="6" name="Title 1"/>
          <p:cNvSpPr txBox="1"/>
          <p:nvPr/>
        </p:nvSpPr>
        <p:spPr>
          <a:xfrm>
            <a:off x="838200" y="753036"/>
            <a:ext cx="10515600" cy="663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INNINGS PLAYED</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8921</Words>
  <Application>WPS Presentation</Application>
  <PresentationFormat>Widescreen</PresentationFormat>
  <Paragraphs>259</Paragraphs>
  <Slides>54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Arial</vt:lpstr>
      <vt:lpstr>SimSun</vt:lpstr>
      <vt:lpstr>Wingdings</vt:lpstr>
      <vt:lpstr>Times New Roman</vt:lpstr>
      <vt:lpstr>Times New Roman</vt:lpstr>
      <vt:lpstr>Calibri Light</vt:lpstr>
      <vt:lpstr>Microsoft YaHei</vt:lpstr>
      <vt:lpstr>Arial Unicode MS</vt:lpstr>
      <vt:lpstr>Calibri</vt:lpstr>
      <vt:lpstr>Office Theme</vt:lpstr>
      <vt:lpstr>DATA ANALYSIS OF TWO BATSMEN IN IPL</vt:lpstr>
      <vt:lpstr>CONTENT</vt:lpstr>
      <vt:lpstr>KEY FACTORS CONSIDERED FOR SELECTING MSD (Mahendra Singh Dhoni) AND DK (Dinesh Karthik) DATSETS</vt:lpstr>
      <vt:lpstr>ESSENTIAL LIBRARIES FOR THIS PROJECT</vt:lpstr>
      <vt:lpstr>DATA PREPARATION AND CLEANING</vt:lpstr>
      <vt:lpstr>DATA  ANALYSIS</vt:lpstr>
      <vt:lpstr>PowerPoint 演示文稿</vt:lpstr>
      <vt:lpstr>MSD AGAINST OPPONENT TEAM</vt:lpstr>
      <vt:lpstr>MSD AGAINST OPPONENT TEAM </vt:lpstr>
      <vt:lpstr>MSD AGAINST OPPONENT TEAM </vt:lpstr>
      <vt:lpstr>MSD AGAINST OPPONENT TEAM </vt:lpstr>
      <vt:lpstr>MSD AGAINST OPPONENT TEAM </vt:lpstr>
      <vt:lpstr>MSD AGAINST OPPONENT TEAM </vt:lpstr>
      <vt:lpstr>GROUND ANALYSIS FOR MSD</vt:lpstr>
      <vt:lpstr>GROUND ANALYSIS FOR MSD</vt:lpstr>
      <vt:lpstr>GROUND ANALYSIS FOR MSD</vt:lpstr>
      <vt:lpstr>MSD AVERAGE PER YEAR</vt:lpstr>
      <vt:lpstr>MSD STRIKE RATE PER YEAR</vt:lpstr>
      <vt:lpstr>MSD HALF CENTURIES PER YEAR</vt:lpstr>
      <vt:lpstr>DK AGAINST OPPONENT TEAM </vt:lpstr>
      <vt:lpstr>DK AGAINST OPPONENT TEAM </vt:lpstr>
      <vt:lpstr>DK AGAINST OPPONENT TEAM </vt:lpstr>
      <vt:lpstr>DK AGAINST OPPONENT TEAM </vt:lpstr>
      <vt:lpstr>DK AGAINST OPPONENT TEAM </vt:lpstr>
      <vt:lpstr>DK AGAINST OPPONENT TEAM </vt:lpstr>
      <vt:lpstr>GROUND ANALYSIS FOR DK</vt:lpstr>
      <vt:lpstr>GROUND ANALYSIS FOR DK</vt:lpstr>
      <vt:lpstr>GROUND ANALYSIS FOR DK</vt:lpstr>
      <vt:lpstr>DK AVERAGE PER YEAR</vt:lpstr>
      <vt:lpstr>DK STRIKE RATE PER YEAR</vt:lpstr>
      <vt:lpstr>DK HALF CENTURIES PER YEAR</vt:lpstr>
      <vt:lpstr>COMPARISON ON BOUNDARIES</vt:lpstr>
      <vt:lpstr>COMPARISON OF INNINGS PLAYED</vt:lpstr>
      <vt:lpstr>COMPARISON ON AVERAGE</vt:lpstr>
      <vt:lpstr>COMPARISON ON STRIKE RATE</vt:lpstr>
      <vt:lpstr>COMPARISON ON GETTING OUT</vt:lpstr>
      <vt:lpstr>PERFORMANCE BY BATTING POSITION FOR MSD</vt:lpstr>
      <vt:lpstr>PERFORMANCE BY SUITABLE BATTING POSITION FOR DK</vt:lpstr>
      <vt:lpstr>OBSERVATION ON MSD’s IPL AVERAGE</vt:lpstr>
      <vt:lpstr>OBSERVATION ON DK’s IPL AVERAGE</vt:lpstr>
      <vt:lpstr>OBSERVATION ON MSD’s IPL STRIKE RATE</vt:lpstr>
      <vt:lpstr>OBSERVATION ON DK’s IPL STRIKE RATE</vt:lpstr>
      <vt:lpstr>MATCH WINNING KNOCKS OF MS DHONI</vt:lpstr>
      <vt:lpstr>RATIO OF RUNS RESULTING THROUGHOUT THE IPL CAREER OF MSD </vt:lpstr>
      <vt:lpstr> STRIKE RATE RESULTING THROUGHOUT THE IPL CAREER OF MSD</vt:lpstr>
      <vt:lpstr>MATCH WINNING KNOCKS OF DK</vt:lpstr>
      <vt:lpstr>RATIO OF RUNS RESULTING THROUGHOUT THE IPL CAREER OF DK</vt:lpstr>
      <vt:lpstr> STRIKE RATE RESULTING THROUGHOUT THE IPL CAREER OF DK</vt:lpstr>
      <vt:lpstr>WICKETKEEPING PERFORMANCE OF MSD</vt:lpstr>
      <vt:lpstr>WICKETKEEPING PERFORMANCE OF DK</vt:lpstr>
      <vt:lpstr>INFERENCE</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TWO BATSMEN IN IPL</dc:title>
  <dc:creator>PRASATH</dc:creator>
  <cp:lastModifiedBy>harih</cp:lastModifiedBy>
  <cp:revision>69</cp:revision>
  <dcterms:created xsi:type="dcterms:W3CDTF">2023-03-23T05:53:00Z</dcterms:created>
  <dcterms:modified xsi:type="dcterms:W3CDTF">2023-04-05T07:11:35Z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26BBB1A331AA49388751D48460264AE5</vt:lpwstr>
  </property>
  <property fmtid="{D5CDD505-2E9C-101B-9397-08002B2CF9AE}" pid="3" name="KSOProductBuildVer">
    <vt:lpwstr>1033-11.2.0.11516</vt:lpwstr>
  </property>
</Properties>
</file>