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27A3-B292-4A24-B98A-ABC0728C7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80E0E-39BB-4918-9F59-4B251ABCE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A4039D-B58C-4FEE-A233-C292A4336F02}"/>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5" name="Footer Placeholder 4">
            <a:extLst>
              <a:ext uri="{FF2B5EF4-FFF2-40B4-BE49-F238E27FC236}">
                <a16:creationId xmlns:a16="http://schemas.microsoft.com/office/drawing/2014/main" id="{00E916DC-67D1-4ABC-8AC9-8B20ECEBB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678F0-1202-4D7C-B589-5C134973B450}"/>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347257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04C6-D3BC-4283-874D-9EC2297FC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1EFD19-1154-4526-A112-C34769F55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EB832-3DDD-45CF-8969-90079373B9BF}"/>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5" name="Footer Placeholder 4">
            <a:extLst>
              <a:ext uri="{FF2B5EF4-FFF2-40B4-BE49-F238E27FC236}">
                <a16:creationId xmlns:a16="http://schemas.microsoft.com/office/drawing/2014/main" id="{E5C15AF8-8612-4C23-922E-3379CBACF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4B4E8-915A-46D1-A345-0E669CE0555E}"/>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58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4EAEF-00B6-45C3-9D3F-EECAB470F9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D7B2FB-CADB-42FC-8DD8-A370B1886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BDFC1-0EE4-40EA-95E0-CDD4E61192D7}"/>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5" name="Footer Placeholder 4">
            <a:extLst>
              <a:ext uri="{FF2B5EF4-FFF2-40B4-BE49-F238E27FC236}">
                <a16:creationId xmlns:a16="http://schemas.microsoft.com/office/drawing/2014/main" id="{4D080556-8BD2-4A9A-8A2C-8DCB29F04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97AE8-3348-4531-84D8-BB24816CB61E}"/>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241181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36AB-465E-4722-B2E0-B0A838080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848E7-CD2F-410C-9218-0A604BC3E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ED111-B93D-4EFD-818D-B5B95C2BD45E}"/>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5" name="Footer Placeholder 4">
            <a:extLst>
              <a:ext uri="{FF2B5EF4-FFF2-40B4-BE49-F238E27FC236}">
                <a16:creationId xmlns:a16="http://schemas.microsoft.com/office/drawing/2014/main" id="{0AE2D8F0-1D5E-4188-922F-A10D59D93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BA814-FDB9-42F5-8C4A-C20B30053455}"/>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349963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FF3D-BBF0-4E57-8DB5-DF0E8E1601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A288DC-9AF9-4DF2-B2A8-2509CCDF7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FBD657-0686-45FF-AAC8-A596ADE61763}"/>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5" name="Footer Placeholder 4">
            <a:extLst>
              <a:ext uri="{FF2B5EF4-FFF2-40B4-BE49-F238E27FC236}">
                <a16:creationId xmlns:a16="http://schemas.microsoft.com/office/drawing/2014/main" id="{409C3D07-0919-46C7-97CD-90A243F12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24580-81FF-4244-83FA-79C85027B86B}"/>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133823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9D62-1571-4F6C-81AC-DC2DC9059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39F67-FDD6-484D-8DDF-72F6B9A83F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6617B2-7136-4548-B136-BB52EF10BC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9C573-B88A-4C9F-BA14-2118A52F1BCF}"/>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6" name="Footer Placeholder 5">
            <a:extLst>
              <a:ext uri="{FF2B5EF4-FFF2-40B4-BE49-F238E27FC236}">
                <a16:creationId xmlns:a16="http://schemas.microsoft.com/office/drawing/2014/main" id="{3ED25901-9D63-453D-8168-194D3615E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EA5B4-437A-4C28-B28B-A30A34EE64FE}"/>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199172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59E7-16A0-409B-B6E5-7038E5A47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0CD530-5D54-48F4-8ACC-9D3E9E3B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3C5A3-6232-4D90-A043-E27400A568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590E9-5A3A-47AF-8D12-27B1E878B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5F7F4-AB34-443F-9FFD-3716789E3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F5EE95-F5B7-4EB2-9745-9275C657D63A}"/>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8" name="Footer Placeholder 7">
            <a:extLst>
              <a:ext uri="{FF2B5EF4-FFF2-40B4-BE49-F238E27FC236}">
                <a16:creationId xmlns:a16="http://schemas.microsoft.com/office/drawing/2014/main" id="{FE64BF34-AF79-4F58-9B59-30C026696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8B426D-152A-45C3-9EC8-FC1C2CA7FD88}"/>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261979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E424-E2B6-4917-BC73-D524629C50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6DBA5-0DF2-4DDD-9E2E-326D97F67E11}"/>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4" name="Footer Placeholder 3">
            <a:extLst>
              <a:ext uri="{FF2B5EF4-FFF2-40B4-BE49-F238E27FC236}">
                <a16:creationId xmlns:a16="http://schemas.microsoft.com/office/drawing/2014/main" id="{A627FCE1-129B-4C30-9877-A737AADCC5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C139B-5315-4772-B3EE-9ACECBE8F0C3}"/>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421902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978BF-8C37-42F6-886B-2DA1047E76B5}"/>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3" name="Footer Placeholder 2">
            <a:extLst>
              <a:ext uri="{FF2B5EF4-FFF2-40B4-BE49-F238E27FC236}">
                <a16:creationId xmlns:a16="http://schemas.microsoft.com/office/drawing/2014/main" id="{5BE0934A-904A-4ECA-96C7-A35A246B0A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87B0C6-7A15-461B-BC4C-0D5D4C871203}"/>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28076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5DB9-FAFF-4F00-B0F6-CCCF02DBD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177BEB-23D4-4EE3-A737-614D52A24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32C5C9-A3C9-403F-86FD-50DA5F371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AB13A-955E-4BAF-BD8E-EFAA0428404F}"/>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6" name="Footer Placeholder 5">
            <a:extLst>
              <a:ext uri="{FF2B5EF4-FFF2-40B4-BE49-F238E27FC236}">
                <a16:creationId xmlns:a16="http://schemas.microsoft.com/office/drawing/2014/main" id="{AA76CBA5-B02E-419D-B886-2C08B90B1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06662-1E47-4327-8DF1-09697F42E456}"/>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386984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E92D-0F2C-4655-A8F8-D9E048DDE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F168C1-8472-4CED-8AF8-7C09C05DA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2BAD4B-DBED-440E-A62C-9C3F4E564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07605-EA8D-4695-9E99-7956703A7078}"/>
              </a:ext>
            </a:extLst>
          </p:cNvPr>
          <p:cNvSpPr>
            <a:spLocks noGrp="1"/>
          </p:cNvSpPr>
          <p:nvPr>
            <p:ph type="dt" sz="half" idx="10"/>
          </p:nvPr>
        </p:nvSpPr>
        <p:spPr/>
        <p:txBody>
          <a:bodyPr/>
          <a:lstStyle/>
          <a:p>
            <a:fld id="{56EDBF3F-7178-4B30-B1CF-7F3BCE165466}" type="datetimeFigureOut">
              <a:rPr lang="en-US" smtClean="0"/>
              <a:t>12/2/2021</a:t>
            </a:fld>
            <a:endParaRPr lang="en-US"/>
          </a:p>
        </p:txBody>
      </p:sp>
      <p:sp>
        <p:nvSpPr>
          <p:cNvPr id="6" name="Footer Placeholder 5">
            <a:extLst>
              <a:ext uri="{FF2B5EF4-FFF2-40B4-BE49-F238E27FC236}">
                <a16:creationId xmlns:a16="http://schemas.microsoft.com/office/drawing/2014/main" id="{8BC384C5-C198-4D7E-9CE7-E2EC95413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F873E-D3A5-41F6-BC87-2295CAB55DD7}"/>
              </a:ext>
            </a:extLst>
          </p:cNvPr>
          <p:cNvSpPr>
            <a:spLocks noGrp="1"/>
          </p:cNvSpPr>
          <p:nvPr>
            <p:ph type="sldNum" sz="quarter" idx="12"/>
          </p:nvPr>
        </p:nvSpPr>
        <p:spPr/>
        <p:txBody>
          <a:bodyPr/>
          <a:lstStyle/>
          <a:p>
            <a:fld id="{99AA6BD4-35F2-4F29-8946-777BD1572CA9}" type="slidenum">
              <a:rPr lang="en-US" smtClean="0"/>
              <a:t>‹#›</a:t>
            </a:fld>
            <a:endParaRPr lang="en-US"/>
          </a:p>
        </p:txBody>
      </p:sp>
    </p:spTree>
    <p:extLst>
      <p:ext uri="{BB962C8B-B14F-4D97-AF65-F5344CB8AC3E}">
        <p14:creationId xmlns:p14="http://schemas.microsoft.com/office/powerpoint/2010/main" val="22351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40ED7-DB79-4EF9-B5B3-B380D20B2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5DE7AE-18D3-4A28-A116-6116149C7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150AD-F40E-452C-8CC2-63A10DCB1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DBF3F-7178-4B30-B1CF-7F3BCE165466}" type="datetimeFigureOut">
              <a:rPr lang="en-US" smtClean="0"/>
              <a:t>12/2/2021</a:t>
            </a:fld>
            <a:endParaRPr lang="en-US"/>
          </a:p>
        </p:txBody>
      </p:sp>
      <p:sp>
        <p:nvSpPr>
          <p:cNvPr id="5" name="Footer Placeholder 4">
            <a:extLst>
              <a:ext uri="{FF2B5EF4-FFF2-40B4-BE49-F238E27FC236}">
                <a16:creationId xmlns:a16="http://schemas.microsoft.com/office/drawing/2014/main" id="{FC0456B7-489A-4DDC-BDDC-4C8B40B2E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62DFE2-7BEA-4CD0-8171-E9FE57BE9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A6BD4-35F2-4F29-8946-777BD1572CA9}" type="slidenum">
              <a:rPr lang="en-US" smtClean="0"/>
              <a:t>‹#›</a:t>
            </a:fld>
            <a:endParaRPr lang="en-US"/>
          </a:p>
        </p:txBody>
      </p:sp>
    </p:spTree>
    <p:extLst>
      <p:ext uri="{BB962C8B-B14F-4D97-AF65-F5344CB8AC3E}">
        <p14:creationId xmlns:p14="http://schemas.microsoft.com/office/powerpoint/2010/main" val="131766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7DC2-EA2E-4DE0-9221-A8152CF86CB2}"/>
              </a:ext>
            </a:extLst>
          </p:cNvPr>
          <p:cNvSpPr>
            <a:spLocks noGrp="1"/>
          </p:cNvSpPr>
          <p:nvPr>
            <p:ph type="ctrTitle"/>
          </p:nvPr>
        </p:nvSpPr>
        <p:spPr>
          <a:xfrm>
            <a:off x="1524000" y="1122362"/>
            <a:ext cx="9144000" cy="3983037"/>
          </a:xfrm>
        </p:spPr>
        <p:txBody>
          <a:bodyPr>
            <a:normAutofit fontScale="90000"/>
          </a:bodyPr>
          <a:lstStyle/>
          <a:p>
            <a:pPr marL="0" marR="0">
              <a:lnSpc>
                <a:spcPct val="200000"/>
              </a:lnSpc>
              <a:spcBef>
                <a:spcPts val="0"/>
              </a:spcBef>
              <a:spcAft>
                <a:spcPts val="0"/>
              </a:spcAft>
            </a:pP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IFT598: Data Visualization and Reporting</a:t>
            </a:r>
            <a:br>
              <a:rPr lang="en-US" sz="1800" b="1" dirty="0">
                <a:latin typeface="Calibri" panose="020F0502020204030204" pitchFamily="34" charset="0"/>
                <a:ea typeface="Calibri" panose="020F0502020204030204" pitchFamily="34" charset="0"/>
                <a:cs typeface="Times New Roman" panose="02020603050405020304" pitchFamily="18" charset="0"/>
              </a:rPr>
            </a:b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IMDB Most Popular Films and series</a:t>
            </a:r>
            <a:br>
              <a:rPr lang="es-E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s-ES" sz="18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Sravan</a:t>
            </a:r>
            <a:r>
              <a:rPr lang="es-E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Srivatsa</a:t>
            </a:r>
            <a:r>
              <a:rPr lang="es-E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Sai</a:t>
            </a:r>
            <a:r>
              <a:rPr lang="es-E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Yendeti</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E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Naga </a:t>
            </a:r>
            <a:r>
              <a:rPr lang="es-ES" sz="18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manikanta</a:t>
            </a:r>
            <a:r>
              <a:rPr lang="es-E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8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gudapati</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Satya Abhishek Reddy </a:t>
            </a:r>
            <a:r>
              <a:rPr lang="en-US" sz="1800" dirty="0" err="1">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Nallamilli</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Hariharan Balakrishnan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Asmaa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Elbadrawy</a:t>
            </a:r>
            <a:endParaRPr lang="en-US" dirty="0"/>
          </a:p>
        </p:txBody>
      </p:sp>
    </p:spTree>
    <p:extLst>
      <p:ext uri="{BB962C8B-B14F-4D97-AF65-F5344CB8AC3E}">
        <p14:creationId xmlns:p14="http://schemas.microsoft.com/office/powerpoint/2010/main" val="46104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704-C0AA-45CB-8F33-6D49E9BB1553}"/>
              </a:ext>
            </a:extLst>
          </p:cNvPr>
          <p:cNvSpPr>
            <a:spLocks noGrp="1"/>
          </p:cNvSpPr>
          <p:nvPr>
            <p:ph type="title"/>
          </p:nvPr>
        </p:nvSpPr>
        <p:spPr/>
        <p:txBody>
          <a:bodyPr/>
          <a:lstStyle/>
          <a:p>
            <a:r>
              <a:rPr lang="en-US" b="1" dirty="0"/>
              <a:t>Introduction to dataset </a:t>
            </a:r>
          </a:p>
        </p:txBody>
      </p:sp>
      <p:sp>
        <p:nvSpPr>
          <p:cNvPr id="3" name="Content Placeholder 2">
            <a:extLst>
              <a:ext uri="{FF2B5EF4-FFF2-40B4-BE49-F238E27FC236}">
                <a16:creationId xmlns:a16="http://schemas.microsoft.com/office/drawing/2014/main" id="{714677B6-DFF3-48C2-B417-5D10C0631456}"/>
              </a:ext>
            </a:extLst>
          </p:cNvPr>
          <p:cNvSpPr>
            <a:spLocks noGrp="1"/>
          </p:cNvSpPr>
          <p:nvPr>
            <p:ph idx="1"/>
          </p:nvPr>
        </p:nvSpPr>
        <p:spPr/>
        <p:txBody>
          <a:bodyPr>
            <a:normAutofit fontScale="92500" lnSpcReduction="10000"/>
          </a:bodyPr>
          <a:lstStyle/>
          <a:p>
            <a:pPr>
              <a:lnSpc>
                <a:spcPct val="160000"/>
              </a:lnSpc>
            </a:pPr>
            <a:r>
              <a:rPr lang="en-US" sz="1800" dirty="0">
                <a:effectLst/>
                <a:latin typeface="Times New Roman" panose="02020603050405020304" pitchFamily="18" charset="0"/>
                <a:ea typeface="Calibri" panose="020F0502020204030204" pitchFamily="34" charset="0"/>
              </a:rPr>
              <a:t>The data is about most popular 300 Films and series on IMDB. </a:t>
            </a:r>
          </a:p>
          <a:p>
            <a:pPr>
              <a:lnSpc>
                <a:spcPct val="160000"/>
              </a:lnSpc>
            </a:pPr>
            <a:r>
              <a:rPr lang="en-US" sz="1800" dirty="0">
                <a:effectLst/>
                <a:latin typeface="Times New Roman" panose="02020603050405020304" pitchFamily="18" charset="0"/>
                <a:ea typeface="Calibri" panose="020F0502020204030204" pitchFamily="34" charset="0"/>
              </a:rPr>
              <a:t>There are 14 columns in the dataset. Name, Genre, Type, certificate, nudity, violence, profanity, Alcohol, frightening is of data type char and Date, rates, votes, Duration, and episodes are Integer values.</a:t>
            </a:r>
          </a:p>
          <a:p>
            <a:pPr>
              <a:lnSpc>
                <a:spcPct val="160000"/>
              </a:lnSpc>
            </a:pPr>
            <a:r>
              <a:rPr lang="en-US" sz="1800" dirty="0">
                <a:effectLst/>
                <a:latin typeface="Times New Roman" panose="02020603050405020304" pitchFamily="18" charset="0"/>
                <a:ea typeface="Calibri" panose="020F0502020204030204" pitchFamily="34" charset="0"/>
              </a:rPr>
              <a:t>The Data types of the Column are specified below:</a:t>
            </a:r>
          </a:p>
          <a:p>
            <a:pPr marL="0" marR="0">
              <a:lnSpc>
                <a:spcPct val="16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Categorical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Name, Genre,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Ordinal: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Certificates, Nudity, Violence, Profanity, Alcohol, Frightening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Interval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Release date of the Movie/Series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IMDB’s Rating for that movie/ series based on the users rating.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Votes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Number of people rated for a movie/series</a:t>
            </a:r>
          </a:p>
          <a:p>
            <a:pPr marL="0" marR="0">
              <a:lnSpc>
                <a:spcPct val="16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6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14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DC4D-1209-4FF8-94F9-F478FA308228}"/>
              </a:ext>
            </a:extLst>
          </p:cNvPr>
          <p:cNvSpPr>
            <a:spLocks noGrp="1"/>
          </p:cNvSpPr>
          <p:nvPr>
            <p:ph type="title"/>
          </p:nvPr>
        </p:nvSpPr>
        <p:spPr/>
        <p:txBody>
          <a:bodyPr/>
          <a:lstStyle/>
          <a:p>
            <a:r>
              <a:rPr lang="en-US" b="1" dirty="0"/>
              <a:t>Data Pre-Processing </a:t>
            </a:r>
          </a:p>
        </p:txBody>
      </p:sp>
      <p:sp>
        <p:nvSpPr>
          <p:cNvPr id="3" name="Content Placeholder 2">
            <a:extLst>
              <a:ext uri="{FF2B5EF4-FFF2-40B4-BE49-F238E27FC236}">
                <a16:creationId xmlns:a16="http://schemas.microsoft.com/office/drawing/2014/main" id="{9410DAB2-BE4F-450D-AED2-E5884B16FB5D}"/>
              </a:ext>
            </a:extLst>
          </p:cNvPr>
          <p:cNvSpPr>
            <a:spLocks noGrp="1"/>
          </p:cNvSpPr>
          <p:nvPr>
            <p:ph idx="1"/>
          </p:nvPr>
        </p:nvSpPr>
        <p:spPr/>
        <p:txBody>
          <a:bodyPr/>
          <a:lstStyle/>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Removing null from columns which are important for visualizations with the help of pandas.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Making the </a:t>
            </a:r>
            <a:r>
              <a:rPr lang="en-US" sz="1800" dirty="0">
                <a:latin typeface="Times New Roman" panose="02020603050405020304" pitchFamily="18" charset="0"/>
                <a:ea typeface="Calibri" panose="020F0502020204030204" pitchFamily="34" charset="0"/>
                <a:cs typeface="Times New Roman" panose="02020603050405020304" pitchFamily="18" charset="0"/>
              </a:rPr>
              <a:t>episodes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column for movies to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Removing all the duplicate rows which have the same movie name/series 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Sorted all the values by 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Converting some columns which are string type like rates, duration, episodes to integer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genre columns replacing the duplicates for the same movie/series.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tableau we split the genre so that we know the main genre of the film/series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We have done our data preprocessing in </a:t>
            </a:r>
            <a:r>
              <a:rPr lang="en-US" sz="1800" dirty="0" err="1">
                <a:effectLst/>
                <a:latin typeface="Times New Roman" panose="02020603050405020304" pitchFamily="18" charset="0"/>
                <a:ea typeface="Calibri" panose="020F0502020204030204" pitchFamily="34" charset="0"/>
              </a:rPr>
              <a:t>JupyterNotebook</a:t>
            </a:r>
            <a:endParaRPr lang="en-US" dirty="0"/>
          </a:p>
        </p:txBody>
      </p:sp>
    </p:spTree>
    <p:extLst>
      <p:ext uri="{BB962C8B-B14F-4D97-AF65-F5344CB8AC3E}">
        <p14:creationId xmlns:p14="http://schemas.microsoft.com/office/powerpoint/2010/main" val="159706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E1E5-E120-4C06-9211-621BE209756B}"/>
              </a:ext>
            </a:extLst>
          </p:cNvPr>
          <p:cNvSpPr>
            <a:spLocks noGrp="1"/>
          </p:cNvSpPr>
          <p:nvPr>
            <p:ph type="title"/>
          </p:nvPr>
        </p:nvSpPr>
        <p:spPr/>
        <p:txBody>
          <a:bodyPr/>
          <a:lstStyle/>
          <a:p>
            <a:r>
              <a:rPr lang="en-US" b="1" dirty="0"/>
              <a:t>Who are the users?</a:t>
            </a:r>
          </a:p>
        </p:txBody>
      </p:sp>
      <p:sp>
        <p:nvSpPr>
          <p:cNvPr id="3" name="Content Placeholder 2">
            <a:extLst>
              <a:ext uri="{FF2B5EF4-FFF2-40B4-BE49-F238E27FC236}">
                <a16:creationId xmlns:a16="http://schemas.microsoft.com/office/drawing/2014/main" id="{5BC181F1-BF0D-4696-8FD6-A2E8A2EDFF5D}"/>
              </a:ext>
            </a:extLst>
          </p:cNvPr>
          <p:cNvSpPr>
            <a:spLocks noGrp="1"/>
          </p:cNvSpPr>
          <p:nvPr>
            <p:ph idx="1"/>
          </p:nvPr>
        </p:nvSpPr>
        <p:spPr/>
        <p:txBody>
          <a:bodyPr>
            <a:normAutofit lnSpcReduction="10000"/>
          </a:bodyPr>
          <a:lstStyle/>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Audience who wants to watch good movies which they can judge by high IMDB ratings.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Telecasting channels who are looking for good movie to telecast on small screen.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Family audience who are looking for some content which has no adult content and no violence.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movie reviewers want to know any information regarding the movie/series like genre, release date and many more other details.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audience who are willing to watch the film/series of duration, genre selection is made easy.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the major OTT platforms will display the information preview which is taken from the IMDB site as it is the most trustworthy site.</a:t>
            </a:r>
          </a:p>
          <a:p>
            <a:pPr marL="0" marR="0" lvl="0" indent="0">
              <a:lnSpc>
                <a:spcPct val="20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2440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8696-8941-4694-A02B-63FAAC8D302F}"/>
              </a:ext>
            </a:extLst>
          </p:cNvPr>
          <p:cNvSpPr>
            <a:spLocks noGrp="1"/>
          </p:cNvSpPr>
          <p:nvPr>
            <p:ph type="title"/>
          </p:nvPr>
        </p:nvSpPr>
        <p:spPr>
          <a:xfrm>
            <a:off x="838200" y="365126"/>
            <a:ext cx="10515600" cy="825500"/>
          </a:xfrm>
        </p:spPr>
        <p:txBody>
          <a:bodyPr/>
          <a:lstStyle/>
          <a:p>
            <a:r>
              <a:rPr lang="en-US" b="1" dirty="0"/>
              <a:t>Questions</a:t>
            </a:r>
          </a:p>
        </p:txBody>
      </p:sp>
      <p:sp>
        <p:nvSpPr>
          <p:cNvPr id="3" name="Content Placeholder 2">
            <a:extLst>
              <a:ext uri="{FF2B5EF4-FFF2-40B4-BE49-F238E27FC236}">
                <a16:creationId xmlns:a16="http://schemas.microsoft.com/office/drawing/2014/main" id="{67CB6DB8-2D2C-407F-9136-218449EB4175}"/>
              </a:ext>
            </a:extLst>
          </p:cNvPr>
          <p:cNvSpPr>
            <a:spLocks noGrp="1"/>
          </p:cNvSpPr>
          <p:nvPr>
            <p:ph idx="1"/>
          </p:nvPr>
        </p:nvSpPr>
        <p:spPr>
          <a:xfrm>
            <a:off x="838200" y="1190626"/>
            <a:ext cx="10515600" cy="4986337"/>
          </a:xfrm>
        </p:spPr>
        <p:txBody>
          <a:bodyPr>
            <a:normAutofit/>
          </a:bodyPr>
          <a:lstStyle/>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is the duration of one/multiple selected movies?</a:t>
            </a:r>
          </a:p>
          <a:p>
            <a:pPr marL="34290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 many of them are adult based and children movies?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are the series with the highest number of episodes?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know the number of votes, Rating and no of episodes of a movie?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Which genres are having the highest rating?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 many movies are there with all the types of violence?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Which movies/series are having the highest rating?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the movies having a rating between the specified range?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are the movies released in that particular 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What are the movies based upon the genre?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5838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EBE0-1860-4924-843B-DD0074987811}"/>
              </a:ext>
            </a:extLst>
          </p:cNvPr>
          <p:cNvSpPr>
            <a:spLocks noGrp="1"/>
          </p:cNvSpPr>
          <p:nvPr>
            <p:ph type="title"/>
          </p:nvPr>
        </p:nvSpPr>
        <p:spPr>
          <a:xfrm>
            <a:off x="650240" y="365125"/>
            <a:ext cx="10703560" cy="691515"/>
          </a:xfrm>
        </p:spPr>
        <p:txBody>
          <a:bodyPr>
            <a:normAutofit fontScale="90000"/>
          </a:bodyPr>
          <a:lstStyle/>
          <a:p>
            <a:r>
              <a:rPr lang="en-US" b="1"/>
              <a:t>Dashboard</a:t>
            </a:r>
            <a:endParaRPr lang="en-US" b="1" dirty="0"/>
          </a:p>
        </p:txBody>
      </p:sp>
      <p:pic>
        <p:nvPicPr>
          <p:cNvPr id="4" name="Content Placeholder 3" descr="Graphical user interface, chart, application, Excel, bar chart&#10;&#10;Description automatically generated">
            <a:extLst>
              <a:ext uri="{FF2B5EF4-FFF2-40B4-BE49-F238E27FC236}">
                <a16:creationId xmlns:a16="http://schemas.microsoft.com/office/drawing/2014/main" id="{62ED9057-C077-41BB-A519-6B1110272CDA}"/>
              </a:ext>
            </a:extLst>
          </p:cNvPr>
          <p:cNvPicPr>
            <a:picLocks noGrp="1" noChangeAspect="1"/>
          </p:cNvPicPr>
          <p:nvPr>
            <p:ph idx="1"/>
          </p:nvPr>
        </p:nvPicPr>
        <p:blipFill>
          <a:blip r:embed="rId2"/>
          <a:stretch>
            <a:fillRect/>
          </a:stretch>
        </p:blipFill>
        <p:spPr>
          <a:xfrm>
            <a:off x="1391920" y="1381760"/>
            <a:ext cx="9883825" cy="4795203"/>
          </a:xfrm>
          <a:prstGeom prst="rect">
            <a:avLst/>
          </a:prstGeom>
        </p:spPr>
      </p:pic>
    </p:spTree>
    <p:extLst>
      <p:ext uri="{BB962C8B-B14F-4D97-AF65-F5344CB8AC3E}">
        <p14:creationId xmlns:p14="http://schemas.microsoft.com/office/powerpoint/2010/main" val="355962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6437-290D-447E-9498-1112ED7F1650}"/>
              </a:ext>
            </a:extLst>
          </p:cNvPr>
          <p:cNvSpPr>
            <a:spLocks noGrp="1"/>
          </p:cNvSpPr>
          <p:nvPr>
            <p:ph type="title"/>
          </p:nvPr>
        </p:nvSpPr>
        <p:spPr>
          <a:xfrm>
            <a:off x="838200" y="681037"/>
            <a:ext cx="10515600" cy="730513"/>
          </a:xfrm>
        </p:spPr>
        <p:txBody>
          <a:bodyPr>
            <a:normAutofit/>
          </a:bodyPr>
          <a:lstStyle/>
          <a:p>
            <a:r>
              <a:rPr lang="en-US" b="1" dirty="0"/>
              <a:t>Dashboard Interactivity</a:t>
            </a:r>
          </a:p>
        </p:txBody>
      </p:sp>
      <p:sp>
        <p:nvSpPr>
          <p:cNvPr id="3" name="Content Placeholder 2">
            <a:extLst>
              <a:ext uri="{FF2B5EF4-FFF2-40B4-BE49-F238E27FC236}">
                <a16:creationId xmlns:a16="http://schemas.microsoft.com/office/drawing/2014/main" id="{68A5D638-B64A-4148-BF70-F573CB6CA0FB}"/>
              </a:ext>
            </a:extLst>
          </p:cNvPr>
          <p:cNvSpPr>
            <a:spLocks noGrp="1"/>
          </p:cNvSpPr>
          <p:nvPr>
            <p:ph idx="1"/>
          </p:nvPr>
        </p:nvSpPr>
        <p:spPr>
          <a:xfrm>
            <a:off x="838200" y="1944210"/>
            <a:ext cx="10515600" cy="4232753"/>
          </a:xfrm>
        </p:spPr>
        <p:txBody>
          <a:bodyPr>
            <a:normAutofit/>
          </a:bodyPr>
          <a:lstStyle/>
          <a:p>
            <a:r>
              <a:rPr lang="en-US" sz="2000" dirty="0">
                <a:latin typeface="Times New Roman" panose="02020603050405020304" pitchFamily="18" charset="0"/>
                <a:cs typeface="Times New Roman" panose="02020603050405020304" pitchFamily="18" charset="0"/>
              </a:rPr>
              <a:t>In this dashboard there are many plots which we added interactivity.</a:t>
            </a:r>
          </a:p>
          <a:p>
            <a:r>
              <a:rPr lang="en-US" sz="2000" dirty="0">
                <a:latin typeface="Times New Roman" panose="02020603050405020304" pitchFamily="18" charset="0"/>
                <a:cs typeface="Times New Roman" panose="02020603050405020304" pitchFamily="18" charset="0"/>
              </a:rPr>
              <a:t>We have created parameters which are </a:t>
            </a:r>
            <a:r>
              <a:rPr lang="en-US" sz="2000">
                <a:latin typeface="Times New Roman" panose="02020603050405020304" pitchFamily="18" charset="0"/>
                <a:cs typeface="Times New Roman" panose="02020603050405020304" pitchFamily="18" charset="0"/>
              </a:rPr>
              <a:t>listed below and </a:t>
            </a:r>
            <a:r>
              <a:rPr lang="en-US" sz="2000" dirty="0">
                <a:latin typeface="Times New Roman" panose="02020603050405020304" pitchFamily="18" charset="0"/>
                <a:cs typeface="Times New Roman" panose="02020603050405020304" pitchFamily="18" charset="0"/>
              </a:rPr>
              <a:t>used calculated fields to produce a </a:t>
            </a:r>
            <a:r>
              <a:rPr lang="en-US" sz="2000">
                <a:latin typeface="Times New Roman" panose="02020603050405020304" pitchFamily="18" charset="0"/>
                <a:cs typeface="Times New Roman" panose="02020603050405020304" pitchFamily="18" charset="0"/>
              </a:rPr>
              <a:t>new columns </a:t>
            </a:r>
            <a:r>
              <a:rPr lang="en-US" sz="2000" dirty="0">
                <a:latin typeface="Times New Roman" panose="02020603050405020304" pitchFamily="18" charset="0"/>
                <a:cs typeface="Times New Roman" panose="02020603050405020304" pitchFamily="18" charset="0"/>
              </a:rPr>
              <a:t>from the </a:t>
            </a:r>
            <a:r>
              <a:rPr lang="en-US" sz="2000">
                <a:latin typeface="Times New Roman" panose="02020603050405020304" pitchFamily="18" charset="0"/>
                <a:cs typeface="Times New Roman" panose="02020603050405020304" pitchFamily="18" charset="0"/>
              </a:rPr>
              <a:t>existing columns </a:t>
            </a:r>
            <a:r>
              <a:rPr lang="en-US" sz="2000" dirty="0">
                <a:latin typeface="Times New Roman" panose="02020603050405020304" pitchFamily="18" charset="0"/>
                <a:cs typeface="Times New Roman" panose="02020603050405020304" pitchFamily="18" charset="0"/>
              </a:rPr>
              <a:t>data.</a:t>
            </a:r>
          </a:p>
          <a:p>
            <a:r>
              <a:rPr lang="en-US" sz="2000" u="sng"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Gives drop down to select the movie name.</a:t>
            </a:r>
          </a:p>
          <a:p>
            <a:r>
              <a:rPr lang="en-US" sz="2000" u="sng" dirty="0">
                <a:latin typeface="Times New Roman" panose="02020603050405020304" pitchFamily="18" charset="0"/>
                <a:cs typeface="Times New Roman" panose="02020603050405020304" pitchFamily="18" charset="0"/>
              </a:rPr>
              <a:t>Rate: </a:t>
            </a:r>
            <a:r>
              <a:rPr lang="en-US" sz="2000" dirty="0">
                <a:latin typeface="Times New Roman" panose="02020603050405020304" pitchFamily="18" charset="0"/>
                <a:cs typeface="Times New Roman" panose="02020603050405020304" pitchFamily="18" charset="0"/>
              </a:rPr>
              <a:t>This enables user to select the rating using slider.</a:t>
            </a:r>
          </a:p>
          <a:p>
            <a:r>
              <a:rPr lang="en-US" sz="2000" u="sng" dirty="0">
                <a:latin typeface="Times New Roman" panose="02020603050405020304" pitchFamily="18" charset="0"/>
                <a:cs typeface="Times New Roman" panose="02020603050405020304" pitchFamily="18" charset="0"/>
              </a:rPr>
              <a:t>Top N Movies: </a:t>
            </a:r>
            <a:r>
              <a:rPr lang="en-US" sz="2000" dirty="0">
                <a:latin typeface="Times New Roman" panose="02020603050405020304" pitchFamily="18" charset="0"/>
                <a:cs typeface="Times New Roman" panose="02020603050405020304" pitchFamily="18" charset="0"/>
              </a:rPr>
              <a:t>To get the top movies which have the highest rating, and which are having the highest number of episodes.</a:t>
            </a:r>
          </a:p>
          <a:p>
            <a:r>
              <a:rPr lang="en-US" sz="2000" u="sng" dirty="0">
                <a:latin typeface="Times New Roman" panose="02020603050405020304" pitchFamily="18" charset="0"/>
                <a:cs typeface="Times New Roman" panose="02020603050405020304" pitchFamily="18" charset="0"/>
              </a:rPr>
              <a:t>Release Year: </a:t>
            </a:r>
            <a:r>
              <a:rPr lang="en-US" sz="2000" dirty="0">
                <a:latin typeface="Times New Roman" panose="02020603050405020304" pitchFamily="18" charset="0"/>
                <a:cs typeface="Times New Roman" panose="02020603050405020304" pitchFamily="18" charset="0"/>
              </a:rPr>
              <a:t>Gives a dropdown to select the year so that we can get to know what are the movies/series released that year.</a:t>
            </a:r>
          </a:p>
          <a:p>
            <a:r>
              <a:rPr lang="en-US" sz="2000" u="sng" dirty="0">
                <a:latin typeface="Times New Roman" panose="02020603050405020304" pitchFamily="18" charset="0"/>
                <a:cs typeface="Times New Roman" panose="02020603050405020304" pitchFamily="18" charset="0"/>
              </a:rPr>
              <a:t>Genre: </a:t>
            </a:r>
            <a:r>
              <a:rPr lang="en-US" sz="2000" dirty="0">
                <a:latin typeface="Times New Roman" panose="02020603050405020304" pitchFamily="18" charset="0"/>
                <a:cs typeface="Times New Roman" panose="02020603050405020304" pitchFamily="18" charset="0"/>
              </a:rPr>
              <a:t>Gives the dropdown of the genres, so the user can get the movies/series related to selected genre</a:t>
            </a:r>
            <a:r>
              <a:rPr lang="en-US" dirty="0">
                <a:latin typeface="Times New Roman" panose="02020603050405020304" pitchFamily="18" charset="0"/>
                <a:cs typeface="Times New Roman" panose="02020603050405020304" pitchFamily="18" charset="0"/>
              </a:rPr>
              <a:t>.</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844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644</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Symbol</vt:lpstr>
      <vt:lpstr>Times New Roman</vt:lpstr>
      <vt:lpstr>Office Theme</vt:lpstr>
      <vt:lpstr>     IFT598: Data Visualization and Reporting IMDB Most Popular Films and series Sravan Srivatsa Sai Yendeti Naga manikanta gudapati Satya Abhishek Reddy Nallamilli Hariharan Balakrishnan  To Dr. Asmaa Elbadrawy</vt:lpstr>
      <vt:lpstr>Introduction to dataset </vt:lpstr>
      <vt:lpstr>Data Pre-Processing </vt:lpstr>
      <vt:lpstr>Who are the users?</vt:lpstr>
      <vt:lpstr>Questions</vt:lpstr>
      <vt:lpstr>Dashboard</vt:lpstr>
      <vt:lpstr>Dashboard Interactivity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IFT598: Data Visualization and Reporting IMDB Most Popular Films and series Sravan Srivatsa Sai Yendeti Naga manikanta gudapati Satya Abhishek Reddy Nallamilli Hariharan Balakrishnan  To Dr. Asmaa Elbadrawy</dc:title>
  <dc:creator>Naga Manikanta Gudapati</dc:creator>
  <cp:lastModifiedBy>Satya Abhishek Reddy Nallamilli (Student)</cp:lastModifiedBy>
  <cp:revision>2</cp:revision>
  <dcterms:created xsi:type="dcterms:W3CDTF">2021-12-01T23:09:18Z</dcterms:created>
  <dcterms:modified xsi:type="dcterms:W3CDTF">2021-12-02T08:16:47Z</dcterms:modified>
</cp:coreProperties>
</file>