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57" r:id="rId6"/>
    <p:sldId id="260" r:id="rId7"/>
    <p:sldId id="258" r:id="rId8"/>
    <p:sldId id="261" r:id="rId9"/>
    <p:sldId id="283" r:id="rId10"/>
    <p:sldId id="284" r:id="rId11"/>
    <p:sldId id="286" r:id="rId12"/>
    <p:sldId id="287" r:id="rId13"/>
    <p:sldId id="288" r:id="rId14"/>
    <p:sldId id="289" r:id="rId15"/>
    <p:sldId id="290" r:id="rId16"/>
    <p:sldId id="291" r:id="rId17"/>
    <p:sldId id="292" r:id="rId18"/>
    <p:sldId id="298" r:id="rId19"/>
    <p:sldId id="299" r:id="rId20"/>
    <p:sldId id="300" r:id="rId21"/>
    <p:sldId id="302" r:id="rId22"/>
    <p:sldId id="303" r:id="rId23"/>
    <p:sldId id="304" r:id="rId24"/>
    <p:sldId id="293" r:id="rId25"/>
    <p:sldId id="294" r:id="rId26"/>
    <p:sldId id="295"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29" autoAdjust="0"/>
    <p:restoredTop sz="94660" autoAdjust="0"/>
  </p:normalViewPr>
  <p:slideViewPr>
    <p:cSldViewPr snapToGrid="0">
      <p:cViewPr varScale="1">
        <p:scale>
          <a:sx n="73" d="100"/>
          <a:sy n="73" d="100"/>
        </p:scale>
        <p:origin x="-58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pPr/>
              <a:t>3/10/2023</a:t>
            </a:fld>
            <a:endParaRPr lang="en-US" dirty="0"/>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pPr/>
              <a:t>‹#›</a:t>
            </a:fld>
            <a:endParaRPr lang="en-US" dirty="0"/>
          </a:p>
        </p:txBody>
      </p:sp>
    </p:spTree>
    <p:extLst>
      <p:ext uri="{BB962C8B-B14F-4D97-AF65-F5344CB8AC3E}">
        <p14:creationId xmlns=""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pPr/>
              <a:t>3/10/2023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pPr/>
              <a:t>‹#›</a:t>
            </a:fld>
            <a:endParaRPr lang="en-US" noProof="0" dirty="0"/>
          </a:p>
        </p:txBody>
      </p:sp>
    </p:spTree>
    <p:extLst>
      <p:ext uri="{BB962C8B-B14F-4D97-AF65-F5344CB8AC3E}">
        <p14:creationId xmlns=""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 xmlns:p14="http://schemas.microsoft.com/office/powerpoint/2010/main" val="43695962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 xmlns:p14="http://schemas.microsoft.com/office/powerpoint/2010/main" val="99959785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 xmlns:p14="http://schemas.microsoft.com/office/powerpoint/2010/main" val="47626637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 xmlns:p14="http://schemas.microsoft.com/office/powerpoint/2010/main" val="154474571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 xmlns:p14="http://schemas.microsoft.com/office/powerpoint/2010/main" val="248682677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 xmlns:p14="http://schemas.microsoft.com/office/powerpoint/2010/main" val="154065017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 xmlns:p14="http://schemas.microsoft.com/office/powerpoint/2010/main" val="121298954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 xmlns:p14="http://schemas.microsoft.com/office/powerpoint/2010/main" val="267230474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 xmlns:p14="http://schemas.microsoft.com/office/powerpoint/2010/main" val="223638614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 xmlns:p14="http://schemas.microsoft.com/office/powerpoint/2010/main" val="121851801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 xmlns:p14="http://schemas.microsoft.com/office/powerpoint/2010/main" val="167519749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 xmlns:p14="http://schemas.microsoft.com/office/powerpoint/2010/main" val="3511478827"/>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 xmlns:p14="http://schemas.microsoft.com/office/powerpoint/2010/main" val="175316989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 xmlns:p14="http://schemas.microsoft.com/office/powerpoint/2010/main" val="27457486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 xmlns:p14="http://schemas.microsoft.com/office/powerpoint/2010/main" val="407370493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 xmlns:p14="http://schemas.microsoft.com/office/powerpoint/2010/main" val="290474486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 xmlns:p14="http://schemas.microsoft.com/office/powerpoint/2010/main" val="263670826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 xmlns:p14="http://schemas.microsoft.com/office/powerpoint/2010/main" val="321916712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pPr/>
              <a:t>‹#›</a:t>
            </a:fld>
            <a:endParaRPr lang="en-US" noProof="0" dirty="0"/>
          </a:p>
        </p:txBody>
      </p:sp>
      <p:sp>
        <p:nvSpPr>
          <p:cNvPr id="5" name="Rectangle 4">
            <a:extLst>
              <a:ext uri="{FF2B5EF4-FFF2-40B4-BE49-F238E27FC236}">
                <a16:creationId xmlns=""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2340531" y="1392571"/>
            <a:ext cx="9571837" cy="1869403"/>
          </a:xfrm>
        </p:spPr>
        <p:txBody>
          <a:bodyPr/>
          <a:lstStyle/>
          <a:p>
            <a:pPr algn="ctr"/>
            <a:r>
              <a:rPr lang="en-US" dirty="0"/>
              <a:t>Book Recommendations System</a:t>
            </a:r>
          </a:p>
        </p:txBody>
      </p:sp>
      <p:sp>
        <p:nvSpPr>
          <p:cNvPr id="3" name="Subtitle 2">
            <a:extLst>
              <a:ext uri="{FF2B5EF4-FFF2-40B4-BE49-F238E27FC236}">
                <a16:creationId xmlns="" xmlns:a16="http://schemas.microsoft.com/office/drawing/2014/main" id="{0D537F64-4C96-4AA8-BB21-E8053A3186DD}"/>
              </a:ext>
            </a:extLst>
          </p:cNvPr>
          <p:cNvSpPr>
            <a:spLocks noGrp="1"/>
          </p:cNvSpPr>
          <p:nvPr>
            <p:ph type="subTitle" idx="1"/>
          </p:nvPr>
        </p:nvSpPr>
        <p:spPr>
          <a:xfrm>
            <a:off x="2652431" y="3261974"/>
            <a:ext cx="7077456" cy="2203456"/>
          </a:xfrm>
        </p:spPr>
        <p:txBody>
          <a:bodyPr>
            <a:normAutofit fontScale="62500" lnSpcReduction="20000"/>
          </a:bodyPr>
          <a:lstStyle/>
          <a:p>
            <a:pPr marL="0" indent="0">
              <a:buNone/>
            </a:pPr>
            <a:r>
              <a:rPr lang="en-US" dirty="0"/>
              <a:t>Team 2:</a:t>
            </a:r>
          </a:p>
          <a:p>
            <a:pPr marL="0" indent="0">
              <a:buNone/>
            </a:pPr>
            <a:r>
              <a:rPr lang="en-US" u="sng" dirty="0"/>
              <a:t>Team members</a:t>
            </a:r>
          </a:p>
          <a:p>
            <a:pPr marL="285750" indent="-285750">
              <a:buFont typeface="Arial" panose="020B0604020202020204" pitchFamily="34" charset="0"/>
              <a:buChar char="•"/>
            </a:pPr>
            <a:r>
              <a:rPr lang="en-US" dirty="0" smtClean="0"/>
              <a:t> </a:t>
            </a:r>
            <a:r>
              <a:rPr lang="en-US" dirty="0" err="1" smtClean="0"/>
              <a:t>Rahul</a:t>
            </a:r>
            <a:r>
              <a:rPr lang="en-US" dirty="0" smtClean="0"/>
              <a:t> M</a:t>
            </a:r>
            <a:endParaRPr lang="en-US" dirty="0"/>
          </a:p>
          <a:p>
            <a:pPr marL="285750" indent="-285750">
              <a:buFont typeface="Arial" panose="020B0604020202020204" pitchFamily="34" charset="0"/>
              <a:buChar char="•"/>
            </a:pPr>
            <a:r>
              <a:rPr lang="en-US" dirty="0"/>
              <a:t>Hariharan Jayaraj</a:t>
            </a:r>
          </a:p>
          <a:p>
            <a:pPr marL="285750" indent="-285750">
              <a:buFont typeface="Arial" panose="020B0604020202020204" pitchFamily="34" charset="0"/>
              <a:buChar char="•"/>
            </a:pPr>
            <a:r>
              <a:rPr lang="en-US" dirty="0"/>
              <a:t>Abhijit</a:t>
            </a:r>
          </a:p>
          <a:p>
            <a:pPr marL="285750" indent="-285750">
              <a:buFont typeface="Arial" panose="020B0604020202020204" pitchFamily="34" charset="0"/>
              <a:buChar char="•"/>
            </a:pPr>
            <a:r>
              <a:rPr lang="en-US" dirty="0" err="1" smtClean="0"/>
              <a:t>Muhammed</a:t>
            </a:r>
            <a:r>
              <a:rPr lang="en-US" dirty="0" smtClean="0"/>
              <a:t> </a:t>
            </a:r>
            <a:r>
              <a:rPr lang="en-US" dirty="0" err="1" smtClean="0"/>
              <a:t>Zayan</a:t>
            </a:r>
            <a:r>
              <a:rPr lang="en-US" dirty="0" smtClean="0"/>
              <a:t> </a:t>
            </a:r>
            <a:r>
              <a:rPr lang="en-US" dirty="0"/>
              <a:t>shareef</a:t>
            </a:r>
          </a:p>
          <a:p>
            <a:pPr marL="285750" indent="-285750">
              <a:buFont typeface="Arial" panose="020B0604020202020204" pitchFamily="34" charset="0"/>
              <a:buChar char="•"/>
            </a:pPr>
            <a:r>
              <a:rPr lang="en-US" dirty="0" err="1" smtClean="0"/>
              <a:t>Jathin</a:t>
            </a:r>
            <a:r>
              <a:rPr lang="en-US" dirty="0" smtClean="0"/>
              <a:t> C</a:t>
            </a:r>
            <a:endParaRPr lang="en-US" dirty="0"/>
          </a:p>
          <a:p>
            <a:pPr marL="285750" indent="-285750">
              <a:buFont typeface="Arial" panose="020B0604020202020204" pitchFamily="34" charset="0"/>
              <a:buChar char="•"/>
            </a:pPr>
            <a:r>
              <a:rPr lang="en-US" dirty="0"/>
              <a:t>Swapnajeet Tripathy</a:t>
            </a:r>
          </a:p>
          <a:p>
            <a:pPr marL="285750" indent="-285750">
              <a:buFont typeface="Arial" panose="020B0604020202020204" pitchFamily="34" charset="0"/>
              <a:buChar char="•"/>
            </a:pPr>
            <a:r>
              <a:rPr lang="en-US" dirty="0"/>
              <a:t>Divya Reddy</a:t>
            </a:r>
          </a:p>
        </p:txBody>
      </p:sp>
    </p:spTree>
    <p:extLst>
      <p:ext uri="{BB962C8B-B14F-4D97-AF65-F5344CB8AC3E}">
        <p14:creationId xmlns="" xmlns:p14="http://schemas.microsoft.com/office/powerpoint/2010/main" val="394693459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D392E8-7AD5-6060-9B81-BCF924235C6E}"/>
              </a:ext>
            </a:extLst>
          </p:cNvPr>
          <p:cNvSpPr>
            <a:spLocks noGrp="1"/>
          </p:cNvSpPr>
          <p:nvPr>
            <p:ph type="title"/>
          </p:nvPr>
        </p:nvSpPr>
        <p:spPr/>
        <p:txBody>
          <a:bodyPr/>
          <a:lstStyle/>
          <a:p>
            <a:r>
              <a:rPr lang="en-US" dirty="0"/>
              <a:t>Observations from Ratings_df (</a:t>
            </a:r>
            <a:r>
              <a:rPr lang="en-US" dirty="0" err="1"/>
              <a:t>Book_Rating</a:t>
            </a:r>
            <a:r>
              <a:rPr lang="en-US" dirty="0"/>
              <a:t>)</a:t>
            </a:r>
            <a:endParaRPr lang="en-IN" dirty="0"/>
          </a:p>
        </p:txBody>
      </p:sp>
      <p:sp>
        <p:nvSpPr>
          <p:cNvPr id="3" name="Slide Number Placeholder 2">
            <a:extLst>
              <a:ext uri="{FF2B5EF4-FFF2-40B4-BE49-F238E27FC236}">
                <a16:creationId xmlns="" xmlns:a16="http://schemas.microsoft.com/office/drawing/2014/main" id="{D77AB444-8F6D-1CFE-0D06-876F5F539F13}"/>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4" name="object 4">
            <a:extLst>
              <a:ext uri="{FF2B5EF4-FFF2-40B4-BE49-F238E27FC236}">
                <a16:creationId xmlns="" xmlns:a16="http://schemas.microsoft.com/office/drawing/2014/main" id="{30DE405A-20D4-2B4A-7461-2C4E9DE5BCC1}"/>
              </a:ext>
            </a:extLst>
          </p:cNvPr>
          <p:cNvPicPr/>
          <p:nvPr/>
        </p:nvPicPr>
        <p:blipFill>
          <a:blip r:embed="rId2" cstate="print"/>
          <a:stretch>
            <a:fillRect/>
          </a:stretch>
        </p:blipFill>
        <p:spPr>
          <a:xfrm>
            <a:off x="3374644" y="2281806"/>
            <a:ext cx="7877556" cy="3873025"/>
          </a:xfrm>
          <a:prstGeom prst="rect">
            <a:avLst/>
          </a:prstGeom>
        </p:spPr>
      </p:pic>
      <p:sp>
        <p:nvSpPr>
          <p:cNvPr id="6" name="TextBox 5">
            <a:extLst>
              <a:ext uri="{FF2B5EF4-FFF2-40B4-BE49-F238E27FC236}">
                <a16:creationId xmlns="" xmlns:a16="http://schemas.microsoft.com/office/drawing/2014/main" id="{0EF8B77F-0786-A6F6-D4E3-4DDB927AB422}"/>
              </a:ext>
            </a:extLst>
          </p:cNvPr>
          <p:cNvSpPr txBox="1"/>
          <p:nvPr/>
        </p:nvSpPr>
        <p:spPr>
          <a:xfrm>
            <a:off x="-43052" y="2121562"/>
            <a:ext cx="3281202" cy="1792798"/>
          </a:xfrm>
          <a:prstGeom prst="rect">
            <a:avLst/>
          </a:prstGeom>
          <a:noFill/>
        </p:spPr>
        <p:txBody>
          <a:bodyPr wrap="square">
            <a:spAutoFit/>
          </a:bodyPr>
          <a:lstStyle/>
          <a:p>
            <a:pPr marL="375285" indent="-363220">
              <a:lnSpc>
                <a:spcPct val="100000"/>
              </a:lnSpc>
              <a:spcBef>
                <a:spcPts val="350"/>
              </a:spcBef>
              <a:buFont typeface="Times New Roman"/>
              <a:buChar char="●"/>
              <a:tabLst>
                <a:tab pos="375285" algn="l"/>
                <a:tab pos="375920" algn="l"/>
              </a:tabLst>
            </a:pPr>
            <a:r>
              <a:rPr lang="en-US" sz="1800" spc="60" dirty="0">
                <a:solidFill>
                  <a:schemeClr val="bg1">
                    <a:lumMod val="95000"/>
                  </a:schemeClr>
                </a:solidFill>
                <a:latin typeface="Verdana"/>
                <a:cs typeface="Verdana"/>
              </a:rPr>
              <a:t>H</a:t>
            </a:r>
            <a:r>
              <a:rPr lang="en-US" sz="1800" spc="10" dirty="0">
                <a:solidFill>
                  <a:schemeClr val="bg1">
                    <a:lumMod val="95000"/>
                  </a:schemeClr>
                </a:solidFill>
                <a:latin typeface="Verdana"/>
                <a:cs typeface="Verdana"/>
              </a:rPr>
              <a:t>i</a:t>
            </a:r>
            <a:r>
              <a:rPr lang="en-US" sz="1800" spc="75" dirty="0">
                <a:solidFill>
                  <a:schemeClr val="bg1">
                    <a:lumMod val="95000"/>
                  </a:schemeClr>
                </a:solidFill>
                <a:latin typeface="Verdana"/>
                <a:cs typeface="Verdana"/>
              </a:rPr>
              <a:t>g</a:t>
            </a:r>
            <a:r>
              <a:rPr lang="en-US" sz="1800" spc="65" dirty="0">
                <a:solidFill>
                  <a:schemeClr val="bg1">
                    <a:lumMod val="95000"/>
                  </a:schemeClr>
                </a:solidFill>
                <a:latin typeface="Verdana"/>
                <a:cs typeface="Verdana"/>
              </a:rPr>
              <a:t>h</a:t>
            </a:r>
            <a:r>
              <a:rPr lang="en-US" sz="1800" spc="-15" dirty="0">
                <a:solidFill>
                  <a:schemeClr val="bg1">
                    <a:lumMod val="95000"/>
                  </a:schemeClr>
                </a:solidFill>
                <a:latin typeface="Verdana"/>
                <a:cs typeface="Verdana"/>
              </a:rPr>
              <a:t>er</a:t>
            </a:r>
            <a:r>
              <a:rPr lang="en-US" sz="1800" spc="-125" dirty="0">
                <a:solidFill>
                  <a:schemeClr val="bg1">
                    <a:lumMod val="95000"/>
                  </a:schemeClr>
                </a:solidFill>
                <a:latin typeface="Verdana"/>
                <a:cs typeface="Verdana"/>
              </a:rPr>
              <a:t> </a:t>
            </a:r>
            <a:r>
              <a:rPr lang="en-US" sz="1800" spc="-35" dirty="0">
                <a:solidFill>
                  <a:schemeClr val="bg1">
                    <a:lumMod val="95000"/>
                  </a:schemeClr>
                </a:solidFill>
                <a:latin typeface="Verdana"/>
                <a:cs typeface="Verdana"/>
              </a:rPr>
              <a:t>r</a:t>
            </a:r>
            <a:r>
              <a:rPr lang="en-US" sz="1800" dirty="0">
                <a:solidFill>
                  <a:schemeClr val="bg1">
                    <a:lumMod val="95000"/>
                  </a:schemeClr>
                </a:solidFill>
                <a:latin typeface="Verdana"/>
                <a:cs typeface="Verdana"/>
              </a:rPr>
              <a:t>at</a:t>
            </a:r>
            <a:r>
              <a:rPr lang="en-US" sz="1800" spc="-20" dirty="0">
                <a:solidFill>
                  <a:schemeClr val="bg1">
                    <a:lumMod val="95000"/>
                  </a:schemeClr>
                </a:solidFill>
                <a:latin typeface="Verdana"/>
                <a:cs typeface="Verdana"/>
              </a:rPr>
              <a:t>i</a:t>
            </a:r>
            <a:r>
              <a:rPr lang="en-US" sz="1800" spc="75" dirty="0">
                <a:solidFill>
                  <a:schemeClr val="bg1">
                    <a:lumMod val="95000"/>
                  </a:schemeClr>
                </a:solidFill>
                <a:latin typeface="Verdana"/>
                <a:cs typeface="Verdana"/>
              </a:rPr>
              <a:t>n</a:t>
            </a:r>
            <a:r>
              <a:rPr lang="en-US" sz="1800" spc="65" dirty="0">
                <a:solidFill>
                  <a:schemeClr val="bg1">
                    <a:lumMod val="95000"/>
                  </a:schemeClr>
                </a:solidFill>
                <a:latin typeface="Verdana"/>
                <a:cs typeface="Verdana"/>
              </a:rPr>
              <a:t>g</a:t>
            </a:r>
            <a:r>
              <a:rPr lang="en-US" sz="1800" spc="-45" dirty="0">
                <a:solidFill>
                  <a:schemeClr val="bg1">
                    <a:lumMod val="95000"/>
                  </a:schemeClr>
                </a:solidFill>
                <a:latin typeface="Verdana"/>
                <a:cs typeface="Verdana"/>
              </a:rPr>
              <a:t>s</a:t>
            </a:r>
            <a:r>
              <a:rPr lang="en-US" sz="1800" spc="-150" dirty="0">
                <a:solidFill>
                  <a:schemeClr val="bg1">
                    <a:lumMod val="95000"/>
                  </a:schemeClr>
                </a:solidFill>
                <a:latin typeface="Verdana"/>
                <a:cs typeface="Verdana"/>
              </a:rPr>
              <a:t> </a:t>
            </a:r>
            <a:r>
              <a:rPr lang="en-US" sz="1800" spc="-15" dirty="0">
                <a:solidFill>
                  <a:schemeClr val="bg1">
                    <a:lumMod val="95000"/>
                  </a:schemeClr>
                </a:solidFill>
                <a:latin typeface="Verdana"/>
                <a:cs typeface="Verdana"/>
              </a:rPr>
              <a:t>are</a:t>
            </a:r>
            <a:r>
              <a:rPr lang="en-US" sz="1800" spc="-130" dirty="0">
                <a:solidFill>
                  <a:schemeClr val="bg1">
                    <a:lumMod val="95000"/>
                  </a:schemeClr>
                </a:solidFill>
                <a:latin typeface="Verdana"/>
                <a:cs typeface="Verdana"/>
              </a:rPr>
              <a:t> </a:t>
            </a:r>
            <a:r>
              <a:rPr lang="en-US" sz="1800" spc="95" dirty="0">
                <a:solidFill>
                  <a:schemeClr val="bg1">
                    <a:lumMod val="95000"/>
                  </a:schemeClr>
                </a:solidFill>
                <a:latin typeface="Verdana"/>
                <a:cs typeface="Verdana"/>
              </a:rPr>
              <a:t>m</a:t>
            </a:r>
            <a:r>
              <a:rPr lang="en-US" sz="1800" spc="50" dirty="0">
                <a:solidFill>
                  <a:schemeClr val="bg1">
                    <a:lumMod val="95000"/>
                  </a:schemeClr>
                </a:solidFill>
                <a:latin typeface="Verdana"/>
                <a:cs typeface="Verdana"/>
              </a:rPr>
              <a:t>o</a:t>
            </a:r>
            <a:r>
              <a:rPr lang="en-US" sz="1800" spc="-15" dirty="0">
                <a:solidFill>
                  <a:schemeClr val="bg1">
                    <a:lumMod val="95000"/>
                  </a:schemeClr>
                </a:solidFill>
                <a:latin typeface="Verdana"/>
                <a:cs typeface="Verdana"/>
              </a:rPr>
              <a:t>re</a:t>
            </a:r>
            <a:r>
              <a:rPr lang="en-US" sz="1800" spc="-130" dirty="0">
                <a:solidFill>
                  <a:schemeClr val="bg1">
                    <a:lumMod val="95000"/>
                  </a:schemeClr>
                </a:solidFill>
                <a:latin typeface="Verdana"/>
                <a:cs typeface="Verdana"/>
              </a:rPr>
              <a:t> </a:t>
            </a:r>
            <a:r>
              <a:rPr lang="en-US" sz="1800" spc="55" dirty="0">
                <a:solidFill>
                  <a:schemeClr val="bg1">
                    <a:lumMod val="95000"/>
                  </a:schemeClr>
                </a:solidFill>
                <a:latin typeface="Verdana"/>
                <a:cs typeface="Verdana"/>
              </a:rPr>
              <a:t>co</a:t>
            </a:r>
            <a:r>
              <a:rPr lang="en-US" sz="1800" spc="95" dirty="0">
                <a:solidFill>
                  <a:schemeClr val="bg1">
                    <a:lumMod val="95000"/>
                  </a:schemeClr>
                </a:solidFill>
                <a:latin typeface="Verdana"/>
                <a:cs typeface="Verdana"/>
              </a:rPr>
              <a:t>mm</a:t>
            </a:r>
            <a:r>
              <a:rPr lang="en-US" sz="1800" spc="50" dirty="0">
                <a:solidFill>
                  <a:schemeClr val="bg1">
                    <a:lumMod val="95000"/>
                  </a:schemeClr>
                </a:solidFill>
                <a:latin typeface="Verdana"/>
                <a:cs typeface="Verdana"/>
              </a:rPr>
              <a:t>o</a:t>
            </a:r>
            <a:r>
              <a:rPr lang="en-US" sz="1800" spc="60" dirty="0">
                <a:solidFill>
                  <a:schemeClr val="bg1">
                    <a:lumMod val="95000"/>
                  </a:schemeClr>
                </a:solidFill>
                <a:latin typeface="Verdana"/>
                <a:cs typeface="Verdana"/>
              </a:rPr>
              <a:t>n</a:t>
            </a:r>
            <a:r>
              <a:rPr lang="en-US" sz="1800" spc="-150" dirty="0">
                <a:solidFill>
                  <a:schemeClr val="bg1">
                    <a:lumMod val="95000"/>
                  </a:schemeClr>
                </a:solidFill>
                <a:latin typeface="Verdana"/>
                <a:cs typeface="Verdana"/>
              </a:rPr>
              <a:t> </a:t>
            </a:r>
            <a:r>
              <a:rPr lang="en-US" sz="1800" spc="50" dirty="0">
                <a:solidFill>
                  <a:schemeClr val="bg1">
                    <a:lumMod val="95000"/>
                  </a:schemeClr>
                </a:solidFill>
                <a:latin typeface="Verdana"/>
                <a:cs typeface="Verdana"/>
              </a:rPr>
              <a:t>am</a:t>
            </a:r>
            <a:r>
              <a:rPr lang="en-US" sz="1800" spc="30" dirty="0">
                <a:solidFill>
                  <a:schemeClr val="bg1">
                    <a:lumMod val="95000"/>
                  </a:schemeClr>
                </a:solidFill>
                <a:latin typeface="Verdana"/>
                <a:cs typeface="Verdana"/>
              </a:rPr>
              <a:t>o</a:t>
            </a:r>
            <a:r>
              <a:rPr lang="en-US" sz="1800" spc="75" dirty="0">
                <a:solidFill>
                  <a:schemeClr val="bg1">
                    <a:lumMod val="95000"/>
                  </a:schemeClr>
                </a:solidFill>
                <a:latin typeface="Verdana"/>
                <a:cs typeface="Verdana"/>
              </a:rPr>
              <a:t>n</a:t>
            </a:r>
            <a:r>
              <a:rPr lang="en-US" sz="1800" spc="65" dirty="0">
                <a:solidFill>
                  <a:schemeClr val="bg1">
                    <a:lumMod val="95000"/>
                  </a:schemeClr>
                </a:solidFill>
                <a:latin typeface="Verdana"/>
                <a:cs typeface="Verdana"/>
              </a:rPr>
              <a:t>g</a:t>
            </a:r>
            <a:r>
              <a:rPr lang="en-US" sz="1800" spc="-15" dirty="0">
                <a:solidFill>
                  <a:schemeClr val="bg1">
                    <a:lumMod val="95000"/>
                  </a:schemeClr>
                </a:solidFill>
                <a:latin typeface="Verdana"/>
                <a:cs typeface="Verdana"/>
              </a:rPr>
              <a:t>st</a:t>
            </a:r>
            <a:r>
              <a:rPr lang="en-US" sz="1800" spc="-130" dirty="0">
                <a:solidFill>
                  <a:schemeClr val="bg1">
                    <a:lumMod val="95000"/>
                  </a:schemeClr>
                </a:solidFill>
                <a:latin typeface="Verdana"/>
                <a:cs typeface="Verdana"/>
              </a:rPr>
              <a:t> </a:t>
            </a:r>
            <a:r>
              <a:rPr lang="en-US" sz="1800" spc="10" dirty="0">
                <a:solidFill>
                  <a:schemeClr val="bg1">
                    <a:lumMod val="95000"/>
                  </a:schemeClr>
                </a:solidFill>
                <a:latin typeface="Verdana"/>
                <a:cs typeface="Verdana"/>
              </a:rPr>
              <a:t>use</a:t>
            </a:r>
            <a:r>
              <a:rPr lang="en-US" sz="1800" spc="-40" dirty="0">
                <a:solidFill>
                  <a:schemeClr val="bg1">
                    <a:lumMod val="95000"/>
                  </a:schemeClr>
                </a:solidFill>
                <a:latin typeface="Verdana"/>
                <a:cs typeface="Verdana"/>
              </a:rPr>
              <a:t>rs</a:t>
            </a:r>
            <a:endParaRPr lang="en-US" sz="1800" dirty="0">
              <a:solidFill>
                <a:schemeClr val="bg1">
                  <a:lumMod val="95000"/>
                </a:schemeClr>
              </a:solidFill>
              <a:latin typeface="Verdana"/>
              <a:cs typeface="Verdana"/>
            </a:endParaRPr>
          </a:p>
          <a:p>
            <a:pPr marL="375285" indent="-363220">
              <a:lnSpc>
                <a:spcPct val="100000"/>
              </a:lnSpc>
              <a:spcBef>
                <a:spcPts val="250"/>
              </a:spcBef>
              <a:buFont typeface="Times New Roman"/>
              <a:buChar char="●"/>
              <a:tabLst>
                <a:tab pos="375285" algn="l"/>
                <a:tab pos="375920" algn="l"/>
              </a:tabLst>
            </a:pPr>
            <a:r>
              <a:rPr lang="en-US" sz="1800" spc="40" dirty="0">
                <a:solidFill>
                  <a:schemeClr val="bg1">
                    <a:lumMod val="95000"/>
                  </a:schemeClr>
                </a:solidFill>
                <a:latin typeface="Verdana"/>
                <a:cs typeface="Verdana"/>
              </a:rPr>
              <a:t>R</a:t>
            </a:r>
            <a:r>
              <a:rPr lang="en-US" sz="1800" dirty="0">
                <a:solidFill>
                  <a:schemeClr val="bg1">
                    <a:lumMod val="95000"/>
                  </a:schemeClr>
                </a:solidFill>
                <a:latin typeface="Verdana"/>
                <a:cs typeface="Verdana"/>
              </a:rPr>
              <a:t>at</a:t>
            </a:r>
            <a:r>
              <a:rPr lang="en-US" sz="1800" spc="-20" dirty="0">
                <a:solidFill>
                  <a:schemeClr val="bg1">
                    <a:lumMod val="95000"/>
                  </a:schemeClr>
                </a:solidFill>
                <a:latin typeface="Verdana"/>
                <a:cs typeface="Verdana"/>
              </a:rPr>
              <a:t>i</a:t>
            </a:r>
            <a:r>
              <a:rPr lang="en-US" sz="1800" spc="75" dirty="0">
                <a:solidFill>
                  <a:schemeClr val="bg1">
                    <a:lumMod val="95000"/>
                  </a:schemeClr>
                </a:solidFill>
                <a:latin typeface="Verdana"/>
                <a:cs typeface="Verdana"/>
              </a:rPr>
              <a:t>ng</a:t>
            </a:r>
            <a:r>
              <a:rPr lang="en-US" sz="1800" spc="-150" dirty="0">
                <a:solidFill>
                  <a:schemeClr val="bg1">
                    <a:lumMod val="95000"/>
                  </a:schemeClr>
                </a:solidFill>
                <a:latin typeface="Verdana"/>
                <a:cs typeface="Verdana"/>
              </a:rPr>
              <a:t> </a:t>
            </a:r>
            <a:r>
              <a:rPr lang="en-US" sz="1800" spc="5" dirty="0">
                <a:solidFill>
                  <a:schemeClr val="bg1">
                    <a:lumMod val="95000"/>
                  </a:schemeClr>
                </a:solidFill>
                <a:latin typeface="Verdana"/>
                <a:cs typeface="Verdana"/>
              </a:rPr>
              <a:t>8</a:t>
            </a:r>
            <a:r>
              <a:rPr lang="en-US" sz="1800" spc="-145" dirty="0">
                <a:solidFill>
                  <a:schemeClr val="bg1">
                    <a:lumMod val="95000"/>
                  </a:schemeClr>
                </a:solidFill>
                <a:latin typeface="Verdana"/>
                <a:cs typeface="Verdana"/>
              </a:rPr>
              <a:t> </a:t>
            </a:r>
            <a:r>
              <a:rPr lang="en-US" sz="1800" dirty="0">
                <a:solidFill>
                  <a:schemeClr val="bg1">
                    <a:lumMod val="95000"/>
                  </a:schemeClr>
                </a:solidFill>
                <a:latin typeface="Verdana"/>
                <a:cs typeface="Verdana"/>
              </a:rPr>
              <a:t>has</a:t>
            </a:r>
            <a:r>
              <a:rPr lang="en-US" sz="1800" spc="-130" dirty="0">
                <a:solidFill>
                  <a:schemeClr val="bg1">
                    <a:lumMod val="95000"/>
                  </a:schemeClr>
                </a:solidFill>
                <a:latin typeface="Verdana"/>
                <a:cs typeface="Verdana"/>
              </a:rPr>
              <a:t> </a:t>
            </a:r>
            <a:r>
              <a:rPr lang="en-US" sz="1800" spc="45" dirty="0">
                <a:solidFill>
                  <a:schemeClr val="bg1">
                    <a:lumMod val="95000"/>
                  </a:schemeClr>
                </a:solidFill>
                <a:latin typeface="Verdana"/>
                <a:cs typeface="Verdana"/>
              </a:rPr>
              <a:t>be</a:t>
            </a:r>
            <a:r>
              <a:rPr lang="en-US" sz="1800" spc="35" dirty="0">
                <a:solidFill>
                  <a:schemeClr val="bg1">
                    <a:lumMod val="95000"/>
                  </a:schemeClr>
                </a:solidFill>
                <a:latin typeface="Verdana"/>
                <a:cs typeface="Verdana"/>
              </a:rPr>
              <a:t>en</a:t>
            </a:r>
            <a:r>
              <a:rPr lang="en-US" sz="1800" spc="-135" dirty="0">
                <a:solidFill>
                  <a:schemeClr val="bg1">
                    <a:lumMod val="95000"/>
                  </a:schemeClr>
                </a:solidFill>
                <a:latin typeface="Verdana"/>
                <a:cs typeface="Verdana"/>
              </a:rPr>
              <a:t> </a:t>
            </a:r>
            <a:r>
              <a:rPr lang="en-US" sz="1800" spc="-15" dirty="0">
                <a:solidFill>
                  <a:schemeClr val="bg1">
                    <a:lumMod val="95000"/>
                  </a:schemeClr>
                </a:solidFill>
                <a:latin typeface="Verdana"/>
                <a:cs typeface="Verdana"/>
              </a:rPr>
              <a:t>ra</a:t>
            </a:r>
            <a:r>
              <a:rPr lang="en-US" sz="1800" spc="-5" dirty="0">
                <a:solidFill>
                  <a:schemeClr val="bg1">
                    <a:lumMod val="95000"/>
                  </a:schemeClr>
                </a:solidFill>
                <a:latin typeface="Verdana"/>
                <a:cs typeface="Verdana"/>
              </a:rPr>
              <a:t>t</a:t>
            </a:r>
            <a:r>
              <a:rPr lang="en-US" sz="1800" spc="45" dirty="0">
                <a:solidFill>
                  <a:schemeClr val="bg1">
                    <a:lumMod val="95000"/>
                  </a:schemeClr>
                </a:solidFill>
                <a:latin typeface="Verdana"/>
                <a:cs typeface="Verdana"/>
              </a:rPr>
              <a:t>ed</a:t>
            </a:r>
            <a:r>
              <a:rPr lang="en-US" sz="1800" spc="-145" dirty="0">
                <a:solidFill>
                  <a:schemeClr val="bg1">
                    <a:lumMod val="95000"/>
                  </a:schemeClr>
                </a:solidFill>
                <a:latin typeface="Verdana"/>
                <a:cs typeface="Verdana"/>
              </a:rPr>
              <a:t> </a:t>
            </a:r>
            <a:r>
              <a:rPr lang="en-US" sz="1800" spc="15" dirty="0">
                <a:solidFill>
                  <a:schemeClr val="bg1">
                    <a:lumMod val="95000"/>
                  </a:schemeClr>
                </a:solidFill>
                <a:latin typeface="Verdana"/>
                <a:cs typeface="Verdana"/>
              </a:rPr>
              <a:t>t</a:t>
            </a:r>
            <a:r>
              <a:rPr lang="en-US" sz="1800" spc="35" dirty="0">
                <a:solidFill>
                  <a:schemeClr val="bg1">
                    <a:lumMod val="95000"/>
                  </a:schemeClr>
                </a:solidFill>
                <a:latin typeface="Verdana"/>
                <a:cs typeface="Verdana"/>
              </a:rPr>
              <a:t>he</a:t>
            </a:r>
            <a:r>
              <a:rPr lang="en-US" sz="1800" spc="-145" dirty="0">
                <a:solidFill>
                  <a:schemeClr val="bg1">
                    <a:lumMod val="95000"/>
                  </a:schemeClr>
                </a:solidFill>
                <a:latin typeface="Verdana"/>
                <a:cs typeface="Verdana"/>
              </a:rPr>
              <a:t> </a:t>
            </a:r>
            <a:r>
              <a:rPr lang="en-US" sz="1800" spc="40" dirty="0">
                <a:solidFill>
                  <a:schemeClr val="bg1">
                    <a:lumMod val="95000"/>
                  </a:schemeClr>
                </a:solidFill>
                <a:latin typeface="Verdana"/>
                <a:cs typeface="Verdana"/>
              </a:rPr>
              <a:t>h</a:t>
            </a:r>
            <a:r>
              <a:rPr lang="en-US" sz="1800" spc="5" dirty="0">
                <a:solidFill>
                  <a:schemeClr val="bg1">
                    <a:lumMod val="95000"/>
                  </a:schemeClr>
                </a:solidFill>
                <a:latin typeface="Verdana"/>
                <a:cs typeface="Verdana"/>
              </a:rPr>
              <a:t>i</a:t>
            </a:r>
            <a:r>
              <a:rPr lang="en-US" sz="1800" spc="75" dirty="0">
                <a:solidFill>
                  <a:schemeClr val="bg1">
                    <a:lumMod val="95000"/>
                  </a:schemeClr>
                </a:solidFill>
                <a:latin typeface="Verdana"/>
                <a:cs typeface="Verdana"/>
              </a:rPr>
              <a:t>g</a:t>
            </a:r>
            <a:r>
              <a:rPr lang="en-US" sz="1800" spc="65" dirty="0">
                <a:solidFill>
                  <a:schemeClr val="bg1">
                    <a:lumMod val="95000"/>
                  </a:schemeClr>
                </a:solidFill>
                <a:latin typeface="Verdana"/>
                <a:cs typeface="Verdana"/>
              </a:rPr>
              <a:t>h</a:t>
            </a:r>
            <a:r>
              <a:rPr lang="en-US" sz="1800" spc="-5" dirty="0">
                <a:solidFill>
                  <a:schemeClr val="bg1">
                    <a:lumMod val="95000"/>
                  </a:schemeClr>
                </a:solidFill>
                <a:latin typeface="Verdana"/>
                <a:cs typeface="Verdana"/>
              </a:rPr>
              <a:t>est</a:t>
            </a:r>
            <a:r>
              <a:rPr lang="en-US" sz="1800" spc="-130" dirty="0">
                <a:solidFill>
                  <a:schemeClr val="bg1">
                    <a:lumMod val="95000"/>
                  </a:schemeClr>
                </a:solidFill>
                <a:latin typeface="Verdana"/>
                <a:cs typeface="Verdana"/>
              </a:rPr>
              <a:t> </a:t>
            </a:r>
            <a:r>
              <a:rPr lang="en-US" sz="1800" spc="85" dirty="0">
                <a:solidFill>
                  <a:schemeClr val="bg1">
                    <a:lumMod val="95000"/>
                  </a:schemeClr>
                </a:solidFill>
                <a:latin typeface="Verdana"/>
                <a:cs typeface="Verdana"/>
              </a:rPr>
              <a:t>num</a:t>
            </a:r>
            <a:r>
              <a:rPr lang="en-US" sz="1800" spc="60" dirty="0">
                <a:solidFill>
                  <a:schemeClr val="bg1">
                    <a:lumMod val="95000"/>
                  </a:schemeClr>
                </a:solidFill>
                <a:latin typeface="Verdana"/>
                <a:cs typeface="Verdana"/>
              </a:rPr>
              <a:t>b</a:t>
            </a:r>
            <a:r>
              <a:rPr lang="en-US" sz="1800" spc="-15" dirty="0">
                <a:solidFill>
                  <a:schemeClr val="bg1">
                    <a:lumMod val="95000"/>
                  </a:schemeClr>
                </a:solidFill>
                <a:latin typeface="Verdana"/>
                <a:cs typeface="Verdana"/>
              </a:rPr>
              <a:t>er</a:t>
            </a:r>
            <a:r>
              <a:rPr lang="en-US" sz="1800" spc="-140" dirty="0">
                <a:solidFill>
                  <a:schemeClr val="bg1">
                    <a:lumMod val="95000"/>
                  </a:schemeClr>
                </a:solidFill>
                <a:latin typeface="Verdana"/>
                <a:cs typeface="Verdana"/>
              </a:rPr>
              <a:t> </a:t>
            </a:r>
            <a:r>
              <a:rPr lang="en-US" sz="1800" spc="25" dirty="0">
                <a:solidFill>
                  <a:schemeClr val="bg1">
                    <a:lumMod val="95000"/>
                  </a:schemeClr>
                </a:solidFill>
                <a:latin typeface="Verdana"/>
                <a:cs typeface="Verdana"/>
              </a:rPr>
              <a:t>o</a:t>
            </a:r>
            <a:r>
              <a:rPr lang="en-US" sz="1800" spc="-20" dirty="0">
                <a:solidFill>
                  <a:schemeClr val="bg1">
                    <a:lumMod val="95000"/>
                  </a:schemeClr>
                </a:solidFill>
                <a:latin typeface="Verdana"/>
                <a:cs typeface="Verdana"/>
              </a:rPr>
              <a:t>f</a:t>
            </a:r>
            <a:r>
              <a:rPr lang="en-US" sz="1800" spc="-125" dirty="0">
                <a:solidFill>
                  <a:schemeClr val="bg1">
                    <a:lumMod val="95000"/>
                  </a:schemeClr>
                </a:solidFill>
                <a:latin typeface="Verdana"/>
                <a:cs typeface="Verdana"/>
              </a:rPr>
              <a:t> </a:t>
            </a:r>
            <a:r>
              <a:rPr lang="en-US" sz="1800" spc="25" dirty="0">
                <a:solidFill>
                  <a:schemeClr val="bg1">
                    <a:lumMod val="95000"/>
                  </a:schemeClr>
                </a:solidFill>
                <a:latin typeface="Verdana"/>
                <a:cs typeface="Verdana"/>
              </a:rPr>
              <a:t>ti</a:t>
            </a:r>
            <a:r>
              <a:rPr lang="en-US" sz="1800" spc="70" dirty="0">
                <a:solidFill>
                  <a:schemeClr val="bg1">
                    <a:lumMod val="95000"/>
                  </a:schemeClr>
                </a:solidFill>
                <a:latin typeface="Verdana"/>
                <a:cs typeface="Verdana"/>
              </a:rPr>
              <a:t>m</a:t>
            </a:r>
            <a:r>
              <a:rPr lang="en-US" sz="1800" spc="-15" dirty="0">
                <a:solidFill>
                  <a:schemeClr val="bg1">
                    <a:lumMod val="95000"/>
                  </a:schemeClr>
                </a:solidFill>
                <a:latin typeface="Verdana"/>
                <a:cs typeface="Verdana"/>
              </a:rPr>
              <a:t>es</a:t>
            </a:r>
            <a:endParaRPr lang="en-US" sz="1800" dirty="0">
              <a:solidFill>
                <a:schemeClr val="bg1">
                  <a:lumMod val="95000"/>
                </a:schemeClr>
              </a:solidFill>
              <a:latin typeface="Verdana"/>
              <a:cs typeface="Verdana"/>
            </a:endParaRPr>
          </a:p>
        </p:txBody>
      </p:sp>
    </p:spTree>
    <p:extLst>
      <p:ext uri="{BB962C8B-B14F-4D97-AF65-F5344CB8AC3E}">
        <p14:creationId xmlns="" xmlns:p14="http://schemas.microsoft.com/office/powerpoint/2010/main" val="123754540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79D2EF-DFDE-5805-B24F-DA7E1EBB170B}"/>
              </a:ext>
            </a:extLst>
          </p:cNvPr>
          <p:cNvSpPr>
            <a:spLocks noGrp="1"/>
          </p:cNvSpPr>
          <p:nvPr>
            <p:ph type="title"/>
          </p:nvPr>
        </p:nvSpPr>
        <p:spPr/>
        <p:txBody>
          <a:bodyPr/>
          <a:lstStyle/>
          <a:p>
            <a:r>
              <a:rPr lang="en-IN" dirty="0"/>
              <a:t>Data Cleaning</a:t>
            </a:r>
          </a:p>
        </p:txBody>
      </p:sp>
      <p:sp>
        <p:nvSpPr>
          <p:cNvPr id="3" name="Slide Number Placeholder 2">
            <a:extLst>
              <a:ext uri="{FF2B5EF4-FFF2-40B4-BE49-F238E27FC236}">
                <a16:creationId xmlns="" xmlns:a16="http://schemas.microsoft.com/office/drawing/2014/main" id="{5FD16F0A-D6A8-8C15-38DD-D3F4E3D3AF3B}"/>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7" name="TextBox 6">
            <a:extLst>
              <a:ext uri="{FF2B5EF4-FFF2-40B4-BE49-F238E27FC236}">
                <a16:creationId xmlns="" xmlns:a16="http://schemas.microsoft.com/office/drawing/2014/main" id="{78211B19-6275-DCB7-CBC5-2E982C967BCE}"/>
              </a:ext>
            </a:extLst>
          </p:cNvPr>
          <p:cNvSpPr txBox="1"/>
          <p:nvPr/>
        </p:nvSpPr>
        <p:spPr>
          <a:xfrm>
            <a:off x="444500" y="1501358"/>
            <a:ext cx="6094602" cy="646331"/>
          </a:xfrm>
          <a:prstGeom prst="rect">
            <a:avLst/>
          </a:prstGeom>
          <a:noFill/>
        </p:spPr>
        <p:txBody>
          <a:bodyPr wrap="square">
            <a:spAutoFit/>
          </a:bodyPr>
          <a:lstStyle/>
          <a:p>
            <a:r>
              <a:rPr lang="en-US" dirty="0">
                <a:solidFill>
                  <a:schemeClr val="bg1">
                    <a:lumMod val="95000"/>
                  </a:schemeClr>
                </a:solidFill>
              </a:rPr>
              <a:t>1.Null Value Imputation:</a:t>
            </a:r>
          </a:p>
          <a:p>
            <a:r>
              <a:rPr lang="en-US" dirty="0">
                <a:solidFill>
                  <a:schemeClr val="bg1">
                    <a:lumMod val="95000"/>
                  </a:schemeClr>
                </a:solidFill>
              </a:rPr>
              <a:t>Age column has 40% missing values</a:t>
            </a:r>
          </a:p>
        </p:txBody>
      </p:sp>
      <p:pic>
        <p:nvPicPr>
          <p:cNvPr id="8" name="object 4">
            <a:extLst>
              <a:ext uri="{FF2B5EF4-FFF2-40B4-BE49-F238E27FC236}">
                <a16:creationId xmlns="" xmlns:a16="http://schemas.microsoft.com/office/drawing/2014/main" id="{35C7867B-0DCB-B475-E7CA-932AD417F63D}"/>
              </a:ext>
            </a:extLst>
          </p:cNvPr>
          <p:cNvPicPr/>
          <p:nvPr/>
        </p:nvPicPr>
        <p:blipFill>
          <a:blip r:embed="rId2" cstate="print"/>
          <a:stretch>
            <a:fillRect/>
          </a:stretch>
        </p:blipFill>
        <p:spPr>
          <a:xfrm>
            <a:off x="553672" y="2740150"/>
            <a:ext cx="10698527" cy="3375423"/>
          </a:xfrm>
          <a:prstGeom prst="rect">
            <a:avLst/>
          </a:prstGeom>
        </p:spPr>
      </p:pic>
    </p:spTree>
    <p:extLst>
      <p:ext uri="{BB962C8B-B14F-4D97-AF65-F5344CB8AC3E}">
        <p14:creationId xmlns="" xmlns:p14="http://schemas.microsoft.com/office/powerpoint/2010/main" val="224533025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8AC676-222E-50E6-AD31-D2931443F9DF}"/>
              </a:ext>
            </a:extLst>
          </p:cNvPr>
          <p:cNvSpPr>
            <a:spLocks noGrp="1"/>
          </p:cNvSpPr>
          <p:nvPr>
            <p:ph type="title"/>
          </p:nvPr>
        </p:nvSpPr>
        <p:spPr/>
        <p:txBody>
          <a:bodyPr/>
          <a:lstStyle/>
          <a:p>
            <a:r>
              <a:rPr lang="en-IN" dirty="0"/>
              <a:t>Imputing missing values</a:t>
            </a:r>
          </a:p>
        </p:txBody>
      </p:sp>
      <p:sp>
        <p:nvSpPr>
          <p:cNvPr id="3" name="Slide Number Placeholder 2">
            <a:extLst>
              <a:ext uri="{FF2B5EF4-FFF2-40B4-BE49-F238E27FC236}">
                <a16:creationId xmlns="" xmlns:a16="http://schemas.microsoft.com/office/drawing/2014/main" id="{C20FF043-28E8-D057-5BCC-567F067B406C}"/>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4" name="object 4">
            <a:extLst>
              <a:ext uri="{FF2B5EF4-FFF2-40B4-BE49-F238E27FC236}">
                <a16:creationId xmlns="" xmlns:a16="http://schemas.microsoft.com/office/drawing/2014/main" id="{CF4B61B2-7A55-84D1-86C4-F352AA7E72E7}"/>
              </a:ext>
            </a:extLst>
          </p:cNvPr>
          <p:cNvPicPr/>
          <p:nvPr/>
        </p:nvPicPr>
        <p:blipFill>
          <a:blip r:embed="rId2" cstate="print"/>
          <a:stretch>
            <a:fillRect/>
          </a:stretch>
        </p:blipFill>
        <p:spPr>
          <a:xfrm>
            <a:off x="5341776" y="2565561"/>
            <a:ext cx="5487600" cy="3339084"/>
          </a:xfrm>
          <a:prstGeom prst="rect">
            <a:avLst/>
          </a:prstGeom>
        </p:spPr>
      </p:pic>
      <p:sp>
        <p:nvSpPr>
          <p:cNvPr id="6" name="TextBox 5">
            <a:extLst>
              <a:ext uri="{FF2B5EF4-FFF2-40B4-BE49-F238E27FC236}">
                <a16:creationId xmlns="" xmlns:a16="http://schemas.microsoft.com/office/drawing/2014/main" id="{35EFD6DD-5809-D879-AF03-1419B801844C}"/>
              </a:ext>
            </a:extLst>
          </p:cNvPr>
          <p:cNvSpPr txBox="1"/>
          <p:nvPr/>
        </p:nvSpPr>
        <p:spPr>
          <a:xfrm>
            <a:off x="444500" y="1603759"/>
            <a:ext cx="6094602" cy="961802"/>
          </a:xfrm>
          <a:prstGeom prst="rect">
            <a:avLst/>
          </a:prstGeom>
          <a:noFill/>
        </p:spPr>
        <p:txBody>
          <a:bodyPr wrap="square">
            <a:spAutoFit/>
          </a:bodyPr>
          <a:lstStyle/>
          <a:p>
            <a:pPr marL="355600" indent="-342900">
              <a:lnSpc>
                <a:spcPct val="100000"/>
              </a:lnSpc>
              <a:spcBef>
                <a:spcPts val="105"/>
              </a:spcBef>
              <a:buSzPct val="128571"/>
              <a:buFont typeface="Times New Roman"/>
              <a:buChar char="●"/>
              <a:tabLst>
                <a:tab pos="354965" algn="l"/>
                <a:tab pos="355600" algn="l"/>
              </a:tabLst>
            </a:pPr>
            <a:r>
              <a:rPr lang="en-US" sz="1800" b="1" spc="30" dirty="0">
                <a:solidFill>
                  <a:schemeClr val="bg1">
                    <a:lumMod val="95000"/>
                  </a:schemeClr>
                </a:solidFill>
                <a:latin typeface="Tahoma"/>
                <a:cs typeface="Tahoma"/>
              </a:rPr>
              <a:t>Outliers</a:t>
            </a:r>
            <a:r>
              <a:rPr lang="en-US" sz="1800" b="1" spc="-25" dirty="0">
                <a:solidFill>
                  <a:schemeClr val="bg1">
                    <a:lumMod val="95000"/>
                  </a:schemeClr>
                </a:solidFill>
                <a:latin typeface="Tahoma"/>
                <a:cs typeface="Tahoma"/>
              </a:rPr>
              <a:t> </a:t>
            </a:r>
            <a:r>
              <a:rPr lang="en-US" sz="1800" b="1" spc="35" dirty="0">
                <a:solidFill>
                  <a:schemeClr val="bg1">
                    <a:lumMod val="95000"/>
                  </a:schemeClr>
                </a:solidFill>
                <a:latin typeface="Tahoma"/>
                <a:cs typeface="Tahoma"/>
              </a:rPr>
              <a:t>in</a:t>
            </a:r>
            <a:r>
              <a:rPr lang="en-US" sz="1800" b="1" spc="-30" dirty="0">
                <a:solidFill>
                  <a:schemeClr val="bg1">
                    <a:lumMod val="95000"/>
                  </a:schemeClr>
                </a:solidFill>
                <a:latin typeface="Tahoma"/>
                <a:cs typeface="Tahoma"/>
              </a:rPr>
              <a:t> </a:t>
            </a:r>
            <a:r>
              <a:rPr lang="en-US" sz="1800" b="1" spc="90" dirty="0">
                <a:solidFill>
                  <a:schemeClr val="bg1">
                    <a:lumMod val="95000"/>
                  </a:schemeClr>
                </a:solidFill>
                <a:latin typeface="Tahoma"/>
                <a:cs typeface="Tahoma"/>
              </a:rPr>
              <a:t>Age</a:t>
            </a:r>
            <a:r>
              <a:rPr lang="en-US" sz="1800" b="1" spc="-40" dirty="0">
                <a:solidFill>
                  <a:schemeClr val="bg1">
                    <a:lumMod val="95000"/>
                  </a:schemeClr>
                </a:solidFill>
                <a:latin typeface="Tahoma"/>
                <a:cs typeface="Tahoma"/>
              </a:rPr>
              <a:t> </a:t>
            </a:r>
            <a:r>
              <a:rPr lang="en-US" sz="1800" b="1" spc="70" dirty="0">
                <a:solidFill>
                  <a:schemeClr val="bg1">
                    <a:lumMod val="95000"/>
                  </a:schemeClr>
                </a:solidFill>
                <a:latin typeface="Tahoma"/>
                <a:cs typeface="Tahoma"/>
              </a:rPr>
              <a:t>column</a:t>
            </a:r>
            <a:endParaRPr lang="en-US" sz="1800" dirty="0">
              <a:solidFill>
                <a:schemeClr val="bg1">
                  <a:lumMod val="95000"/>
                </a:schemeClr>
              </a:solidFill>
              <a:latin typeface="Tahoma"/>
              <a:cs typeface="Tahoma"/>
            </a:endParaRPr>
          </a:p>
          <a:p>
            <a:pPr marL="355600" indent="-342900">
              <a:lnSpc>
                <a:spcPct val="100000"/>
              </a:lnSpc>
              <a:spcBef>
                <a:spcPts val="250"/>
              </a:spcBef>
              <a:buSzPct val="128571"/>
              <a:buFont typeface="Times New Roman"/>
              <a:buChar char="●"/>
              <a:tabLst>
                <a:tab pos="354965" algn="l"/>
                <a:tab pos="355600" algn="l"/>
              </a:tabLst>
            </a:pPr>
            <a:r>
              <a:rPr lang="en-US" sz="1800" b="1" spc="90" dirty="0">
                <a:solidFill>
                  <a:schemeClr val="bg1">
                    <a:lumMod val="95000"/>
                  </a:schemeClr>
                </a:solidFill>
                <a:latin typeface="Tahoma"/>
                <a:cs typeface="Tahoma"/>
              </a:rPr>
              <a:t>Age</a:t>
            </a:r>
            <a:r>
              <a:rPr lang="en-US" sz="1800" b="1" spc="-20" dirty="0">
                <a:solidFill>
                  <a:schemeClr val="bg1">
                    <a:lumMod val="95000"/>
                  </a:schemeClr>
                </a:solidFill>
                <a:latin typeface="Tahoma"/>
                <a:cs typeface="Tahoma"/>
              </a:rPr>
              <a:t> </a:t>
            </a:r>
            <a:r>
              <a:rPr lang="en-US" sz="1800" b="1" spc="40" dirty="0">
                <a:solidFill>
                  <a:schemeClr val="bg1">
                    <a:lumMod val="95000"/>
                  </a:schemeClr>
                </a:solidFill>
                <a:latin typeface="Tahoma"/>
                <a:cs typeface="Tahoma"/>
              </a:rPr>
              <a:t>has</a:t>
            </a:r>
            <a:r>
              <a:rPr lang="en-US" sz="1800" b="1" spc="-20" dirty="0">
                <a:solidFill>
                  <a:schemeClr val="bg1">
                    <a:lumMod val="95000"/>
                  </a:schemeClr>
                </a:solidFill>
                <a:latin typeface="Tahoma"/>
                <a:cs typeface="Tahoma"/>
              </a:rPr>
              <a:t> </a:t>
            </a:r>
            <a:r>
              <a:rPr lang="en-US" sz="1800" b="1" spc="30" dirty="0">
                <a:solidFill>
                  <a:schemeClr val="bg1">
                    <a:lumMod val="95000"/>
                  </a:schemeClr>
                </a:solidFill>
                <a:latin typeface="Tahoma"/>
                <a:cs typeface="Tahoma"/>
              </a:rPr>
              <a:t>positive</a:t>
            </a:r>
            <a:r>
              <a:rPr lang="en-US" sz="1800" b="1" spc="-15" dirty="0">
                <a:solidFill>
                  <a:schemeClr val="bg1">
                    <a:lumMod val="95000"/>
                  </a:schemeClr>
                </a:solidFill>
                <a:latin typeface="Tahoma"/>
                <a:cs typeface="Tahoma"/>
              </a:rPr>
              <a:t> </a:t>
            </a:r>
            <a:r>
              <a:rPr lang="en-US" sz="1800" b="1" spc="45" dirty="0">
                <a:solidFill>
                  <a:schemeClr val="bg1">
                    <a:lumMod val="95000"/>
                  </a:schemeClr>
                </a:solidFill>
                <a:latin typeface="Tahoma"/>
                <a:cs typeface="Tahoma"/>
              </a:rPr>
              <a:t>Skewness</a:t>
            </a:r>
            <a:r>
              <a:rPr lang="en-US" sz="1800" b="1" spc="-60" dirty="0">
                <a:solidFill>
                  <a:schemeClr val="bg1">
                    <a:lumMod val="95000"/>
                  </a:schemeClr>
                </a:solidFill>
                <a:latin typeface="Tahoma"/>
                <a:cs typeface="Tahoma"/>
              </a:rPr>
              <a:t> </a:t>
            </a:r>
            <a:r>
              <a:rPr lang="en-US" sz="1800" b="1" spc="5" dirty="0">
                <a:solidFill>
                  <a:schemeClr val="bg1">
                    <a:lumMod val="95000"/>
                  </a:schemeClr>
                </a:solidFill>
                <a:latin typeface="Tahoma"/>
                <a:cs typeface="Tahoma"/>
              </a:rPr>
              <a:t>(right</a:t>
            </a:r>
            <a:r>
              <a:rPr lang="en-US" sz="1800" b="1" spc="-15" dirty="0">
                <a:solidFill>
                  <a:schemeClr val="bg1">
                    <a:lumMod val="95000"/>
                  </a:schemeClr>
                </a:solidFill>
                <a:latin typeface="Tahoma"/>
                <a:cs typeface="Tahoma"/>
              </a:rPr>
              <a:t> </a:t>
            </a:r>
            <a:r>
              <a:rPr lang="en-US" sz="1800" b="1" spc="-20" dirty="0">
                <a:solidFill>
                  <a:schemeClr val="bg1">
                    <a:lumMod val="95000"/>
                  </a:schemeClr>
                </a:solidFill>
                <a:latin typeface="Tahoma"/>
                <a:cs typeface="Tahoma"/>
              </a:rPr>
              <a:t>tail)</a:t>
            </a:r>
            <a:r>
              <a:rPr lang="en-US" sz="1800" b="1" spc="5" dirty="0">
                <a:solidFill>
                  <a:schemeClr val="bg1">
                    <a:lumMod val="95000"/>
                  </a:schemeClr>
                </a:solidFill>
                <a:latin typeface="Tahoma"/>
                <a:cs typeface="Tahoma"/>
              </a:rPr>
              <a:t> </a:t>
            </a:r>
            <a:r>
              <a:rPr lang="en-US" sz="1800" b="1" spc="40" dirty="0">
                <a:solidFill>
                  <a:schemeClr val="bg1">
                    <a:lumMod val="95000"/>
                  </a:schemeClr>
                </a:solidFill>
                <a:latin typeface="Tahoma"/>
                <a:cs typeface="Tahoma"/>
              </a:rPr>
              <a:t>so</a:t>
            </a:r>
            <a:r>
              <a:rPr lang="en-US" sz="1800" b="1" spc="-20" dirty="0">
                <a:solidFill>
                  <a:schemeClr val="bg1">
                    <a:lumMod val="95000"/>
                  </a:schemeClr>
                </a:solidFill>
                <a:latin typeface="Tahoma"/>
                <a:cs typeface="Tahoma"/>
              </a:rPr>
              <a:t> </a:t>
            </a:r>
            <a:r>
              <a:rPr lang="en-US" sz="1800" b="1" spc="60" dirty="0">
                <a:solidFill>
                  <a:schemeClr val="bg1">
                    <a:lumMod val="95000"/>
                  </a:schemeClr>
                </a:solidFill>
                <a:latin typeface="Tahoma"/>
                <a:cs typeface="Tahoma"/>
              </a:rPr>
              <a:t>we</a:t>
            </a:r>
            <a:r>
              <a:rPr lang="en-US" sz="1800" b="1" spc="-5" dirty="0">
                <a:solidFill>
                  <a:schemeClr val="bg1">
                    <a:lumMod val="95000"/>
                  </a:schemeClr>
                </a:solidFill>
                <a:latin typeface="Tahoma"/>
                <a:cs typeface="Tahoma"/>
              </a:rPr>
              <a:t> </a:t>
            </a:r>
            <a:r>
              <a:rPr lang="en-US" sz="1800" b="1" spc="60" dirty="0">
                <a:solidFill>
                  <a:schemeClr val="bg1">
                    <a:lumMod val="95000"/>
                  </a:schemeClr>
                </a:solidFill>
                <a:latin typeface="Tahoma"/>
                <a:cs typeface="Tahoma"/>
              </a:rPr>
              <a:t>can</a:t>
            </a:r>
            <a:r>
              <a:rPr lang="en-US" sz="1800" b="1" spc="-20" dirty="0">
                <a:solidFill>
                  <a:schemeClr val="bg1">
                    <a:lumMod val="95000"/>
                  </a:schemeClr>
                </a:solidFill>
                <a:latin typeface="Tahoma"/>
                <a:cs typeface="Tahoma"/>
              </a:rPr>
              <a:t> </a:t>
            </a:r>
            <a:r>
              <a:rPr lang="en-US" sz="1800" b="1" spc="45" dirty="0">
                <a:solidFill>
                  <a:schemeClr val="bg1">
                    <a:lumMod val="95000"/>
                  </a:schemeClr>
                </a:solidFill>
                <a:latin typeface="Tahoma"/>
                <a:cs typeface="Tahoma"/>
              </a:rPr>
              <a:t>use</a:t>
            </a:r>
            <a:r>
              <a:rPr lang="en-US" sz="1800" b="1" spc="-5" dirty="0">
                <a:solidFill>
                  <a:schemeClr val="bg1">
                    <a:lumMod val="95000"/>
                  </a:schemeClr>
                </a:solidFill>
                <a:latin typeface="Tahoma"/>
                <a:cs typeface="Tahoma"/>
              </a:rPr>
              <a:t> </a:t>
            </a:r>
            <a:r>
              <a:rPr lang="en-US" sz="1800" b="1" spc="60" dirty="0">
                <a:solidFill>
                  <a:schemeClr val="bg1">
                    <a:lumMod val="95000"/>
                  </a:schemeClr>
                </a:solidFill>
                <a:latin typeface="Tahoma"/>
                <a:cs typeface="Tahoma"/>
              </a:rPr>
              <a:t>median</a:t>
            </a:r>
            <a:r>
              <a:rPr lang="en-US" sz="1800" b="1" spc="-20" dirty="0">
                <a:solidFill>
                  <a:schemeClr val="bg1">
                    <a:lumMod val="95000"/>
                  </a:schemeClr>
                </a:solidFill>
                <a:latin typeface="Tahoma"/>
                <a:cs typeface="Tahoma"/>
              </a:rPr>
              <a:t> </a:t>
            </a:r>
            <a:r>
              <a:rPr lang="en-US" sz="1800" b="1" spc="40" dirty="0">
                <a:solidFill>
                  <a:schemeClr val="bg1">
                    <a:lumMod val="95000"/>
                  </a:schemeClr>
                </a:solidFill>
                <a:latin typeface="Tahoma"/>
                <a:cs typeface="Tahoma"/>
              </a:rPr>
              <a:t>to</a:t>
            </a:r>
            <a:r>
              <a:rPr lang="en-US" sz="1800" b="1" spc="-15" dirty="0">
                <a:solidFill>
                  <a:schemeClr val="bg1">
                    <a:lumMod val="95000"/>
                  </a:schemeClr>
                </a:solidFill>
                <a:latin typeface="Tahoma"/>
                <a:cs typeface="Tahoma"/>
              </a:rPr>
              <a:t> </a:t>
            </a:r>
            <a:r>
              <a:rPr lang="en-US" sz="1800" b="1" spc="-5" dirty="0">
                <a:solidFill>
                  <a:schemeClr val="bg1">
                    <a:lumMod val="95000"/>
                  </a:schemeClr>
                </a:solidFill>
                <a:latin typeface="Tahoma"/>
                <a:cs typeface="Tahoma"/>
              </a:rPr>
              <a:t>fill</a:t>
            </a:r>
            <a:r>
              <a:rPr lang="en-US" sz="1800" b="1" dirty="0">
                <a:solidFill>
                  <a:schemeClr val="bg1">
                    <a:lumMod val="95000"/>
                  </a:schemeClr>
                </a:solidFill>
                <a:latin typeface="Tahoma"/>
                <a:cs typeface="Tahoma"/>
              </a:rPr>
              <a:t> </a:t>
            </a:r>
            <a:r>
              <a:rPr lang="en-US" sz="1800" b="1" spc="50" dirty="0">
                <a:solidFill>
                  <a:schemeClr val="bg1">
                    <a:lumMod val="95000"/>
                  </a:schemeClr>
                </a:solidFill>
                <a:latin typeface="Tahoma"/>
                <a:cs typeface="Tahoma"/>
              </a:rPr>
              <a:t>Nan</a:t>
            </a:r>
            <a:r>
              <a:rPr lang="en-US" sz="1800" b="1" spc="-20" dirty="0">
                <a:solidFill>
                  <a:schemeClr val="bg1">
                    <a:lumMod val="95000"/>
                  </a:schemeClr>
                </a:solidFill>
                <a:latin typeface="Tahoma"/>
                <a:cs typeface="Tahoma"/>
              </a:rPr>
              <a:t> </a:t>
            </a:r>
            <a:r>
              <a:rPr lang="en-US" sz="1800" b="1" spc="15" dirty="0">
                <a:solidFill>
                  <a:schemeClr val="bg1">
                    <a:lumMod val="95000"/>
                  </a:schemeClr>
                </a:solidFill>
                <a:latin typeface="Tahoma"/>
                <a:cs typeface="Tahoma"/>
              </a:rPr>
              <a:t>values,</a:t>
            </a:r>
            <a:endParaRPr lang="en-US" sz="1800" dirty="0">
              <a:solidFill>
                <a:schemeClr val="bg1">
                  <a:lumMod val="95000"/>
                </a:schemeClr>
              </a:solidFill>
              <a:latin typeface="Tahoma"/>
              <a:cs typeface="Tahoma"/>
            </a:endParaRPr>
          </a:p>
        </p:txBody>
      </p:sp>
    </p:spTree>
    <p:extLst>
      <p:ext uri="{BB962C8B-B14F-4D97-AF65-F5344CB8AC3E}">
        <p14:creationId xmlns="" xmlns:p14="http://schemas.microsoft.com/office/powerpoint/2010/main" val="89133342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385705-4C5A-FD29-522D-63B1A0B293B2}"/>
              </a:ext>
            </a:extLst>
          </p:cNvPr>
          <p:cNvSpPr>
            <a:spLocks noGrp="1"/>
          </p:cNvSpPr>
          <p:nvPr>
            <p:ph type="title"/>
          </p:nvPr>
        </p:nvSpPr>
        <p:spPr>
          <a:xfrm>
            <a:off x="444500" y="542925"/>
            <a:ext cx="11214100" cy="535531"/>
          </a:xfrm>
        </p:spPr>
        <p:txBody>
          <a:bodyPr/>
          <a:lstStyle/>
          <a:p>
            <a:r>
              <a:rPr lang="en-IN" dirty="0"/>
              <a:t>Data Cleaning (</a:t>
            </a:r>
            <a:r>
              <a:rPr lang="en-IN" dirty="0" err="1"/>
              <a:t>book_df</a:t>
            </a:r>
            <a:r>
              <a:rPr lang="en-IN" dirty="0"/>
              <a:t>)</a:t>
            </a:r>
          </a:p>
        </p:txBody>
      </p:sp>
      <p:sp>
        <p:nvSpPr>
          <p:cNvPr id="3" name="Slide Number Placeholder 2">
            <a:extLst>
              <a:ext uri="{FF2B5EF4-FFF2-40B4-BE49-F238E27FC236}">
                <a16:creationId xmlns="" xmlns:a16="http://schemas.microsoft.com/office/drawing/2014/main" id="{B39C33E7-C8EC-512F-6717-C18F3498B871}"/>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4" name="object 4">
            <a:extLst>
              <a:ext uri="{FF2B5EF4-FFF2-40B4-BE49-F238E27FC236}">
                <a16:creationId xmlns="" xmlns:a16="http://schemas.microsoft.com/office/drawing/2014/main" id="{569B1411-6475-BA2A-2BA8-2733E86B51B4}"/>
              </a:ext>
            </a:extLst>
          </p:cNvPr>
          <p:cNvPicPr/>
          <p:nvPr/>
        </p:nvPicPr>
        <p:blipFill>
          <a:blip r:embed="rId2" cstate="print"/>
          <a:stretch>
            <a:fillRect/>
          </a:stretch>
        </p:blipFill>
        <p:spPr>
          <a:xfrm>
            <a:off x="3686989" y="2473094"/>
            <a:ext cx="4332732" cy="3183843"/>
          </a:xfrm>
          <a:prstGeom prst="rect">
            <a:avLst/>
          </a:prstGeom>
        </p:spPr>
      </p:pic>
      <p:sp>
        <p:nvSpPr>
          <p:cNvPr id="6" name="TextBox 5">
            <a:extLst>
              <a:ext uri="{FF2B5EF4-FFF2-40B4-BE49-F238E27FC236}">
                <a16:creationId xmlns="" xmlns:a16="http://schemas.microsoft.com/office/drawing/2014/main" id="{23A5C6FB-03D9-634B-5639-039BA9D38EE2}"/>
              </a:ext>
            </a:extLst>
          </p:cNvPr>
          <p:cNvSpPr txBox="1"/>
          <p:nvPr/>
        </p:nvSpPr>
        <p:spPr>
          <a:xfrm>
            <a:off x="444500" y="1591109"/>
            <a:ext cx="6094602" cy="369332"/>
          </a:xfrm>
          <a:prstGeom prst="rect">
            <a:avLst/>
          </a:prstGeom>
          <a:noFill/>
        </p:spPr>
        <p:txBody>
          <a:bodyPr wrap="square">
            <a:spAutoFit/>
          </a:bodyPr>
          <a:lstStyle/>
          <a:p>
            <a:r>
              <a:rPr lang="en-IN" sz="1800" b="1" spc="35" dirty="0">
                <a:solidFill>
                  <a:schemeClr val="bg1">
                    <a:lumMod val="95000"/>
                  </a:schemeClr>
                </a:solidFill>
                <a:latin typeface="Tahoma"/>
                <a:cs typeface="Tahoma"/>
              </a:rPr>
              <a:t>Null</a:t>
            </a:r>
            <a:r>
              <a:rPr lang="en-IN" sz="1800" b="1" spc="-40" dirty="0">
                <a:solidFill>
                  <a:schemeClr val="bg1">
                    <a:lumMod val="95000"/>
                  </a:schemeClr>
                </a:solidFill>
                <a:latin typeface="Tahoma"/>
                <a:cs typeface="Tahoma"/>
              </a:rPr>
              <a:t> </a:t>
            </a:r>
            <a:r>
              <a:rPr lang="en-IN" sz="1800" b="1" spc="60" dirty="0">
                <a:solidFill>
                  <a:schemeClr val="bg1">
                    <a:lumMod val="95000"/>
                  </a:schemeClr>
                </a:solidFill>
                <a:latin typeface="Tahoma"/>
                <a:cs typeface="Tahoma"/>
              </a:rPr>
              <a:t>Value</a:t>
            </a:r>
            <a:r>
              <a:rPr lang="en-IN" sz="1800" b="1" spc="-30" dirty="0">
                <a:solidFill>
                  <a:schemeClr val="bg1">
                    <a:lumMod val="95000"/>
                  </a:schemeClr>
                </a:solidFill>
                <a:latin typeface="Tahoma"/>
                <a:cs typeface="Tahoma"/>
              </a:rPr>
              <a:t> </a:t>
            </a:r>
            <a:r>
              <a:rPr lang="en-IN" sz="1800" b="1" spc="10" dirty="0">
                <a:solidFill>
                  <a:schemeClr val="bg1">
                    <a:lumMod val="95000"/>
                  </a:schemeClr>
                </a:solidFill>
                <a:latin typeface="Tahoma"/>
                <a:cs typeface="Tahoma"/>
              </a:rPr>
              <a:t>Imputation:</a:t>
            </a:r>
            <a:endParaRPr lang="en-IN" dirty="0">
              <a:solidFill>
                <a:schemeClr val="bg1">
                  <a:lumMod val="95000"/>
                </a:schemeClr>
              </a:solidFill>
            </a:endParaRPr>
          </a:p>
        </p:txBody>
      </p:sp>
    </p:spTree>
    <p:extLst>
      <p:ext uri="{BB962C8B-B14F-4D97-AF65-F5344CB8AC3E}">
        <p14:creationId xmlns="" xmlns:p14="http://schemas.microsoft.com/office/powerpoint/2010/main" val="269941950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3D5AEB-20E4-A174-31CE-712867D5D409}"/>
              </a:ext>
            </a:extLst>
          </p:cNvPr>
          <p:cNvSpPr>
            <a:spLocks noGrp="1"/>
          </p:cNvSpPr>
          <p:nvPr>
            <p:ph type="title"/>
          </p:nvPr>
        </p:nvSpPr>
        <p:spPr/>
        <p:txBody>
          <a:bodyPr/>
          <a:lstStyle/>
          <a:p>
            <a:r>
              <a:rPr lang="en-US" dirty="0"/>
              <a:t>Replacing strings by int values</a:t>
            </a:r>
            <a:endParaRPr lang="en-IN" dirty="0"/>
          </a:p>
        </p:txBody>
      </p:sp>
      <p:sp>
        <p:nvSpPr>
          <p:cNvPr id="3" name="Slide Number Placeholder 2">
            <a:extLst>
              <a:ext uri="{FF2B5EF4-FFF2-40B4-BE49-F238E27FC236}">
                <a16:creationId xmlns="" xmlns:a16="http://schemas.microsoft.com/office/drawing/2014/main" id="{C3A181E6-F5FE-2ADF-78DD-8267DC60ADB2}"/>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4" name="object 3">
            <a:extLst>
              <a:ext uri="{FF2B5EF4-FFF2-40B4-BE49-F238E27FC236}">
                <a16:creationId xmlns="" xmlns:a16="http://schemas.microsoft.com/office/drawing/2014/main" id="{263BC7CE-7576-ED20-11EA-EE99773A3962}"/>
              </a:ext>
            </a:extLst>
          </p:cNvPr>
          <p:cNvPicPr/>
          <p:nvPr/>
        </p:nvPicPr>
        <p:blipFill>
          <a:blip r:embed="rId2" cstate="print"/>
          <a:stretch>
            <a:fillRect/>
          </a:stretch>
        </p:blipFill>
        <p:spPr>
          <a:xfrm>
            <a:off x="3112008" y="2524624"/>
            <a:ext cx="5967983" cy="3185936"/>
          </a:xfrm>
          <a:prstGeom prst="rect">
            <a:avLst/>
          </a:prstGeom>
        </p:spPr>
      </p:pic>
    </p:spTree>
    <p:extLst>
      <p:ext uri="{BB962C8B-B14F-4D97-AF65-F5344CB8AC3E}">
        <p14:creationId xmlns="" xmlns:p14="http://schemas.microsoft.com/office/powerpoint/2010/main" val="323653985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00447"/>
            <a:ext cx="11214100" cy="535531"/>
          </a:xfrm>
        </p:spPr>
        <p:txBody>
          <a:bodyPr/>
          <a:lstStyle/>
          <a:p>
            <a:r>
              <a:rPr lang="en-US" dirty="0" smtClean="0"/>
              <a:t>Popularity Filtering on Number rating</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pic>
        <p:nvPicPr>
          <p:cNvPr id="4" name="Picture 3"/>
          <p:cNvPicPr>
            <a:picLocks noChangeAspect="1" noChangeArrowheads="1"/>
          </p:cNvPicPr>
          <p:nvPr/>
        </p:nvPicPr>
        <p:blipFill>
          <a:blip r:embed="rId2"/>
          <a:srcRect/>
          <a:stretch>
            <a:fillRect/>
          </a:stretch>
        </p:blipFill>
        <p:spPr bwMode="auto">
          <a:xfrm>
            <a:off x="3526971" y="1593669"/>
            <a:ext cx="4415246" cy="3304901"/>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Popularity Filtering on Average rating</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4" name="Picture 3"/>
          <p:cNvPicPr>
            <a:picLocks noChangeAspect="1" noChangeArrowheads="1"/>
          </p:cNvPicPr>
          <p:nvPr/>
        </p:nvPicPr>
        <p:blipFill>
          <a:blip r:embed="rId2"/>
          <a:srcRect/>
          <a:stretch>
            <a:fillRect/>
          </a:stretch>
        </p:blipFill>
        <p:spPr bwMode="auto">
          <a:xfrm>
            <a:off x="3187337" y="1775724"/>
            <a:ext cx="4558937" cy="3188161"/>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Popularity Filtering on Number rating more than 250</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4" name="Picture 5"/>
          <p:cNvPicPr>
            <a:picLocks noChangeAspect="1" noChangeArrowheads="1"/>
          </p:cNvPicPr>
          <p:nvPr/>
        </p:nvPicPr>
        <p:blipFill>
          <a:blip r:embed="rId2"/>
          <a:srcRect/>
          <a:stretch>
            <a:fillRect/>
          </a:stretch>
        </p:blipFill>
        <p:spPr bwMode="auto">
          <a:xfrm>
            <a:off x="3161211" y="1998617"/>
            <a:ext cx="4441372" cy="3135086"/>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480131"/>
          </a:xfrm>
        </p:spPr>
        <p:txBody>
          <a:bodyPr/>
          <a:lstStyle/>
          <a:p>
            <a:r>
              <a:rPr lang="en-US" sz="2800" dirty="0" smtClean="0"/>
              <a:t> </a:t>
            </a:r>
            <a:r>
              <a:rPr lang="en-US" sz="2800" dirty="0" smtClean="0"/>
              <a:t>Collaborative Filtering </a:t>
            </a:r>
            <a:endParaRPr lang="en-US" sz="28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18</a:t>
            </a:fld>
            <a:endParaRPr lang="en-US" noProof="0" dirty="0"/>
          </a:p>
        </p:txBody>
      </p:sp>
      <p:pic>
        <p:nvPicPr>
          <p:cNvPr id="4" name="Picture 2"/>
          <p:cNvPicPr>
            <a:picLocks noChangeAspect="1" noChangeArrowheads="1"/>
          </p:cNvPicPr>
          <p:nvPr/>
        </p:nvPicPr>
        <p:blipFill>
          <a:blip r:embed="rId2"/>
          <a:srcRect/>
          <a:stretch>
            <a:fillRect/>
          </a:stretch>
        </p:blipFill>
        <p:spPr bwMode="auto">
          <a:xfrm>
            <a:off x="1345474" y="2625634"/>
            <a:ext cx="8229600" cy="3441264"/>
          </a:xfrm>
          <a:prstGeom prst="rect">
            <a:avLst/>
          </a:prstGeom>
          <a:noFill/>
          <a:ln w="9525">
            <a:noFill/>
            <a:miter lim="800000"/>
            <a:headEnd/>
            <a:tailEnd/>
          </a:ln>
          <a:effectLst/>
        </p:spPr>
      </p:pic>
      <p:sp>
        <p:nvSpPr>
          <p:cNvPr id="5" name="TextBox 4"/>
          <p:cNvSpPr txBox="1"/>
          <p:nvPr/>
        </p:nvSpPr>
        <p:spPr>
          <a:xfrm>
            <a:off x="2220686" y="1998617"/>
            <a:ext cx="6776279" cy="369332"/>
          </a:xfrm>
          <a:prstGeom prst="rect">
            <a:avLst/>
          </a:prstGeom>
          <a:noFill/>
        </p:spPr>
        <p:txBody>
          <a:bodyPr wrap="none" rtlCol="0">
            <a:spAutoFit/>
          </a:bodyPr>
          <a:lstStyle/>
          <a:p>
            <a:r>
              <a:rPr lang="en-US" dirty="0" smtClean="0">
                <a:solidFill>
                  <a:schemeClr val="bg1"/>
                </a:solidFill>
              </a:rPr>
              <a:t>To perform Collaborative Filtering convert dataset into pivot table</a:t>
            </a:r>
            <a:endParaRPr lang="en-US" dirty="0">
              <a:solidFill>
                <a:schemeClr val="bg1"/>
              </a:solidFill>
            </a:endParaRP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smtClean="0"/>
              <a:t>Recommendation Model</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19</a:t>
            </a:fld>
            <a:endParaRPr lang="en-US" noProof="0" dirty="0"/>
          </a:p>
        </p:txBody>
      </p:sp>
      <p:pic>
        <p:nvPicPr>
          <p:cNvPr id="4" name="Picture 2"/>
          <p:cNvPicPr>
            <a:picLocks noChangeAspect="1" noChangeArrowheads="1"/>
          </p:cNvPicPr>
          <p:nvPr/>
        </p:nvPicPr>
        <p:blipFill>
          <a:blip r:embed="rId2"/>
          <a:srcRect/>
          <a:stretch>
            <a:fillRect/>
          </a:stretch>
        </p:blipFill>
        <p:spPr bwMode="auto">
          <a:xfrm>
            <a:off x="1428729" y="1815738"/>
            <a:ext cx="6215106" cy="3376182"/>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831850" y="1143000"/>
            <a:ext cx="7781544" cy="859055"/>
          </a:xfrm>
        </p:spPr>
        <p:txBody>
          <a:bodyPr/>
          <a:lstStyle/>
          <a:p>
            <a:r>
              <a:rPr lang="en-US" dirty="0"/>
              <a:t>Content</a:t>
            </a:r>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831850" y="2002055"/>
            <a:ext cx="6803136" cy="3118585"/>
          </a:xfrm>
        </p:spPr>
        <p:txBody>
          <a:bodyPr>
            <a:normAutofit/>
          </a:bodyPr>
          <a:lstStyle/>
          <a:p>
            <a:pPr marL="329565" indent="-317500">
              <a:lnSpc>
                <a:spcPct val="100000"/>
              </a:lnSpc>
              <a:spcBef>
                <a:spcPts val="350"/>
              </a:spcBef>
              <a:buFont typeface="Times New Roman"/>
              <a:buChar char="●"/>
              <a:tabLst>
                <a:tab pos="329565" algn="l"/>
                <a:tab pos="330200" algn="l"/>
              </a:tabLst>
            </a:pPr>
            <a:r>
              <a:rPr lang="en-IN" sz="1600" spc="60" dirty="0">
                <a:solidFill>
                  <a:schemeClr val="bg1">
                    <a:lumMod val="95000"/>
                  </a:schemeClr>
                </a:solidFill>
                <a:latin typeface="Tahoma"/>
                <a:cs typeface="Tahoma"/>
              </a:rPr>
              <a:t>Problem</a:t>
            </a:r>
            <a:r>
              <a:rPr lang="en-IN" sz="1600" spc="-75" dirty="0">
                <a:solidFill>
                  <a:schemeClr val="bg1">
                    <a:lumMod val="95000"/>
                  </a:schemeClr>
                </a:solidFill>
                <a:latin typeface="Tahoma"/>
                <a:cs typeface="Tahoma"/>
              </a:rPr>
              <a:t> </a:t>
            </a:r>
            <a:r>
              <a:rPr lang="en-IN" sz="1600" spc="50" dirty="0">
                <a:solidFill>
                  <a:schemeClr val="bg1">
                    <a:lumMod val="95000"/>
                  </a:schemeClr>
                </a:solidFill>
                <a:latin typeface="Tahoma"/>
                <a:cs typeface="Tahoma"/>
              </a:rPr>
              <a:t>statement</a:t>
            </a:r>
            <a:endParaRPr lang="en-IN" sz="1600" dirty="0">
              <a:solidFill>
                <a:schemeClr val="bg1">
                  <a:lumMod val="95000"/>
                </a:schemeClr>
              </a:solidFill>
              <a:latin typeface="Tahoma"/>
              <a:cs typeface="Tahoma"/>
            </a:endParaRPr>
          </a:p>
          <a:p>
            <a:pPr marL="329565" indent="-317500">
              <a:lnSpc>
                <a:spcPct val="100000"/>
              </a:lnSpc>
              <a:spcBef>
                <a:spcPts val="250"/>
              </a:spcBef>
              <a:buFont typeface="Times New Roman"/>
              <a:buChar char="●"/>
              <a:tabLst>
                <a:tab pos="329565" algn="l"/>
                <a:tab pos="330200" algn="l"/>
              </a:tabLst>
            </a:pPr>
            <a:r>
              <a:rPr lang="en-IN" sz="1600" spc="45" dirty="0">
                <a:solidFill>
                  <a:schemeClr val="bg1">
                    <a:lumMod val="95000"/>
                  </a:schemeClr>
                </a:solidFill>
                <a:latin typeface="Tahoma"/>
                <a:cs typeface="Tahoma"/>
              </a:rPr>
              <a:t>Data</a:t>
            </a:r>
            <a:r>
              <a:rPr lang="en-IN" sz="1600" spc="-55" dirty="0">
                <a:solidFill>
                  <a:schemeClr val="bg1">
                    <a:lumMod val="95000"/>
                  </a:schemeClr>
                </a:solidFill>
                <a:latin typeface="Tahoma"/>
                <a:cs typeface="Tahoma"/>
              </a:rPr>
              <a:t> </a:t>
            </a:r>
            <a:r>
              <a:rPr lang="en-IN" sz="1600" spc="60" dirty="0">
                <a:solidFill>
                  <a:schemeClr val="bg1">
                    <a:lumMod val="95000"/>
                  </a:schemeClr>
                </a:solidFill>
                <a:latin typeface="Tahoma"/>
                <a:cs typeface="Tahoma"/>
              </a:rPr>
              <a:t>Summary</a:t>
            </a:r>
            <a:endParaRPr lang="en-IN" sz="1600" dirty="0">
              <a:solidFill>
                <a:schemeClr val="bg1">
                  <a:lumMod val="95000"/>
                </a:schemeClr>
              </a:solidFill>
              <a:latin typeface="Tahoma"/>
              <a:cs typeface="Tahoma"/>
            </a:endParaRPr>
          </a:p>
          <a:p>
            <a:pPr marL="329565" indent="-317500">
              <a:lnSpc>
                <a:spcPct val="100000"/>
              </a:lnSpc>
              <a:spcBef>
                <a:spcPts val="254"/>
              </a:spcBef>
              <a:buFont typeface="Times New Roman"/>
              <a:buChar char="●"/>
              <a:tabLst>
                <a:tab pos="329565" algn="l"/>
                <a:tab pos="330200" algn="l"/>
              </a:tabLst>
            </a:pPr>
            <a:r>
              <a:rPr lang="en-IN" sz="1600" spc="35" dirty="0">
                <a:solidFill>
                  <a:schemeClr val="bg1">
                    <a:lumMod val="95000"/>
                  </a:schemeClr>
                </a:solidFill>
                <a:latin typeface="Tahoma"/>
                <a:cs typeface="Tahoma"/>
              </a:rPr>
              <a:t>Analysis</a:t>
            </a:r>
            <a:r>
              <a:rPr lang="en-IN" sz="1600" spc="-40" dirty="0">
                <a:solidFill>
                  <a:schemeClr val="bg1">
                    <a:lumMod val="95000"/>
                  </a:schemeClr>
                </a:solidFill>
                <a:latin typeface="Tahoma"/>
                <a:cs typeface="Tahoma"/>
              </a:rPr>
              <a:t> </a:t>
            </a:r>
            <a:r>
              <a:rPr lang="en-IN" sz="1600" spc="30" dirty="0">
                <a:solidFill>
                  <a:schemeClr val="bg1">
                    <a:lumMod val="95000"/>
                  </a:schemeClr>
                </a:solidFill>
                <a:latin typeface="Tahoma"/>
                <a:cs typeface="Tahoma"/>
              </a:rPr>
              <a:t>of</a:t>
            </a:r>
            <a:r>
              <a:rPr lang="en-IN" sz="1600" spc="-35" dirty="0">
                <a:solidFill>
                  <a:schemeClr val="bg1">
                    <a:lumMod val="95000"/>
                  </a:schemeClr>
                </a:solidFill>
                <a:latin typeface="Tahoma"/>
                <a:cs typeface="Tahoma"/>
              </a:rPr>
              <a:t> </a:t>
            </a:r>
            <a:r>
              <a:rPr lang="en-IN" sz="1600" spc="35" dirty="0">
                <a:solidFill>
                  <a:schemeClr val="bg1">
                    <a:lumMod val="95000"/>
                  </a:schemeClr>
                </a:solidFill>
                <a:latin typeface="Tahoma"/>
                <a:cs typeface="Tahoma"/>
              </a:rPr>
              <a:t>different</a:t>
            </a:r>
            <a:r>
              <a:rPr lang="en-IN" sz="1600" spc="-30" dirty="0">
                <a:solidFill>
                  <a:schemeClr val="bg1">
                    <a:lumMod val="95000"/>
                  </a:schemeClr>
                </a:solidFill>
                <a:latin typeface="Tahoma"/>
                <a:cs typeface="Tahoma"/>
              </a:rPr>
              <a:t> </a:t>
            </a:r>
            <a:r>
              <a:rPr lang="en-IN" sz="1600" spc="35" dirty="0">
                <a:solidFill>
                  <a:schemeClr val="bg1">
                    <a:lumMod val="95000"/>
                  </a:schemeClr>
                </a:solidFill>
                <a:latin typeface="Tahoma"/>
                <a:cs typeface="Tahoma"/>
              </a:rPr>
              <a:t>datasets</a:t>
            </a:r>
            <a:endParaRPr lang="en-IN" sz="1600" dirty="0">
              <a:solidFill>
                <a:schemeClr val="bg1">
                  <a:lumMod val="95000"/>
                </a:schemeClr>
              </a:solidFill>
              <a:latin typeface="Tahoma"/>
              <a:cs typeface="Tahoma"/>
            </a:endParaRPr>
          </a:p>
          <a:p>
            <a:pPr marL="329565" indent="-317500">
              <a:lnSpc>
                <a:spcPct val="100000"/>
              </a:lnSpc>
              <a:spcBef>
                <a:spcPts val="254"/>
              </a:spcBef>
              <a:buFont typeface="Times New Roman"/>
              <a:buChar char="●"/>
              <a:tabLst>
                <a:tab pos="329565" algn="l"/>
                <a:tab pos="330200" algn="l"/>
              </a:tabLst>
            </a:pPr>
            <a:r>
              <a:rPr lang="en-IN" sz="1600" spc="45" dirty="0">
                <a:solidFill>
                  <a:schemeClr val="bg1">
                    <a:lumMod val="95000"/>
                  </a:schemeClr>
                </a:solidFill>
                <a:latin typeface="Tahoma"/>
                <a:cs typeface="Tahoma"/>
              </a:rPr>
              <a:t>Data</a:t>
            </a:r>
            <a:r>
              <a:rPr lang="en-IN" sz="1600" spc="-45" dirty="0">
                <a:solidFill>
                  <a:schemeClr val="bg1">
                    <a:lumMod val="95000"/>
                  </a:schemeClr>
                </a:solidFill>
                <a:latin typeface="Tahoma"/>
                <a:cs typeface="Tahoma"/>
              </a:rPr>
              <a:t> </a:t>
            </a:r>
            <a:r>
              <a:rPr lang="en-IN" sz="1600" spc="50" dirty="0">
                <a:solidFill>
                  <a:schemeClr val="bg1">
                    <a:lumMod val="95000"/>
                  </a:schemeClr>
                </a:solidFill>
                <a:latin typeface="Tahoma"/>
                <a:cs typeface="Tahoma"/>
              </a:rPr>
              <a:t>Cleaning</a:t>
            </a:r>
            <a:endParaRPr lang="en-IN" sz="1600" dirty="0">
              <a:solidFill>
                <a:schemeClr val="bg1">
                  <a:lumMod val="95000"/>
                </a:schemeClr>
              </a:solidFill>
              <a:latin typeface="Tahoma"/>
              <a:cs typeface="Tahoma"/>
            </a:endParaRPr>
          </a:p>
          <a:p>
            <a:pPr marL="329565" indent="-317500">
              <a:lnSpc>
                <a:spcPct val="100000"/>
              </a:lnSpc>
              <a:spcBef>
                <a:spcPts val="250"/>
              </a:spcBef>
              <a:buFont typeface="Times New Roman"/>
              <a:buChar char="●"/>
              <a:tabLst>
                <a:tab pos="329565" algn="l"/>
                <a:tab pos="330200" algn="l"/>
              </a:tabLst>
            </a:pPr>
            <a:r>
              <a:rPr lang="en-IN" sz="1600" spc="35" dirty="0">
                <a:solidFill>
                  <a:schemeClr val="bg1">
                    <a:lumMod val="95000"/>
                  </a:schemeClr>
                </a:solidFill>
                <a:latin typeface="Tahoma"/>
                <a:cs typeface="Tahoma"/>
              </a:rPr>
              <a:t>Outlier</a:t>
            </a:r>
            <a:r>
              <a:rPr lang="en-IN" sz="1600" spc="-35" dirty="0">
                <a:solidFill>
                  <a:schemeClr val="bg1">
                    <a:lumMod val="95000"/>
                  </a:schemeClr>
                </a:solidFill>
                <a:latin typeface="Tahoma"/>
                <a:cs typeface="Tahoma"/>
              </a:rPr>
              <a:t> </a:t>
            </a:r>
            <a:r>
              <a:rPr lang="en-IN" sz="1600" spc="45" dirty="0">
                <a:solidFill>
                  <a:schemeClr val="bg1">
                    <a:lumMod val="95000"/>
                  </a:schemeClr>
                </a:solidFill>
                <a:latin typeface="Tahoma"/>
                <a:cs typeface="Tahoma"/>
              </a:rPr>
              <a:t>treatment</a:t>
            </a:r>
            <a:endParaRPr lang="en-IN" sz="1600" dirty="0">
              <a:solidFill>
                <a:schemeClr val="bg1">
                  <a:lumMod val="95000"/>
                </a:schemeClr>
              </a:solidFill>
              <a:latin typeface="Tahoma"/>
              <a:cs typeface="Tahoma"/>
            </a:endParaRPr>
          </a:p>
          <a:p>
            <a:pPr marL="329565" indent="-317500">
              <a:lnSpc>
                <a:spcPct val="100000"/>
              </a:lnSpc>
              <a:spcBef>
                <a:spcPts val="254"/>
              </a:spcBef>
              <a:buFont typeface="Times New Roman"/>
              <a:buChar char="●"/>
              <a:tabLst>
                <a:tab pos="329565" algn="l"/>
                <a:tab pos="330200" algn="l"/>
              </a:tabLst>
            </a:pPr>
            <a:r>
              <a:rPr lang="en-IN" sz="1600" spc="35" dirty="0">
                <a:solidFill>
                  <a:schemeClr val="bg1">
                    <a:lumMod val="95000"/>
                  </a:schemeClr>
                </a:solidFill>
                <a:latin typeface="Tahoma"/>
                <a:cs typeface="Tahoma"/>
              </a:rPr>
              <a:t>Imputing</a:t>
            </a:r>
            <a:r>
              <a:rPr lang="en-IN" sz="1600" spc="-55" dirty="0">
                <a:solidFill>
                  <a:schemeClr val="bg1">
                    <a:lumMod val="95000"/>
                  </a:schemeClr>
                </a:solidFill>
                <a:latin typeface="Tahoma"/>
                <a:cs typeface="Tahoma"/>
              </a:rPr>
              <a:t> </a:t>
            </a:r>
            <a:r>
              <a:rPr lang="en-IN" sz="1600" spc="50" dirty="0">
                <a:solidFill>
                  <a:schemeClr val="bg1">
                    <a:lumMod val="95000"/>
                  </a:schemeClr>
                </a:solidFill>
                <a:latin typeface="Tahoma"/>
                <a:cs typeface="Tahoma"/>
              </a:rPr>
              <a:t>missing</a:t>
            </a:r>
            <a:r>
              <a:rPr lang="en-IN" sz="1600" spc="-55" dirty="0">
                <a:solidFill>
                  <a:schemeClr val="bg1">
                    <a:lumMod val="95000"/>
                  </a:schemeClr>
                </a:solidFill>
                <a:latin typeface="Tahoma"/>
                <a:cs typeface="Tahoma"/>
              </a:rPr>
              <a:t> </a:t>
            </a:r>
            <a:r>
              <a:rPr lang="en-IN" sz="1600" spc="30" dirty="0">
                <a:solidFill>
                  <a:schemeClr val="bg1">
                    <a:lumMod val="95000"/>
                  </a:schemeClr>
                </a:solidFill>
                <a:latin typeface="Tahoma"/>
                <a:cs typeface="Tahoma"/>
              </a:rPr>
              <a:t>values</a:t>
            </a:r>
            <a:endParaRPr lang="en-IN" sz="1600" dirty="0">
              <a:solidFill>
                <a:schemeClr val="bg1">
                  <a:lumMod val="95000"/>
                </a:schemeClr>
              </a:solidFill>
              <a:latin typeface="Tahoma"/>
              <a:cs typeface="Tahoma"/>
            </a:endParaRPr>
          </a:p>
          <a:p>
            <a:pPr marL="329565" indent="-317500">
              <a:lnSpc>
                <a:spcPct val="100000"/>
              </a:lnSpc>
              <a:spcBef>
                <a:spcPts val="250"/>
              </a:spcBef>
              <a:buFont typeface="Times New Roman"/>
              <a:buChar char="●"/>
              <a:tabLst>
                <a:tab pos="329565" algn="l"/>
                <a:tab pos="330200" algn="l"/>
              </a:tabLst>
            </a:pPr>
            <a:r>
              <a:rPr lang="en-IN" sz="1600" spc="35" dirty="0">
                <a:solidFill>
                  <a:schemeClr val="bg1">
                    <a:lumMod val="95000"/>
                  </a:schemeClr>
                </a:solidFill>
                <a:latin typeface="Tahoma"/>
                <a:cs typeface="Tahoma"/>
              </a:rPr>
              <a:t>Different</a:t>
            </a:r>
            <a:r>
              <a:rPr lang="en-IN" sz="1600" spc="-40" dirty="0">
                <a:solidFill>
                  <a:schemeClr val="bg1">
                    <a:lumMod val="95000"/>
                  </a:schemeClr>
                </a:solidFill>
                <a:latin typeface="Tahoma"/>
                <a:cs typeface="Tahoma"/>
              </a:rPr>
              <a:t> </a:t>
            </a:r>
            <a:r>
              <a:rPr lang="en-IN" sz="1600" spc="60" dirty="0">
                <a:solidFill>
                  <a:schemeClr val="bg1">
                    <a:lumMod val="95000"/>
                  </a:schemeClr>
                </a:solidFill>
                <a:latin typeface="Tahoma"/>
                <a:cs typeface="Tahoma"/>
              </a:rPr>
              <a:t>Recommendation</a:t>
            </a:r>
            <a:r>
              <a:rPr lang="en-IN" sz="1600" spc="-30" dirty="0">
                <a:solidFill>
                  <a:schemeClr val="bg1">
                    <a:lumMod val="95000"/>
                  </a:schemeClr>
                </a:solidFill>
                <a:latin typeface="Tahoma"/>
                <a:cs typeface="Tahoma"/>
              </a:rPr>
              <a:t> </a:t>
            </a:r>
            <a:r>
              <a:rPr lang="en-IN" sz="1600" spc="55" dirty="0">
                <a:solidFill>
                  <a:schemeClr val="bg1">
                    <a:lumMod val="95000"/>
                  </a:schemeClr>
                </a:solidFill>
                <a:latin typeface="Tahoma"/>
                <a:cs typeface="Tahoma"/>
              </a:rPr>
              <a:t>Model</a:t>
            </a:r>
            <a:endParaRPr lang="en-IN" sz="1600" dirty="0">
              <a:solidFill>
                <a:schemeClr val="bg1">
                  <a:lumMod val="95000"/>
                </a:schemeClr>
              </a:solidFill>
              <a:latin typeface="Tahoma"/>
              <a:cs typeface="Tahoma"/>
            </a:endParaRPr>
          </a:p>
          <a:p>
            <a:pPr marL="329565" indent="-317500">
              <a:lnSpc>
                <a:spcPct val="100000"/>
              </a:lnSpc>
              <a:spcBef>
                <a:spcPts val="250"/>
              </a:spcBef>
              <a:buFont typeface="Times New Roman"/>
              <a:buChar char="●"/>
              <a:tabLst>
                <a:tab pos="329565" algn="l"/>
                <a:tab pos="330200" algn="l"/>
              </a:tabLst>
            </a:pPr>
            <a:r>
              <a:rPr lang="en-IN" sz="1600" spc="50" dirty="0">
                <a:solidFill>
                  <a:schemeClr val="bg1">
                    <a:lumMod val="95000"/>
                  </a:schemeClr>
                </a:solidFill>
                <a:latin typeface="Tahoma"/>
                <a:cs typeface="Tahoma"/>
              </a:rPr>
              <a:t>Challenges</a:t>
            </a:r>
            <a:endParaRPr lang="en-IN" sz="1600" dirty="0">
              <a:solidFill>
                <a:schemeClr val="bg1">
                  <a:lumMod val="95000"/>
                </a:schemeClr>
              </a:solidFill>
              <a:latin typeface="Tahoma"/>
              <a:cs typeface="Tahoma"/>
            </a:endParaRPr>
          </a:p>
          <a:p>
            <a:pPr marL="329565" indent="-317500">
              <a:lnSpc>
                <a:spcPct val="100000"/>
              </a:lnSpc>
              <a:spcBef>
                <a:spcPts val="254"/>
              </a:spcBef>
              <a:buFont typeface="Times New Roman"/>
              <a:buChar char="●"/>
              <a:tabLst>
                <a:tab pos="329565" algn="l"/>
                <a:tab pos="330200" algn="l"/>
              </a:tabLst>
            </a:pPr>
            <a:r>
              <a:rPr lang="en-IN" sz="1600" spc="50" dirty="0">
                <a:solidFill>
                  <a:schemeClr val="bg1">
                    <a:lumMod val="95000"/>
                  </a:schemeClr>
                </a:solidFill>
                <a:latin typeface="Tahoma"/>
                <a:cs typeface="Tahoma"/>
              </a:rPr>
              <a:t>Conclusion</a:t>
            </a:r>
            <a:endParaRPr lang="en-IN" sz="1600" dirty="0">
              <a:solidFill>
                <a:schemeClr val="bg1">
                  <a:lumMod val="95000"/>
                </a:schemeClr>
              </a:solidFill>
              <a:latin typeface="Tahoma"/>
              <a:cs typeface="Tahoma"/>
            </a:endParaRPr>
          </a:p>
          <a:p>
            <a:pPr marL="329565" indent="-317500">
              <a:lnSpc>
                <a:spcPct val="100000"/>
              </a:lnSpc>
              <a:spcBef>
                <a:spcPts val="254"/>
              </a:spcBef>
              <a:buFont typeface="Times New Roman"/>
              <a:buChar char="●"/>
              <a:tabLst>
                <a:tab pos="329565" algn="l"/>
                <a:tab pos="330200" algn="l"/>
              </a:tabLst>
            </a:pPr>
            <a:r>
              <a:rPr lang="en-IN" sz="1600" spc="50" dirty="0">
                <a:solidFill>
                  <a:schemeClr val="bg1">
                    <a:lumMod val="95000"/>
                  </a:schemeClr>
                </a:solidFill>
                <a:latin typeface="Tahoma"/>
                <a:cs typeface="Tahoma"/>
              </a:rPr>
              <a:t>Future</a:t>
            </a:r>
            <a:r>
              <a:rPr lang="en-IN" sz="1600" spc="-50" dirty="0">
                <a:solidFill>
                  <a:schemeClr val="bg1">
                    <a:lumMod val="95000"/>
                  </a:schemeClr>
                </a:solidFill>
                <a:latin typeface="Tahoma"/>
                <a:cs typeface="Tahoma"/>
              </a:rPr>
              <a:t> </a:t>
            </a:r>
            <a:r>
              <a:rPr lang="en-IN" sz="1600" spc="60" dirty="0">
                <a:solidFill>
                  <a:schemeClr val="bg1">
                    <a:lumMod val="95000"/>
                  </a:schemeClr>
                </a:solidFill>
                <a:latin typeface="Tahoma"/>
                <a:cs typeface="Tahoma"/>
              </a:rPr>
              <a:t>Scope</a:t>
            </a:r>
            <a:endParaRPr lang="en-US" dirty="0">
              <a:solidFill>
                <a:schemeClr val="bg1">
                  <a:lumMod val="95000"/>
                </a:schemeClr>
              </a:solidFill>
            </a:endParaRPr>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 xmlns:p14="http://schemas.microsoft.com/office/powerpoint/2010/main" val="290279431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20</a:t>
            </a:fld>
            <a:endParaRPr lang="en-US" noProof="0" dirty="0"/>
          </a:p>
        </p:txBody>
      </p:sp>
      <p:pic>
        <p:nvPicPr>
          <p:cNvPr id="4" name="Picture 3"/>
          <p:cNvPicPr>
            <a:picLocks noChangeAspect="1" noChangeArrowheads="1"/>
          </p:cNvPicPr>
          <p:nvPr/>
        </p:nvPicPr>
        <p:blipFill>
          <a:blip r:embed="rId2"/>
          <a:srcRect/>
          <a:stretch>
            <a:fillRect/>
          </a:stretch>
        </p:blipFill>
        <p:spPr bwMode="auto">
          <a:xfrm>
            <a:off x="673528" y="2442746"/>
            <a:ext cx="6929486" cy="1285884"/>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803342" y="3958046"/>
            <a:ext cx="6072230" cy="1379497"/>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8B5234-63A3-7F37-2C95-53F7546A8BE8}"/>
              </a:ext>
            </a:extLst>
          </p:cNvPr>
          <p:cNvSpPr>
            <a:spLocks noGrp="1"/>
          </p:cNvSpPr>
          <p:nvPr>
            <p:ph type="title"/>
          </p:nvPr>
        </p:nvSpPr>
        <p:spPr/>
        <p:txBody>
          <a:bodyPr/>
          <a:lstStyle/>
          <a:p>
            <a:r>
              <a:rPr lang="en-US" dirty="0"/>
              <a:t>Conclusion </a:t>
            </a:r>
            <a:endParaRPr lang="en-IN" dirty="0"/>
          </a:p>
        </p:txBody>
      </p:sp>
      <p:sp>
        <p:nvSpPr>
          <p:cNvPr id="3" name="Slide Number Placeholder 2">
            <a:extLst>
              <a:ext uri="{FF2B5EF4-FFF2-40B4-BE49-F238E27FC236}">
                <a16:creationId xmlns="" xmlns:a16="http://schemas.microsoft.com/office/drawing/2014/main" id="{81778630-D769-6E8C-5503-985A4C1C6EBE}"/>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7" name="TextBox 6">
            <a:extLst>
              <a:ext uri="{FF2B5EF4-FFF2-40B4-BE49-F238E27FC236}">
                <a16:creationId xmlns="" xmlns:a16="http://schemas.microsoft.com/office/drawing/2014/main" id="{4681BB93-45FD-0E72-2223-7BAF4BC84CD9}"/>
              </a:ext>
            </a:extLst>
          </p:cNvPr>
          <p:cNvSpPr txBox="1"/>
          <p:nvPr/>
        </p:nvSpPr>
        <p:spPr>
          <a:xfrm>
            <a:off x="1402768" y="1959026"/>
            <a:ext cx="9297564" cy="4247317"/>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95000"/>
                  </a:schemeClr>
                </a:solidFill>
              </a:rPr>
              <a:t>In EDA, the Top-10 most rated books were essentially novels. Books like The Lovely Bone  and The Secret Life of Bees were very well perceived.</a:t>
            </a:r>
          </a:p>
          <a:p>
            <a:pPr marL="285750" indent="-285750">
              <a:buFont typeface="Arial" panose="020B0604020202020204" pitchFamily="34" charset="0"/>
              <a:buChar char="•"/>
            </a:pPr>
            <a:endParaRPr lang="en-US" dirty="0">
              <a:solidFill>
                <a:schemeClr val="bg1">
                  <a:lumMod val="95000"/>
                </a:schemeClr>
              </a:solidFill>
            </a:endParaRPr>
          </a:p>
          <a:p>
            <a:pPr marL="285750" indent="-285750">
              <a:buFont typeface="Arial" panose="020B0604020202020204" pitchFamily="34" charset="0"/>
              <a:buChar char="•"/>
            </a:pPr>
            <a:r>
              <a:rPr lang="en-US" dirty="0">
                <a:solidFill>
                  <a:schemeClr val="bg1">
                    <a:lumMod val="95000"/>
                  </a:schemeClr>
                </a:solidFill>
              </a:rPr>
              <a:t>Majority of the readers were of the age bracket 20-35 and most of them came from North  American and European countries namely USA, Canada, UK, Germany and Spain.</a:t>
            </a:r>
          </a:p>
          <a:p>
            <a:pPr marL="285750" indent="-285750">
              <a:buFont typeface="Arial" panose="020B0604020202020204" pitchFamily="34" charset="0"/>
              <a:buChar char="•"/>
            </a:pPr>
            <a:endParaRPr lang="en-US" dirty="0">
              <a:solidFill>
                <a:schemeClr val="bg1">
                  <a:lumMod val="95000"/>
                </a:schemeClr>
              </a:solidFill>
            </a:endParaRPr>
          </a:p>
          <a:p>
            <a:pPr marL="285750" indent="-285750">
              <a:buFont typeface="Arial" panose="020B0604020202020204" pitchFamily="34" charset="0"/>
              <a:buChar char="•"/>
            </a:pPr>
            <a:r>
              <a:rPr lang="en-US" dirty="0">
                <a:solidFill>
                  <a:schemeClr val="bg1">
                    <a:lumMod val="95000"/>
                  </a:schemeClr>
                </a:solidFill>
              </a:rPr>
              <a:t>If we look at the ratings distribution, most of the books have high ratings with maximum  books being rated 8. Ratings below 5 are few in number.</a:t>
            </a:r>
          </a:p>
          <a:p>
            <a:pPr marL="285750" indent="-285750">
              <a:buFont typeface="Arial" panose="020B0604020202020204" pitchFamily="34" charset="0"/>
              <a:buChar char="•"/>
            </a:pPr>
            <a:endParaRPr lang="en-US" dirty="0">
              <a:solidFill>
                <a:schemeClr val="bg1">
                  <a:lumMod val="95000"/>
                </a:schemeClr>
              </a:solidFill>
            </a:endParaRPr>
          </a:p>
          <a:p>
            <a:pPr marL="285750" indent="-285750">
              <a:buFont typeface="Arial" panose="020B0604020202020204" pitchFamily="34" charset="0"/>
              <a:buChar char="•"/>
            </a:pPr>
            <a:r>
              <a:rPr lang="en-US" dirty="0">
                <a:solidFill>
                  <a:schemeClr val="bg1">
                    <a:lumMod val="95000"/>
                  </a:schemeClr>
                </a:solidFill>
              </a:rPr>
              <a:t>Author with the most books was Agatha Christie, William Shakespeare and Stephen King.</a:t>
            </a:r>
          </a:p>
          <a:p>
            <a:pPr marL="285750" indent="-285750">
              <a:buFont typeface="Arial" panose="020B0604020202020204" pitchFamily="34" charset="0"/>
              <a:buChar char="•"/>
            </a:pPr>
            <a:endParaRPr lang="en-US" dirty="0">
              <a:solidFill>
                <a:schemeClr val="bg1">
                  <a:lumMod val="95000"/>
                </a:schemeClr>
              </a:solidFill>
            </a:endParaRPr>
          </a:p>
          <a:p>
            <a:pPr marL="285750" indent="-285750">
              <a:buFont typeface="Arial" panose="020B0604020202020204" pitchFamily="34" charset="0"/>
              <a:buChar char="•"/>
            </a:pPr>
            <a:r>
              <a:rPr lang="en-US" dirty="0">
                <a:solidFill>
                  <a:schemeClr val="bg1">
                    <a:lumMod val="95000"/>
                  </a:schemeClr>
                </a:solidFill>
              </a:rPr>
              <a:t>For modelling, it was observed that for model based collaborative filtering SVD technique  worked way better than NMF with lower Mean Absolute Error (MAE) .</a:t>
            </a:r>
          </a:p>
        </p:txBody>
      </p:sp>
    </p:spTree>
    <p:extLst>
      <p:ext uri="{BB962C8B-B14F-4D97-AF65-F5344CB8AC3E}">
        <p14:creationId xmlns="" xmlns:p14="http://schemas.microsoft.com/office/powerpoint/2010/main" val="386015406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139E3F-C6FF-C9E1-BBDE-C61139F18AA2}"/>
              </a:ext>
            </a:extLst>
          </p:cNvPr>
          <p:cNvSpPr>
            <a:spLocks noGrp="1"/>
          </p:cNvSpPr>
          <p:nvPr>
            <p:ph type="title"/>
          </p:nvPr>
        </p:nvSpPr>
        <p:spPr/>
        <p:txBody>
          <a:bodyPr/>
          <a:lstStyle/>
          <a:p>
            <a:r>
              <a:rPr lang="en-US" dirty="0"/>
              <a:t>Challenges </a:t>
            </a:r>
            <a:endParaRPr lang="en-IN" dirty="0"/>
          </a:p>
        </p:txBody>
      </p:sp>
      <p:sp>
        <p:nvSpPr>
          <p:cNvPr id="3" name="Slide Number Placeholder 2">
            <a:extLst>
              <a:ext uri="{FF2B5EF4-FFF2-40B4-BE49-F238E27FC236}">
                <a16:creationId xmlns="" xmlns:a16="http://schemas.microsoft.com/office/drawing/2014/main" id="{01EA5374-7E9F-C0F7-2A38-78108A5F06EF}"/>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4" name="Text Placeholder 3">
            <a:extLst>
              <a:ext uri="{FF2B5EF4-FFF2-40B4-BE49-F238E27FC236}">
                <a16:creationId xmlns="" xmlns:a16="http://schemas.microsoft.com/office/drawing/2014/main" id="{FF278ECB-C71C-3A14-38CF-76148FDF9AF9}"/>
              </a:ext>
            </a:extLst>
          </p:cNvPr>
          <p:cNvSpPr>
            <a:spLocks noGrp="1"/>
          </p:cNvSpPr>
          <p:nvPr>
            <p:ph type="body" sz="quarter" idx="13"/>
          </p:nvPr>
        </p:nvSpPr>
        <p:spPr/>
        <p:txBody>
          <a:bodyPr>
            <a:normAutofit fontScale="32500" lnSpcReduction="20000"/>
          </a:bodyPr>
          <a:lstStyle/>
          <a:p>
            <a:pPr marL="857250" indent="-857250" algn="l">
              <a:buFont typeface="Arial" panose="020B0604020202020204" pitchFamily="34" charset="0"/>
              <a:buChar char="•"/>
            </a:pPr>
            <a:r>
              <a:rPr lang="en-US" sz="5500" dirty="0"/>
              <a:t>Handling of sparsity was a major challenge as well since the user interactions were  not present for the majority of the books.</a:t>
            </a:r>
          </a:p>
          <a:p>
            <a:pPr marL="857250" indent="-857250" algn="l">
              <a:buFont typeface="Arial" panose="020B0604020202020204" pitchFamily="34" charset="0"/>
              <a:buChar char="•"/>
            </a:pPr>
            <a:endParaRPr lang="en-US" sz="5500" dirty="0"/>
          </a:p>
          <a:p>
            <a:pPr marL="857250" indent="-857250" algn="l">
              <a:buFont typeface="Arial" panose="020B0604020202020204" pitchFamily="34" charset="0"/>
              <a:buChar char="•"/>
            </a:pPr>
            <a:r>
              <a:rPr lang="en-US" sz="5500" dirty="0"/>
              <a:t>Understanding the metric for evaluation was a challenge as well.</a:t>
            </a:r>
          </a:p>
          <a:p>
            <a:pPr marL="857250" indent="-857250" algn="l">
              <a:buFont typeface="Arial" panose="020B0604020202020204" pitchFamily="34" charset="0"/>
              <a:buChar char="•"/>
            </a:pPr>
            <a:endParaRPr lang="en-US" sz="5500" dirty="0"/>
          </a:p>
          <a:p>
            <a:pPr marL="857250" indent="-857250" algn="l">
              <a:buFont typeface="Arial" panose="020B0604020202020204" pitchFamily="34" charset="0"/>
              <a:buChar char="•"/>
            </a:pPr>
            <a:r>
              <a:rPr lang="en-US" sz="5500" dirty="0"/>
              <a:t>Since the data consisted of text data, data cleaning was a major challenge in  features like Location etc..</a:t>
            </a:r>
          </a:p>
          <a:p>
            <a:pPr marL="857250" indent="-857250" algn="l">
              <a:buFont typeface="Arial" panose="020B0604020202020204" pitchFamily="34" charset="0"/>
              <a:buChar char="•"/>
            </a:pPr>
            <a:endParaRPr lang="en-US" sz="5500" dirty="0"/>
          </a:p>
          <a:p>
            <a:pPr marL="857250" indent="-857250" algn="l">
              <a:buFont typeface="Arial" panose="020B0604020202020204" pitchFamily="34" charset="0"/>
              <a:buChar char="•"/>
            </a:pPr>
            <a:r>
              <a:rPr lang="en-US" sz="5500" dirty="0"/>
              <a:t>Decision making on missing value imputations and outlier treatment was quite</a:t>
            </a:r>
          </a:p>
          <a:p>
            <a:pPr algn="l"/>
            <a:r>
              <a:rPr lang="en-US" sz="5500" dirty="0"/>
              <a:t>              challenging as well.</a:t>
            </a:r>
          </a:p>
          <a:p>
            <a:endParaRPr lang="en-IN" dirty="0"/>
          </a:p>
        </p:txBody>
      </p:sp>
    </p:spTree>
    <p:extLst>
      <p:ext uri="{BB962C8B-B14F-4D97-AF65-F5344CB8AC3E}">
        <p14:creationId xmlns="" xmlns:p14="http://schemas.microsoft.com/office/powerpoint/2010/main" val="176744698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C6836B-EEE8-9C87-4FA2-1AD31DED05CC}"/>
              </a:ext>
            </a:extLst>
          </p:cNvPr>
          <p:cNvSpPr>
            <a:spLocks noGrp="1"/>
          </p:cNvSpPr>
          <p:nvPr>
            <p:ph type="title"/>
          </p:nvPr>
        </p:nvSpPr>
        <p:spPr/>
        <p:txBody>
          <a:bodyPr/>
          <a:lstStyle/>
          <a:p>
            <a:r>
              <a:rPr lang="en-US" dirty="0"/>
              <a:t>Future Scope</a:t>
            </a:r>
            <a:endParaRPr lang="en-IN" dirty="0"/>
          </a:p>
        </p:txBody>
      </p:sp>
      <p:sp>
        <p:nvSpPr>
          <p:cNvPr id="3" name="Slide Number Placeholder 2">
            <a:extLst>
              <a:ext uri="{FF2B5EF4-FFF2-40B4-BE49-F238E27FC236}">
                <a16:creationId xmlns="" xmlns:a16="http://schemas.microsoft.com/office/drawing/2014/main" id="{174EDD05-632D-FECD-B83B-3CEE5B8C37AD}"/>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
        <p:nvSpPr>
          <p:cNvPr id="4" name="Text Placeholder 3">
            <a:extLst>
              <a:ext uri="{FF2B5EF4-FFF2-40B4-BE49-F238E27FC236}">
                <a16:creationId xmlns="" xmlns:a16="http://schemas.microsoft.com/office/drawing/2014/main" id="{7143EE49-B9C6-5179-FAEC-ABECB3C41229}"/>
              </a:ext>
            </a:extLst>
          </p:cNvPr>
          <p:cNvSpPr>
            <a:spLocks noGrp="1"/>
          </p:cNvSpPr>
          <p:nvPr>
            <p:ph type="body" sz="quarter" idx="13"/>
          </p:nvPr>
        </p:nvSpPr>
        <p:spPr/>
        <p:txBody>
          <a:bodyPr>
            <a:normAutofit fontScale="40000" lnSpcReduction="20000"/>
          </a:bodyPr>
          <a:lstStyle/>
          <a:p>
            <a:pPr algn="l"/>
            <a:r>
              <a:rPr lang="en-US" dirty="0"/>
              <a:t>Given more information regarding the books dataset, namely features like Genre,  Description </a:t>
            </a:r>
            <a:r>
              <a:rPr lang="en-US" dirty="0" err="1"/>
              <a:t>etc</a:t>
            </a:r>
            <a:r>
              <a:rPr lang="en-US" dirty="0"/>
              <a:t>, we could implement a content-filtering based recommendation  system and compare the results with the existing collaborative-filtering based  system.</a:t>
            </a:r>
          </a:p>
          <a:p>
            <a:pPr algn="l"/>
            <a:endParaRPr lang="en-US" dirty="0"/>
          </a:p>
          <a:p>
            <a:pPr algn="l"/>
            <a:r>
              <a:rPr lang="en-US" dirty="0"/>
              <a:t>We would like to explore various clustering approaches for clustering the users  based on Age, Location etc., and then implement voting algorithms to recommend  items to the user depending on the cluster into which it belongs.</a:t>
            </a:r>
          </a:p>
          <a:p>
            <a:pPr algn="l"/>
            <a:endParaRPr lang="en-IN" dirty="0"/>
          </a:p>
        </p:txBody>
      </p:sp>
    </p:spTree>
    <p:extLst>
      <p:ext uri="{BB962C8B-B14F-4D97-AF65-F5344CB8AC3E}">
        <p14:creationId xmlns="" xmlns:p14="http://schemas.microsoft.com/office/powerpoint/2010/main" val="352523216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 xmlns:p14="http://schemas.microsoft.com/office/powerpoint/2010/main" val="4406968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D179B88-D43C-4A31-9A52-3498E9430782}"/>
              </a:ext>
            </a:extLst>
          </p:cNvPr>
          <p:cNvSpPr>
            <a:spLocks noGrp="1"/>
          </p:cNvSpPr>
          <p:nvPr>
            <p:ph type="title"/>
          </p:nvPr>
        </p:nvSpPr>
        <p:spPr>
          <a:xfrm>
            <a:off x="773127" y="1388378"/>
            <a:ext cx="7781544" cy="859055"/>
          </a:xfrm>
        </p:spPr>
        <p:txBody>
          <a:bodyPr/>
          <a:lstStyle/>
          <a:p>
            <a:r>
              <a:rPr lang="en-US" dirty="0"/>
              <a:t>Problem Statement </a:t>
            </a:r>
          </a:p>
        </p:txBody>
      </p:sp>
      <p:sp>
        <p:nvSpPr>
          <p:cNvPr id="5" name="Text Placeholder 4">
            <a:extLst>
              <a:ext uri="{FF2B5EF4-FFF2-40B4-BE49-F238E27FC236}">
                <a16:creationId xmlns="" xmlns:a16="http://schemas.microsoft.com/office/drawing/2014/main" id="{DCDDBE65-9AB1-4989-AF86-726591A6A128}"/>
              </a:ext>
            </a:extLst>
          </p:cNvPr>
          <p:cNvSpPr>
            <a:spLocks noGrp="1"/>
          </p:cNvSpPr>
          <p:nvPr>
            <p:ph type="body" idx="1"/>
          </p:nvPr>
        </p:nvSpPr>
        <p:spPr>
          <a:xfrm>
            <a:off x="680848" y="2849343"/>
            <a:ext cx="6803136" cy="2620279"/>
          </a:xfrm>
        </p:spPr>
        <p:txBody>
          <a:bodyPr/>
          <a:lstStyle/>
          <a:p>
            <a:r>
              <a:rPr lang="en-US" dirty="0"/>
              <a:t>During the last few decades, with the rise of  Youtube, Amazon, Netflix, and many other such  web services, recommender systems have  become much more important in our lives in  terms of providing highly personalized and  relevant content.</a:t>
            </a:r>
          </a:p>
          <a:p>
            <a:endParaRPr lang="en-US" dirty="0"/>
          </a:p>
          <a:p>
            <a:r>
              <a:rPr lang="en-US" dirty="0"/>
              <a:t>The main objective is to create a  recommendation system to recommend  relevant books to users based on popularity  and user interests.</a:t>
            </a:r>
          </a:p>
          <a:p>
            <a:endParaRPr lang="en-US" dirty="0"/>
          </a:p>
        </p:txBody>
      </p:sp>
      <p:sp>
        <p:nvSpPr>
          <p:cNvPr id="2" name="Slide Number Placeholder 1">
            <a:extLst>
              <a:ext uri="{FF2B5EF4-FFF2-40B4-BE49-F238E27FC236}">
                <a16:creationId xmlns=""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 xmlns:p14="http://schemas.microsoft.com/office/powerpoint/2010/main" val="70982875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977900" y="177800"/>
            <a:ext cx="11214100" cy="535531"/>
          </a:xfrm>
        </p:spPr>
        <p:txBody>
          <a:bodyPr/>
          <a:lstStyle/>
          <a:p>
            <a:r>
              <a:rPr lang="en-US" dirty="0"/>
              <a:t>Data Summary</a:t>
            </a:r>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977900" y="893708"/>
            <a:ext cx="6718300" cy="5421367"/>
          </a:xfrm>
        </p:spPr>
        <p:txBody>
          <a:bodyPr/>
          <a:lstStyle/>
          <a:p>
            <a:r>
              <a:rPr lang="en-US" sz="1100" dirty="0"/>
              <a:t>The dataset is comprised of three csv files:: </a:t>
            </a:r>
            <a:r>
              <a:rPr lang="en-US" sz="1100" dirty="0" err="1"/>
              <a:t>User_df</a:t>
            </a:r>
            <a:r>
              <a:rPr lang="en-US" sz="1100" dirty="0"/>
              <a:t>, </a:t>
            </a:r>
            <a:r>
              <a:rPr lang="en-US" sz="1100" dirty="0" err="1"/>
              <a:t>Books_df</a:t>
            </a:r>
            <a:r>
              <a:rPr lang="en-US" sz="1100" dirty="0"/>
              <a:t>, </a:t>
            </a:r>
            <a:r>
              <a:rPr lang="en-US" sz="1100" dirty="0" err="1"/>
              <a:t>Ratings_df</a:t>
            </a:r>
            <a:endParaRPr lang="en-US" sz="1100" dirty="0"/>
          </a:p>
          <a:p>
            <a:r>
              <a:rPr lang="en-US" sz="1100" u="sng" dirty="0"/>
              <a:t>Users_dataset:</a:t>
            </a:r>
          </a:p>
          <a:p>
            <a:r>
              <a:rPr lang="en-US" sz="1100" dirty="0"/>
              <a:t>User-ID (unique for each user)</a:t>
            </a:r>
          </a:p>
          <a:p>
            <a:r>
              <a:rPr lang="en-US" sz="1100" dirty="0"/>
              <a:t>Location (contains city, state and country separated by commas)</a:t>
            </a:r>
          </a:p>
          <a:p>
            <a:r>
              <a:rPr lang="en-US" sz="1100" dirty="0"/>
              <a:t>Age	(Shape of Dataset - 278858, 3)</a:t>
            </a:r>
          </a:p>
          <a:p>
            <a:r>
              <a:rPr lang="en-US" sz="1100" u="sng" dirty="0"/>
              <a:t>Books_dataset:</a:t>
            </a:r>
          </a:p>
          <a:p>
            <a:r>
              <a:rPr lang="en-US" sz="1100" dirty="0"/>
              <a:t>ISBN (unique for each book)</a:t>
            </a:r>
          </a:p>
          <a:p>
            <a:r>
              <a:rPr lang="en-US" sz="1100" dirty="0"/>
              <a:t>Book-Title</a:t>
            </a:r>
          </a:p>
          <a:p>
            <a:r>
              <a:rPr lang="en-US" sz="1100" dirty="0"/>
              <a:t>Book-Author</a:t>
            </a:r>
          </a:p>
          <a:p>
            <a:r>
              <a:rPr lang="en-US" sz="1100" dirty="0"/>
              <a:t>Year-Of-Publication</a:t>
            </a:r>
          </a:p>
          <a:p>
            <a:r>
              <a:rPr lang="en-US" sz="1100" dirty="0"/>
              <a:t>Publisher</a:t>
            </a:r>
          </a:p>
          <a:p>
            <a:r>
              <a:rPr lang="en-US" sz="1100" dirty="0"/>
              <a:t>Image-URL-S</a:t>
            </a:r>
          </a:p>
          <a:p>
            <a:r>
              <a:rPr lang="en-US" sz="1100" dirty="0"/>
              <a:t>Image-URL-M</a:t>
            </a:r>
          </a:p>
          <a:p>
            <a:r>
              <a:rPr lang="en-US" sz="1100" dirty="0"/>
              <a:t>Image-URL-L       (Shape of Dataset - 271360, 8)</a:t>
            </a:r>
          </a:p>
          <a:p>
            <a:r>
              <a:rPr lang="en-US" sz="1100" u="sng" dirty="0" err="1"/>
              <a:t>Ratings_dataset</a:t>
            </a:r>
            <a:r>
              <a:rPr lang="en-US" sz="1100" u="sng" dirty="0"/>
              <a:t>:</a:t>
            </a:r>
          </a:p>
          <a:p>
            <a:r>
              <a:rPr lang="en-US" sz="1100" dirty="0"/>
              <a:t>User-ID</a:t>
            </a:r>
          </a:p>
          <a:p>
            <a:r>
              <a:rPr lang="en-US" sz="1100" dirty="0"/>
              <a:t>ISBN</a:t>
            </a:r>
          </a:p>
          <a:p>
            <a:r>
              <a:rPr lang="en-US" sz="1100" dirty="0"/>
              <a:t>Book-Rating         (Shape of Dataset - 1149780, 3)</a:t>
            </a:r>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 xmlns:p14="http://schemas.microsoft.com/office/powerpoint/2010/main" val="373348601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p:txBody>
          <a:bodyPr/>
          <a:lstStyle/>
          <a:p>
            <a:r>
              <a:rPr lang="en-US" sz="3200" spc="75" dirty="0"/>
              <a:t>Observations</a:t>
            </a:r>
            <a:r>
              <a:rPr lang="en-US" sz="3200" spc="-15" dirty="0"/>
              <a:t> </a:t>
            </a:r>
            <a:r>
              <a:rPr lang="en-US" sz="3200" spc="90" dirty="0"/>
              <a:t>from</a:t>
            </a:r>
            <a:r>
              <a:rPr lang="en-US" sz="3200" spc="-25" dirty="0"/>
              <a:t> </a:t>
            </a:r>
            <a:r>
              <a:rPr lang="en-US" sz="3200" spc="10" dirty="0" err="1"/>
              <a:t>Users_df</a:t>
            </a:r>
            <a:r>
              <a:rPr lang="en-US" sz="3200" spc="-35" dirty="0"/>
              <a:t> </a:t>
            </a:r>
            <a:r>
              <a:rPr lang="en-US" sz="3200" spc="-5" dirty="0"/>
              <a:t>(Age)</a:t>
            </a:r>
            <a:endParaRPr lang="en-US" dirty="0"/>
          </a:p>
        </p:txBody>
      </p:sp>
      <p:sp>
        <p:nvSpPr>
          <p:cNvPr id="2" name="Slide Number Placeholder 1">
            <a:extLst>
              <a:ext uri="{FF2B5EF4-FFF2-40B4-BE49-F238E27FC236}">
                <a16:creationId xmlns=""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 xmlns:a16="http://schemas.microsoft.com/office/drawing/2014/main" id="{B74126B4-1E6C-4FFF-9282-40E18A85A07F}"/>
              </a:ext>
            </a:extLst>
          </p:cNvPr>
          <p:cNvSpPr>
            <a:spLocks noGrp="1"/>
          </p:cNvSpPr>
          <p:nvPr>
            <p:ph type="body" sz="quarter" idx="1"/>
          </p:nvPr>
        </p:nvSpPr>
        <p:spPr>
          <a:xfrm>
            <a:off x="0" y="2310760"/>
            <a:ext cx="6853806" cy="1313284"/>
          </a:xfrm>
        </p:spPr>
        <p:txBody>
          <a:bodyPr>
            <a:normAutofit/>
          </a:bodyPr>
          <a:lstStyle/>
          <a:p>
            <a:r>
              <a:rPr lang="en-US" dirty="0"/>
              <a:t>The Age range given here is from 0  To 250.</a:t>
            </a:r>
          </a:p>
          <a:p>
            <a:r>
              <a:rPr lang="en-US" dirty="0"/>
              <a:t>Outliers in the Age column</a:t>
            </a:r>
          </a:p>
        </p:txBody>
      </p:sp>
      <p:pic>
        <p:nvPicPr>
          <p:cNvPr id="12" name="object 4">
            <a:extLst>
              <a:ext uri="{FF2B5EF4-FFF2-40B4-BE49-F238E27FC236}">
                <a16:creationId xmlns="" xmlns:a16="http://schemas.microsoft.com/office/drawing/2014/main" id="{B081BE2A-0A8B-06BB-F39D-46B822994BBF}"/>
              </a:ext>
            </a:extLst>
          </p:cNvPr>
          <p:cNvPicPr>
            <a:picLocks noGrp="1"/>
          </p:cNvPicPr>
          <p:nvPr>
            <p:ph sz="quarter" idx="4"/>
          </p:nvPr>
        </p:nvPicPr>
        <p:blipFill>
          <a:blip r:embed="rId2" cstate="print"/>
          <a:stretch>
            <a:fillRect/>
          </a:stretch>
        </p:blipFill>
        <p:spPr>
          <a:xfrm>
            <a:off x="6283355" y="2004969"/>
            <a:ext cx="5375246" cy="3858936"/>
          </a:xfrm>
          <a:prstGeom prst="rect">
            <a:avLst/>
          </a:prstGeom>
        </p:spPr>
      </p:pic>
    </p:spTree>
    <p:extLst>
      <p:ext uri="{BB962C8B-B14F-4D97-AF65-F5344CB8AC3E}">
        <p14:creationId xmlns="" xmlns:p14="http://schemas.microsoft.com/office/powerpoint/2010/main" val="360727049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p:txBody>
          <a:bodyPr/>
          <a:lstStyle/>
          <a:p>
            <a:r>
              <a:rPr lang="en-US" dirty="0"/>
              <a:t>Observations from Users_df (Age)</a:t>
            </a:r>
          </a:p>
        </p:txBody>
      </p:sp>
      <p:pic>
        <p:nvPicPr>
          <p:cNvPr id="20" name="Picture Placeholder 19" descr="Triangular pattern design with dimension">
            <a:extLst>
              <a:ext uri="{FF2B5EF4-FFF2-40B4-BE49-F238E27FC236}">
                <a16:creationId xmlns=""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 xmlns:a14="http://schemas.microsoft.com/office/drawing/2010/main" val="0"/>
              </a:ext>
            </a:extLst>
          </a:blip>
          <a:srcRect/>
          <a:stretch>
            <a:fillRect/>
          </a:stretch>
        </p:blipFill>
        <p:spPr/>
      </p:pic>
      <p:sp>
        <p:nvSpPr>
          <p:cNvPr id="19" name="Text Placeholder 18">
            <a:extLst>
              <a:ext uri="{FF2B5EF4-FFF2-40B4-BE49-F238E27FC236}">
                <a16:creationId xmlns="" xmlns:a16="http://schemas.microsoft.com/office/drawing/2014/main" id="{782206B1-586F-4254-9B36-D06C4E294ACF}"/>
              </a:ext>
            </a:extLst>
          </p:cNvPr>
          <p:cNvSpPr>
            <a:spLocks noGrp="1"/>
          </p:cNvSpPr>
          <p:nvPr>
            <p:ph type="body" sz="quarter" idx="18"/>
          </p:nvPr>
        </p:nvSpPr>
        <p:spPr>
          <a:xfrm>
            <a:off x="542093" y="3716323"/>
            <a:ext cx="4038295" cy="1986810"/>
          </a:xfrm>
        </p:spPr>
        <p:txBody>
          <a:bodyPr/>
          <a:lstStyle/>
          <a:p>
            <a:r>
              <a:rPr lang="en-US" dirty="0"/>
              <a:t>The Age range distribution is  right skewed</a:t>
            </a:r>
          </a:p>
          <a:p>
            <a:r>
              <a:rPr lang="en-US" dirty="0"/>
              <a:t>Most active readers lie in age  group 20- 40</a:t>
            </a:r>
          </a:p>
        </p:txBody>
      </p:sp>
      <p:sp>
        <p:nvSpPr>
          <p:cNvPr id="2" name="Slide Number Placeholder 1">
            <a:extLst>
              <a:ext uri="{FF2B5EF4-FFF2-40B4-BE49-F238E27FC236}">
                <a16:creationId xmlns=""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8" name="object 4">
            <a:extLst>
              <a:ext uri="{FF2B5EF4-FFF2-40B4-BE49-F238E27FC236}">
                <a16:creationId xmlns="" xmlns:a16="http://schemas.microsoft.com/office/drawing/2014/main" id="{4246A682-4812-C9B8-2457-B1A23D68EC54}"/>
              </a:ext>
            </a:extLst>
          </p:cNvPr>
          <p:cNvPicPr/>
          <p:nvPr/>
        </p:nvPicPr>
        <p:blipFill>
          <a:blip r:embed="rId3" cstate="print"/>
          <a:stretch>
            <a:fillRect/>
          </a:stretch>
        </p:blipFill>
        <p:spPr>
          <a:xfrm>
            <a:off x="5336041" y="3716323"/>
            <a:ext cx="5169992" cy="2963877"/>
          </a:xfrm>
          <a:prstGeom prst="rect">
            <a:avLst/>
          </a:prstGeom>
        </p:spPr>
      </p:pic>
    </p:spTree>
    <p:extLst>
      <p:ext uri="{BB962C8B-B14F-4D97-AF65-F5344CB8AC3E}">
        <p14:creationId xmlns="" xmlns:p14="http://schemas.microsoft.com/office/powerpoint/2010/main" val="45118773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01323FB-427E-4A8D-B473-AB0657D8D23B}"/>
              </a:ext>
            </a:extLst>
          </p:cNvPr>
          <p:cNvSpPr>
            <a:spLocks noGrp="1"/>
          </p:cNvSpPr>
          <p:nvPr>
            <p:ph type="title"/>
          </p:nvPr>
        </p:nvSpPr>
        <p:spPr/>
        <p:txBody>
          <a:bodyPr/>
          <a:lstStyle/>
          <a:p>
            <a:r>
              <a:rPr lang="en-US" dirty="0"/>
              <a:t>Observations from Users_df (Location)</a:t>
            </a:r>
          </a:p>
        </p:txBody>
      </p:sp>
      <p:sp>
        <p:nvSpPr>
          <p:cNvPr id="2" name="Slide Number Placeholder 1">
            <a:extLst>
              <a:ext uri="{FF2B5EF4-FFF2-40B4-BE49-F238E27FC236}">
                <a16:creationId xmlns=""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4" name="object 4">
            <a:extLst>
              <a:ext uri="{FF2B5EF4-FFF2-40B4-BE49-F238E27FC236}">
                <a16:creationId xmlns="" xmlns:a16="http://schemas.microsoft.com/office/drawing/2014/main" id="{BC9EFE05-D183-ACBE-1488-3B3E5C002D77}"/>
              </a:ext>
            </a:extLst>
          </p:cNvPr>
          <p:cNvPicPr/>
          <p:nvPr/>
        </p:nvPicPr>
        <p:blipFill>
          <a:blip r:embed="rId2" cstate="print"/>
          <a:stretch>
            <a:fillRect/>
          </a:stretch>
        </p:blipFill>
        <p:spPr>
          <a:xfrm>
            <a:off x="4318700" y="1574330"/>
            <a:ext cx="6757798" cy="4244871"/>
          </a:xfrm>
          <a:prstGeom prst="rect">
            <a:avLst/>
          </a:prstGeom>
        </p:spPr>
      </p:pic>
      <p:sp>
        <p:nvSpPr>
          <p:cNvPr id="8" name="TextBox 7">
            <a:extLst>
              <a:ext uri="{FF2B5EF4-FFF2-40B4-BE49-F238E27FC236}">
                <a16:creationId xmlns="" xmlns:a16="http://schemas.microsoft.com/office/drawing/2014/main" id="{017911E1-5D06-A629-9E87-6545F1273FF4}"/>
              </a:ext>
            </a:extLst>
          </p:cNvPr>
          <p:cNvSpPr txBox="1"/>
          <p:nvPr/>
        </p:nvSpPr>
        <p:spPr>
          <a:xfrm>
            <a:off x="85987" y="1465302"/>
            <a:ext cx="4408416" cy="1554272"/>
          </a:xfrm>
          <a:prstGeom prst="rect">
            <a:avLst/>
          </a:prstGeom>
          <a:noFill/>
        </p:spPr>
        <p:txBody>
          <a:bodyPr wrap="square">
            <a:spAutoFit/>
          </a:bodyPr>
          <a:lstStyle/>
          <a:p>
            <a:pPr marL="329565" indent="-317500">
              <a:lnSpc>
                <a:spcPct val="100000"/>
              </a:lnSpc>
              <a:spcBef>
                <a:spcPts val="345"/>
              </a:spcBef>
              <a:buFont typeface="Times New Roman"/>
              <a:buChar char="●"/>
              <a:tabLst>
                <a:tab pos="329565" algn="l"/>
                <a:tab pos="330200" algn="l"/>
              </a:tabLst>
            </a:pPr>
            <a:r>
              <a:rPr lang="en-US" sz="1800" dirty="0">
                <a:solidFill>
                  <a:schemeClr val="bg1">
                    <a:lumMod val="95000"/>
                  </a:schemeClr>
                </a:solidFill>
                <a:latin typeface="Verdana"/>
                <a:cs typeface="Verdana"/>
              </a:rPr>
              <a:t>Splitting Location column and analyzing country.</a:t>
            </a:r>
          </a:p>
          <a:p>
            <a:pPr marL="329565" indent="-317500">
              <a:lnSpc>
                <a:spcPct val="100000"/>
              </a:lnSpc>
              <a:spcBef>
                <a:spcPts val="345"/>
              </a:spcBef>
              <a:buFont typeface="Times New Roman"/>
              <a:buChar char="●"/>
              <a:tabLst>
                <a:tab pos="329565" algn="l"/>
                <a:tab pos="330200" algn="l"/>
              </a:tabLst>
            </a:pPr>
            <a:r>
              <a:rPr lang="en-US" sz="1800" dirty="0">
                <a:solidFill>
                  <a:schemeClr val="bg1">
                    <a:lumMod val="95000"/>
                  </a:schemeClr>
                </a:solidFill>
                <a:latin typeface="Verdana"/>
                <a:cs typeface="Verdana"/>
              </a:rPr>
              <a:t>Most active readers are from USA.</a:t>
            </a:r>
          </a:p>
          <a:p>
            <a:pPr marL="329565" indent="-317500">
              <a:lnSpc>
                <a:spcPct val="100000"/>
              </a:lnSpc>
              <a:spcBef>
                <a:spcPts val="345"/>
              </a:spcBef>
              <a:buFont typeface="Times New Roman"/>
              <a:buChar char="●"/>
              <a:tabLst>
                <a:tab pos="329565" algn="l"/>
                <a:tab pos="330200" algn="l"/>
              </a:tabLst>
            </a:pPr>
            <a:endParaRPr lang="en-US" sz="1800" dirty="0">
              <a:latin typeface="Verdana"/>
              <a:cs typeface="Verdana"/>
            </a:endParaRPr>
          </a:p>
        </p:txBody>
      </p:sp>
    </p:spTree>
    <p:extLst>
      <p:ext uri="{BB962C8B-B14F-4D97-AF65-F5344CB8AC3E}">
        <p14:creationId xmlns="" xmlns:p14="http://schemas.microsoft.com/office/powerpoint/2010/main" val="332230014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F3932D-95CB-E997-8A41-BF95C3D0C65F}"/>
              </a:ext>
            </a:extLst>
          </p:cNvPr>
          <p:cNvSpPr>
            <a:spLocks noGrp="1"/>
          </p:cNvSpPr>
          <p:nvPr>
            <p:ph type="title"/>
          </p:nvPr>
        </p:nvSpPr>
        <p:spPr>
          <a:xfrm>
            <a:off x="444500" y="542925"/>
            <a:ext cx="11214100" cy="535531"/>
          </a:xfrm>
        </p:spPr>
        <p:txBody>
          <a:bodyPr/>
          <a:lstStyle/>
          <a:p>
            <a:r>
              <a:rPr lang="en-US" dirty="0"/>
              <a:t>Observations from </a:t>
            </a:r>
            <a:r>
              <a:rPr lang="en-US" dirty="0" err="1"/>
              <a:t>Book_df</a:t>
            </a:r>
            <a:r>
              <a:rPr lang="en-US" dirty="0"/>
              <a:t> (Authors)</a:t>
            </a:r>
            <a:endParaRPr lang="en-IN" dirty="0"/>
          </a:p>
        </p:txBody>
      </p:sp>
      <p:sp>
        <p:nvSpPr>
          <p:cNvPr id="3" name="Slide Number Placeholder 2">
            <a:extLst>
              <a:ext uri="{FF2B5EF4-FFF2-40B4-BE49-F238E27FC236}">
                <a16:creationId xmlns="" xmlns:a16="http://schemas.microsoft.com/office/drawing/2014/main" id="{A3C00A6C-D4C7-7CA3-9FEF-86A383F381DD}"/>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4" name="object 4">
            <a:extLst>
              <a:ext uri="{FF2B5EF4-FFF2-40B4-BE49-F238E27FC236}">
                <a16:creationId xmlns="" xmlns:a16="http://schemas.microsoft.com/office/drawing/2014/main" id="{04E7AAA5-63B2-5675-B3F8-47D89B6DF673}"/>
              </a:ext>
            </a:extLst>
          </p:cNvPr>
          <p:cNvPicPr/>
          <p:nvPr/>
        </p:nvPicPr>
        <p:blipFill>
          <a:blip r:embed="rId2" cstate="print"/>
          <a:stretch>
            <a:fillRect/>
          </a:stretch>
        </p:blipFill>
        <p:spPr>
          <a:xfrm>
            <a:off x="3825380" y="1551964"/>
            <a:ext cx="7426820" cy="4763112"/>
          </a:xfrm>
          <a:prstGeom prst="rect">
            <a:avLst/>
          </a:prstGeom>
        </p:spPr>
      </p:pic>
      <p:sp>
        <p:nvSpPr>
          <p:cNvPr id="6" name="TextBox 5">
            <a:extLst>
              <a:ext uri="{FF2B5EF4-FFF2-40B4-BE49-F238E27FC236}">
                <a16:creationId xmlns="" xmlns:a16="http://schemas.microsoft.com/office/drawing/2014/main" id="{257E3A7C-3ADB-D037-2499-BD24AD798727}"/>
              </a:ext>
            </a:extLst>
          </p:cNvPr>
          <p:cNvSpPr txBox="1"/>
          <p:nvPr/>
        </p:nvSpPr>
        <p:spPr>
          <a:xfrm>
            <a:off x="195044" y="1472078"/>
            <a:ext cx="3714226" cy="923330"/>
          </a:xfrm>
          <a:prstGeom prst="rect">
            <a:avLst/>
          </a:prstGeom>
          <a:noFill/>
        </p:spPr>
        <p:txBody>
          <a:bodyPr wrap="square">
            <a:spAutoFit/>
          </a:bodyPr>
          <a:lstStyle/>
          <a:p>
            <a:pPr marL="12700">
              <a:lnSpc>
                <a:spcPct val="100000"/>
              </a:lnSpc>
              <a:spcBef>
                <a:spcPts val="105"/>
              </a:spcBef>
            </a:pPr>
            <a:r>
              <a:rPr lang="en-US" sz="1800" spc="30" dirty="0">
                <a:solidFill>
                  <a:schemeClr val="bg1">
                    <a:lumMod val="95000"/>
                  </a:schemeClr>
                </a:solidFill>
                <a:latin typeface="Verdana"/>
                <a:cs typeface="Verdana"/>
              </a:rPr>
              <a:t>Agatha</a:t>
            </a:r>
            <a:r>
              <a:rPr lang="en-US" sz="1800" spc="-160" dirty="0">
                <a:solidFill>
                  <a:schemeClr val="bg1">
                    <a:lumMod val="95000"/>
                  </a:schemeClr>
                </a:solidFill>
                <a:latin typeface="Verdana"/>
                <a:cs typeface="Verdana"/>
              </a:rPr>
              <a:t> </a:t>
            </a:r>
            <a:r>
              <a:rPr lang="en-US" sz="1800" dirty="0">
                <a:solidFill>
                  <a:schemeClr val="bg1">
                    <a:lumMod val="95000"/>
                  </a:schemeClr>
                </a:solidFill>
                <a:latin typeface="Verdana"/>
                <a:cs typeface="Verdana"/>
              </a:rPr>
              <a:t>Christie</a:t>
            </a:r>
            <a:r>
              <a:rPr lang="en-US" sz="1800" spc="-125" dirty="0">
                <a:solidFill>
                  <a:schemeClr val="bg1">
                    <a:lumMod val="95000"/>
                  </a:schemeClr>
                </a:solidFill>
                <a:latin typeface="Verdana"/>
                <a:cs typeface="Verdana"/>
              </a:rPr>
              <a:t> </a:t>
            </a:r>
            <a:r>
              <a:rPr lang="en-US" sz="1800" spc="20" dirty="0">
                <a:solidFill>
                  <a:schemeClr val="bg1">
                    <a:lumMod val="95000"/>
                  </a:schemeClr>
                </a:solidFill>
                <a:latin typeface="Verdana"/>
                <a:cs typeface="Verdana"/>
              </a:rPr>
              <a:t>wrote</a:t>
            </a:r>
            <a:r>
              <a:rPr lang="en-US" sz="1800" spc="-150" dirty="0">
                <a:solidFill>
                  <a:schemeClr val="bg1">
                    <a:lumMod val="95000"/>
                  </a:schemeClr>
                </a:solidFill>
                <a:latin typeface="Verdana"/>
                <a:cs typeface="Verdana"/>
              </a:rPr>
              <a:t> </a:t>
            </a:r>
            <a:r>
              <a:rPr lang="en-US" sz="1800" spc="25" dirty="0">
                <a:solidFill>
                  <a:schemeClr val="bg1">
                    <a:lumMod val="95000"/>
                  </a:schemeClr>
                </a:solidFill>
                <a:latin typeface="Verdana"/>
                <a:cs typeface="Verdana"/>
              </a:rPr>
              <a:t>highest</a:t>
            </a:r>
            <a:r>
              <a:rPr lang="en-US" sz="1800" spc="-125" dirty="0">
                <a:solidFill>
                  <a:schemeClr val="bg1">
                    <a:lumMod val="95000"/>
                  </a:schemeClr>
                </a:solidFill>
                <a:latin typeface="Verdana"/>
                <a:cs typeface="Verdana"/>
              </a:rPr>
              <a:t> </a:t>
            </a:r>
            <a:r>
              <a:rPr lang="en-US" sz="1800" spc="50" dirty="0">
                <a:solidFill>
                  <a:schemeClr val="bg1">
                    <a:lumMod val="95000"/>
                  </a:schemeClr>
                </a:solidFill>
                <a:latin typeface="Verdana"/>
                <a:cs typeface="Verdana"/>
              </a:rPr>
              <a:t>number</a:t>
            </a:r>
            <a:r>
              <a:rPr lang="en-US" sz="1800" spc="-130" dirty="0">
                <a:solidFill>
                  <a:schemeClr val="bg1">
                    <a:lumMod val="95000"/>
                  </a:schemeClr>
                </a:solidFill>
                <a:latin typeface="Verdana"/>
                <a:cs typeface="Verdana"/>
              </a:rPr>
              <a:t> </a:t>
            </a:r>
            <a:r>
              <a:rPr lang="en-US" sz="1800" dirty="0">
                <a:solidFill>
                  <a:schemeClr val="bg1">
                    <a:lumMod val="95000"/>
                  </a:schemeClr>
                </a:solidFill>
                <a:latin typeface="Verdana"/>
                <a:cs typeface="Verdana"/>
              </a:rPr>
              <a:t>of</a:t>
            </a:r>
            <a:r>
              <a:rPr lang="en-US" sz="1800" spc="-135" dirty="0">
                <a:solidFill>
                  <a:schemeClr val="bg1">
                    <a:lumMod val="95000"/>
                  </a:schemeClr>
                </a:solidFill>
                <a:latin typeface="Verdana"/>
                <a:cs typeface="Verdana"/>
              </a:rPr>
              <a:t> </a:t>
            </a:r>
            <a:r>
              <a:rPr lang="en-US" sz="1800" spc="15" dirty="0">
                <a:solidFill>
                  <a:schemeClr val="bg1">
                    <a:lumMod val="95000"/>
                  </a:schemeClr>
                </a:solidFill>
                <a:latin typeface="Verdana"/>
                <a:cs typeface="Verdana"/>
              </a:rPr>
              <a:t>books</a:t>
            </a:r>
            <a:r>
              <a:rPr lang="en-US" sz="1800" spc="-130" dirty="0">
                <a:solidFill>
                  <a:schemeClr val="bg1">
                    <a:lumMod val="95000"/>
                  </a:schemeClr>
                </a:solidFill>
                <a:latin typeface="Verdana"/>
                <a:cs typeface="Verdana"/>
              </a:rPr>
              <a:t> </a:t>
            </a:r>
            <a:r>
              <a:rPr lang="en-US" sz="1800" spc="25" dirty="0">
                <a:solidFill>
                  <a:schemeClr val="bg1">
                    <a:lumMod val="95000"/>
                  </a:schemeClr>
                </a:solidFill>
                <a:latin typeface="Verdana"/>
                <a:cs typeface="Verdana"/>
              </a:rPr>
              <a:t>in</a:t>
            </a:r>
            <a:r>
              <a:rPr lang="en-US" sz="1800" spc="-135" dirty="0">
                <a:solidFill>
                  <a:schemeClr val="bg1">
                    <a:lumMod val="95000"/>
                  </a:schemeClr>
                </a:solidFill>
                <a:latin typeface="Verdana"/>
                <a:cs typeface="Verdana"/>
              </a:rPr>
              <a:t> </a:t>
            </a:r>
            <a:r>
              <a:rPr lang="en-US" sz="1800" spc="15" dirty="0">
                <a:solidFill>
                  <a:schemeClr val="bg1">
                    <a:lumMod val="95000"/>
                  </a:schemeClr>
                </a:solidFill>
                <a:latin typeface="Verdana"/>
                <a:cs typeface="Verdana"/>
              </a:rPr>
              <a:t>our</a:t>
            </a:r>
            <a:r>
              <a:rPr lang="en-US" sz="1800" spc="-135" dirty="0">
                <a:solidFill>
                  <a:schemeClr val="bg1">
                    <a:lumMod val="95000"/>
                  </a:schemeClr>
                </a:solidFill>
                <a:latin typeface="Verdana"/>
                <a:cs typeface="Verdana"/>
              </a:rPr>
              <a:t> </a:t>
            </a:r>
            <a:r>
              <a:rPr lang="en-US" sz="1800" spc="15" dirty="0">
                <a:solidFill>
                  <a:schemeClr val="bg1">
                    <a:lumMod val="95000"/>
                  </a:schemeClr>
                </a:solidFill>
                <a:latin typeface="Verdana"/>
                <a:cs typeface="Verdana"/>
              </a:rPr>
              <a:t>given</a:t>
            </a:r>
            <a:r>
              <a:rPr lang="en-US" sz="1800" spc="-110" dirty="0">
                <a:solidFill>
                  <a:schemeClr val="bg1">
                    <a:lumMod val="95000"/>
                  </a:schemeClr>
                </a:solidFill>
                <a:latin typeface="Verdana"/>
                <a:cs typeface="Verdana"/>
              </a:rPr>
              <a:t> </a:t>
            </a:r>
            <a:r>
              <a:rPr lang="en-US" sz="1800" spc="5" dirty="0">
                <a:solidFill>
                  <a:schemeClr val="bg1">
                    <a:lumMod val="95000"/>
                  </a:schemeClr>
                </a:solidFill>
                <a:latin typeface="Verdana"/>
                <a:cs typeface="Verdana"/>
              </a:rPr>
              <a:t>dataset</a:t>
            </a:r>
            <a:endParaRPr lang="en-US" sz="1800" dirty="0">
              <a:solidFill>
                <a:schemeClr val="bg1">
                  <a:lumMod val="95000"/>
                </a:schemeClr>
              </a:solidFill>
              <a:latin typeface="Verdana"/>
              <a:cs typeface="Verdana"/>
            </a:endParaRPr>
          </a:p>
        </p:txBody>
      </p:sp>
    </p:spTree>
    <p:extLst>
      <p:ext uri="{BB962C8B-B14F-4D97-AF65-F5344CB8AC3E}">
        <p14:creationId xmlns="" xmlns:p14="http://schemas.microsoft.com/office/powerpoint/2010/main" val="207024014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541314-8B29-C0E5-0DB5-528F2B0BBDF6}"/>
              </a:ext>
            </a:extLst>
          </p:cNvPr>
          <p:cNvSpPr>
            <a:spLocks noGrp="1"/>
          </p:cNvSpPr>
          <p:nvPr>
            <p:ph type="title"/>
          </p:nvPr>
        </p:nvSpPr>
        <p:spPr>
          <a:xfrm>
            <a:off x="444500" y="542925"/>
            <a:ext cx="11214100" cy="535531"/>
          </a:xfrm>
        </p:spPr>
        <p:txBody>
          <a:bodyPr/>
          <a:lstStyle/>
          <a:p>
            <a:r>
              <a:rPr lang="en-US" dirty="0"/>
              <a:t>Observations from Book_df (Publishers)</a:t>
            </a:r>
            <a:endParaRPr lang="en-IN" dirty="0"/>
          </a:p>
        </p:txBody>
      </p:sp>
      <p:sp>
        <p:nvSpPr>
          <p:cNvPr id="3" name="Slide Number Placeholder 2">
            <a:extLst>
              <a:ext uri="{FF2B5EF4-FFF2-40B4-BE49-F238E27FC236}">
                <a16:creationId xmlns="" xmlns:a16="http://schemas.microsoft.com/office/drawing/2014/main" id="{D0814F05-6B9F-1367-3E66-50CA3CB5F368}"/>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5" name="TextBox 4">
            <a:extLst>
              <a:ext uri="{FF2B5EF4-FFF2-40B4-BE49-F238E27FC236}">
                <a16:creationId xmlns="" xmlns:a16="http://schemas.microsoft.com/office/drawing/2014/main" id="{D18D7FB8-6ED1-44E8-79C9-E63507FD08DF}"/>
              </a:ext>
            </a:extLst>
          </p:cNvPr>
          <p:cNvSpPr txBox="1"/>
          <p:nvPr/>
        </p:nvSpPr>
        <p:spPr>
          <a:xfrm>
            <a:off x="444500" y="1639858"/>
            <a:ext cx="4150453" cy="923330"/>
          </a:xfrm>
          <a:prstGeom prst="rect">
            <a:avLst/>
          </a:prstGeom>
          <a:noFill/>
        </p:spPr>
        <p:txBody>
          <a:bodyPr wrap="square">
            <a:spAutoFit/>
          </a:bodyPr>
          <a:lstStyle/>
          <a:p>
            <a:pPr marL="12700">
              <a:lnSpc>
                <a:spcPct val="100000"/>
              </a:lnSpc>
              <a:spcBef>
                <a:spcPts val="105"/>
              </a:spcBef>
            </a:pPr>
            <a:r>
              <a:rPr lang="en-US" sz="1800" spc="25" dirty="0">
                <a:solidFill>
                  <a:schemeClr val="bg1">
                    <a:lumMod val="95000"/>
                  </a:schemeClr>
                </a:solidFill>
                <a:latin typeface="Verdana"/>
                <a:cs typeface="Verdana"/>
              </a:rPr>
              <a:t>Harlequin</a:t>
            </a:r>
            <a:r>
              <a:rPr lang="en-US" sz="1800" spc="-150" dirty="0">
                <a:solidFill>
                  <a:schemeClr val="bg1">
                    <a:lumMod val="95000"/>
                  </a:schemeClr>
                </a:solidFill>
                <a:latin typeface="Verdana"/>
                <a:cs typeface="Verdana"/>
              </a:rPr>
              <a:t> </a:t>
            </a:r>
            <a:r>
              <a:rPr lang="en-US" sz="1800" spc="30" dirty="0">
                <a:solidFill>
                  <a:schemeClr val="bg1">
                    <a:lumMod val="95000"/>
                  </a:schemeClr>
                </a:solidFill>
                <a:latin typeface="Verdana"/>
                <a:cs typeface="Verdana"/>
              </a:rPr>
              <a:t>published</a:t>
            </a:r>
            <a:r>
              <a:rPr lang="en-US" sz="1800" spc="-125" dirty="0">
                <a:solidFill>
                  <a:schemeClr val="bg1">
                    <a:lumMod val="95000"/>
                  </a:schemeClr>
                </a:solidFill>
                <a:latin typeface="Verdana"/>
                <a:cs typeface="Verdana"/>
              </a:rPr>
              <a:t> </a:t>
            </a:r>
            <a:r>
              <a:rPr lang="en-US" sz="1800" spc="25" dirty="0">
                <a:solidFill>
                  <a:schemeClr val="bg1">
                    <a:lumMod val="95000"/>
                  </a:schemeClr>
                </a:solidFill>
                <a:latin typeface="Verdana"/>
                <a:cs typeface="Verdana"/>
              </a:rPr>
              <a:t>highest</a:t>
            </a:r>
            <a:r>
              <a:rPr lang="en-US" sz="1800" spc="-130" dirty="0">
                <a:solidFill>
                  <a:schemeClr val="bg1">
                    <a:lumMod val="95000"/>
                  </a:schemeClr>
                </a:solidFill>
                <a:latin typeface="Verdana"/>
                <a:cs typeface="Verdana"/>
              </a:rPr>
              <a:t> </a:t>
            </a:r>
            <a:r>
              <a:rPr lang="en-US" sz="1800" spc="50" dirty="0">
                <a:solidFill>
                  <a:schemeClr val="bg1">
                    <a:lumMod val="95000"/>
                  </a:schemeClr>
                </a:solidFill>
                <a:latin typeface="Verdana"/>
                <a:cs typeface="Verdana"/>
              </a:rPr>
              <a:t>number</a:t>
            </a:r>
            <a:r>
              <a:rPr lang="en-US" sz="1800" spc="-140" dirty="0">
                <a:solidFill>
                  <a:schemeClr val="bg1">
                    <a:lumMod val="95000"/>
                  </a:schemeClr>
                </a:solidFill>
                <a:latin typeface="Verdana"/>
                <a:cs typeface="Verdana"/>
              </a:rPr>
              <a:t> </a:t>
            </a:r>
            <a:r>
              <a:rPr lang="en-US" sz="1800" dirty="0">
                <a:solidFill>
                  <a:schemeClr val="bg1">
                    <a:lumMod val="95000"/>
                  </a:schemeClr>
                </a:solidFill>
                <a:latin typeface="Verdana"/>
                <a:cs typeface="Verdana"/>
              </a:rPr>
              <a:t>of</a:t>
            </a:r>
            <a:r>
              <a:rPr lang="en-US" sz="1800" spc="-125" dirty="0">
                <a:solidFill>
                  <a:schemeClr val="bg1">
                    <a:lumMod val="95000"/>
                  </a:schemeClr>
                </a:solidFill>
                <a:latin typeface="Verdana"/>
                <a:cs typeface="Verdana"/>
              </a:rPr>
              <a:t> </a:t>
            </a:r>
            <a:r>
              <a:rPr lang="en-US" sz="1800" spc="15" dirty="0">
                <a:solidFill>
                  <a:schemeClr val="bg1">
                    <a:lumMod val="95000"/>
                  </a:schemeClr>
                </a:solidFill>
                <a:latin typeface="Verdana"/>
                <a:cs typeface="Verdana"/>
              </a:rPr>
              <a:t>books</a:t>
            </a:r>
            <a:r>
              <a:rPr lang="en-US" sz="1800" spc="-140" dirty="0">
                <a:solidFill>
                  <a:schemeClr val="bg1">
                    <a:lumMod val="95000"/>
                  </a:schemeClr>
                </a:solidFill>
                <a:latin typeface="Verdana"/>
                <a:cs typeface="Verdana"/>
              </a:rPr>
              <a:t> </a:t>
            </a:r>
            <a:r>
              <a:rPr lang="en-US" sz="1800" spc="20" dirty="0">
                <a:solidFill>
                  <a:schemeClr val="bg1">
                    <a:lumMod val="95000"/>
                  </a:schemeClr>
                </a:solidFill>
                <a:latin typeface="Verdana"/>
                <a:cs typeface="Verdana"/>
              </a:rPr>
              <a:t>in</a:t>
            </a:r>
            <a:r>
              <a:rPr lang="en-US" sz="1800" spc="-125" dirty="0">
                <a:solidFill>
                  <a:schemeClr val="bg1">
                    <a:lumMod val="95000"/>
                  </a:schemeClr>
                </a:solidFill>
                <a:latin typeface="Verdana"/>
                <a:cs typeface="Verdana"/>
              </a:rPr>
              <a:t> </a:t>
            </a:r>
            <a:r>
              <a:rPr lang="en-US" sz="1800" spc="15" dirty="0">
                <a:solidFill>
                  <a:schemeClr val="bg1">
                    <a:lumMod val="95000"/>
                  </a:schemeClr>
                </a:solidFill>
                <a:latin typeface="Verdana"/>
                <a:cs typeface="Verdana"/>
              </a:rPr>
              <a:t>our</a:t>
            </a:r>
            <a:r>
              <a:rPr lang="en-US" sz="1800" spc="-145" dirty="0">
                <a:solidFill>
                  <a:schemeClr val="bg1">
                    <a:lumMod val="95000"/>
                  </a:schemeClr>
                </a:solidFill>
                <a:latin typeface="Verdana"/>
                <a:cs typeface="Verdana"/>
              </a:rPr>
              <a:t> </a:t>
            </a:r>
            <a:r>
              <a:rPr lang="en-US" sz="1800" spc="15" dirty="0">
                <a:solidFill>
                  <a:schemeClr val="bg1">
                    <a:lumMod val="95000"/>
                  </a:schemeClr>
                </a:solidFill>
                <a:latin typeface="Verdana"/>
                <a:cs typeface="Verdana"/>
              </a:rPr>
              <a:t>given</a:t>
            </a:r>
            <a:r>
              <a:rPr lang="en-US" sz="1800" spc="-125" dirty="0">
                <a:solidFill>
                  <a:schemeClr val="bg1">
                    <a:lumMod val="95000"/>
                  </a:schemeClr>
                </a:solidFill>
                <a:latin typeface="Verdana"/>
                <a:cs typeface="Verdana"/>
              </a:rPr>
              <a:t> </a:t>
            </a:r>
            <a:r>
              <a:rPr lang="en-US" sz="1800" spc="5" dirty="0">
                <a:solidFill>
                  <a:schemeClr val="bg1">
                    <a:lumMod val="95000"/>
                  </a:schemeClr>
                </a:solidFill>
                <a:latin typeface="Verdana"/>
                <a:cs typeface="Verdana"/>
              </a:rPr>
              <a:t>dataset</a:t>
            </a:r>
            <a:endParaRPr lang="en-US" sz="1800" dirty="0">
              <a:solidFill>
                <a:schemeClr val="bg1">
                  <a:lumMod val="95000"/>
                </a:schemeClr>
              </a:solidFill>
              <a:latin typeface="Verdana"/>
              <a:cs typeface="Verdana"/>
            </a:endParaRPr>
          </a:p>
        </p:txBody>
      </p:sp>
      <p:pic>
        <p:nvPicPr>
          <p:cNvPr id="6" name="object 4">
            <a:extLst>
              <a:ext uri="{FF2B5EF4-FFF2-40B4-BE49-F238E27FC236}">
                <a16:creationId xmlns="" xmlns:a16="http://schemas.microsoft.com/office/drawing/2014/main" id="{F72B7C81-A593-87B8-E319-5B6492F43903}"/>
              </a:ext>
            </a:extLst>
          </p:cNvPr>
          <p:cNvPicPr/>
          <p:nvPr/>
        </p:nvPicPr>
        <p:blipFill>
          <a:blip r:embed="rId2" cstate="print"/>
          <a:stretch>
            <a:fillRect/>
          </a:stretch>
        </p:blipFill>
        <p:spPr>
          <a:xfrm>
            <a:off x="3976382" y="1645918"/>
            <a:ext cx="7275818" cy="4486434"/>
          </a:xfrm>
          <a:prstGeom prst="rect">
            <a:avLst/>
          </a:prstGeom>
        </p:spPr>
      </p:pic>
    </p:spTree>
    <p:extLst>
      <p:ext uri="{BB962C8B-B14F-4D97-AF65-F5344CB8AC3E}">
        <p14:creationId xmlns="" xmlns:p14="http://schemas.microsoft.com/office/powerpoint/2010/main" val="142149803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104</TotalTime>
  <Words>661</Words>
  <Application>Microsoft Office PowerPoint</Application>
  <PresentationFormat>Custom</PresentationFormat>
  <Paragraphs>122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Book Recommendations System</vt:lpstr>
      <vt:lpstr>Content</vt:lpstr>
      <vt:lpstr>Problem Statement </vt:lpstr>
      <vt:lpstr>Data Summary</vt:lpstr>
      <vt:lpstr>Observations from Users_df (Age)</vt:lpstr>
      <vt:lpstr>Observations from Users_df (Age)</vt:lpstr>
      <vt:lpstr>Observations from Users_df (Location)</vt:lpstr>
      <vt:lpstr>Observations from Book_df (Authors)</vt:lpstr>
      <vt:lpstr>Observations from Book_df (Publishers)</vt:lpstr>
      <vt:lpstr>Observations from Ratings_df (Book_Rating)</vt:lpstr>
      <vt:lpstr>Data Cleaning</vt:lpstr>
      <vt:lpstr>Imputing missing values</vt:lpstr>
      <vt:lpstr>Data Cleaning (book_df)</vt:lpstr>
      <vt:lpstr>Replacing strings by int values</vt:lpstr>
      <vt:lpstr>Popularity Filtering on Number rating</vt:lpstr>
      <vt:lpstr>Popularity Filtering on Average rating</vt:lpstr>
      <vt:lpstr>Popularity Filtering on Number rating more than 250</vt:lpstr>
      <vt:lpstr> Collaborative Filtering </vt:lpstr>
      <vt:lpstr>Recommendation Model</vt:lpstr>
      <vt:lpstr>Deployment</vt:lpstr>
      <vt:lpstr>Conclusion </vt:lpstr>
      <vt:lpstr>Challenges </vt:lpstr>
      <vt:lpstr>Future Scope</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Recommendations System</dc:title>
  <dc:creator>Alok Tripathy</dc:creator>
  <cp:lastModifiedBy>DELL</cp:lastModifiedBy>
  <cp:revision>6</cp:revision>
  <dcterms:created xsi:type="dcterms:W3CDTF">2023-03-10T09:38:28Z</dcterms:created>
  <dcterms:modified xsi:type="dcterms:W3CDTF">2023-03-10T11:31:08Z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