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43891200"/>
  <p:notesSz cx="7004050" cy="929005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74" autoAdjust="0"/>
    <p:restoredTop sz="94629" autoAdjust="0"/>
  </p:normalViewPr>
  <p:slideViewPr>
    <p:cSldViewPr>
      <p:cViewPr>
        <p:scale>
          <a:sx n="30" d="100"/>
          <a:sy n="30" d="100"/>
        </p:scale>
        <p:origin x="1157" y="29"/>
      </p:cViewPr>
      <p:guideLst>
        <p:guide orient="horz" pos="13824"/>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32004000" y="0"/>
            <a:ext cx="914400" cy="43891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0" y="0"/>
            <a:ext cx="914400" cy="43891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0" y="0"/>
            <a:ext cx="32918400" cy="5486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38404800"/>
            <a:ext cx="32918400" cy="5486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nstructions"/>
          <p:cNvSpPr/>
          <p:nvPr userDrawn="1"/>
        </p:nvSpPr>
        <p:spPr>
          <a:xfrm>
            <a:off x="-137160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9600" dirty="0" smtClean="0">
                <a:solidFill>
                  <a:srgbClr val="7F7F7F"/>
                </a:solidFill>
                <a:latin typeface="Calibri" pitchFamily="34" charset="0"/>
                <a:cs typeface="Calibri" panose="020F0502020204030204" pitchFamily="34" charset="0"/>
              </a:rPr>
              <a:t>Poster Print Size:</a:t>
            </a:r>
            <a:endParaRPr sz="9600" dirty="0">
              <a:solidFill>
                <a:srgbClr val="7F7F7F"/>
              </a:solidFill>
              <a:latin typeface="Calibri" pitchFamily="34" charset="0"/>
              <a:cs typeface="Calibri" panose="020F0502020204030204" pitchFamily="34" charset="0"/>
            </a:endParaRPr>
          </a:p>
          <a:p>
            <a:pPr lvl="0">
              <a:spcBef>
                <a:spcPts val="0"/>
              </a:spcBef>
              <a:spcAft>
                <a:spcPts val="2400"/>
              </a:spcAft>
            </a:pPr>
            <a:r>
              <a:rPr lang="en-US" sz="6600" dirty="0" smtClean="0">
                <a:solidFill>
                  <a:srgbClr val="7F7F7F"/>
                </a:solidFill>
                <a:latin typeface="Calibri" pitchFamily="34" charset="0"/>
                <a:cs typeface="Calibri" panose="020F0502020204030204" pitchFamily="34" charset="0"/>
              </a:rPr>
              <a:t>This poster template is 48” high by 36” wide. It can be used to print any poster with a 4:3 aspect ratio.</a:t>
            </a:r>
          </a:p>
          <a:p>
            <a:pPr lvl="0">
              <a:spcBef>
                <a:spcPts val="0"/>
              </a:spcBef>
              <a:spcAft>
                <a:spcPts val="2400"/>
              </a:spcAft>
            </a:pPr>
            <a:r>
              <a:rPr lang="en-US" sz="9600" dirty="0" smtClean="0">
                <a:solidFill>
                  <a:srgbClr val="7F7F7F"/>
                </a:solidFill>
                <a:latin typeface="Calibri" pitchFamily="34" charset="0"/>
                <a:cs typeface="Calibri" panose="020F0502020204030204" pitchFamily="34" charset="0"/>
              </a:rPr>
              <a:t>Placeholders</a:t>
            </a:r>
            <a:r>
              <a:rPr sz="9600" dirty="0" smtClean="0">
                <a:solidFill>
                  <a:srgbClr val="7F7F7F"/>
                </a:solidFill>
                <a:latin typeface="Calibri" pitchFamily="34" charset="0"/>
                <a:cs typeface="Calibri" panose="020F0502020204030204" pitchFamily="34" charset="0"/>
              </a:rPr>
              <a:t>:</a:t>
            </a:r>
            <a:endParaRPr sz="9600" dirty="0">
              <a:solidFill>
                <a:srgbClr val="7F7F7F"/>
              </a:solidFill>
              <a:latin typeface="Calibri" pitchFamily="34" charset="0"/>
              <a:cs typeface="Calibri" panose="020F0502020204030204" pitchFamily="34" charset="0"/>
            </a:endParaRPr>
          </a:p>
          <a:p>
            <a:pPr lvl="0">
              <a:spcBef>
                <a:spcPts val="0"/>
              </a:spcBef>
              <a:spcAft>
                <a:spcPts val="2400"/>
              </a:spcAft>
            </a:pPr>
            <a:r>
              <a:rPr sz="6600" dirty="0">
                <a:solidFill>
                  <a:srgbClr val="7F7F7F"/>
                </a:solidFill>
                <a:latin typeface="Calibri" pitchFamily="34" charset="0"/>
                <a:cs typeface="Calibri" panose="020F0502020204030204" pitchFamily="34" charset="0"/>
              </a:rPr>
              <a:t>The </a:t>
            </a:r>
            <a:r>
              <a:rPr lang="en-US" sz="6600" dirty="0" smtClean="0">
                <a:solidFill>
                  <a:srgbClr val="7F7F7F"/>
                </a:solidFill>
                <a:latin typeface="Calibri" pitchFamily="34" charset="0"/>
                <a:cs typeface="Calibri" panose="020F0502020204030204" pitchFamily="34" charset="0"/>
              </a:rPr>
              <a:t>various elements included</a:t>
            </a:r>
            <a:r>
              <a:rPr sz="6600" dirty="0" smtClean="0">
                <a:solidFill>
                  <a:srgbClr val="7F7F7F"/>
                </a:solidFill>
                <a:latin typeface="Calibri" pitchFamily="34" charset="0"/>
                <a:cs typeface="Calibri" panose="020F0502020204030204" pitchFamily="34" charset="0"/>
              </a:rPr>
              <a:t> </a:t>
            </a:r>
            <a:r>
              <a:rPr sz="6600" dirty="0">
                <a:solidFill>
                  <a:srgbClr val="7F7F7F"/>
                </a:solidFill>
                <a:latin typeface="Calibri" pitchFamily="34" charset="0"/>
                <a:cs typeface="Calibri" panose="020F0502020204030204" pitchFamily="34" charset="0"/>
              </a:rPr>
              <a:t>in this </a:t>
            </a:r>
            <a:r>
              <a:rPr lang="en-US" sz="6600" dirty="0" smtClean="0">
                <a:solidFill>
                  <a:srgbClr val="7F7F7F"/>
                </a:solidFill>
                <a:latin typeface="Calibri" pitchFamily="34" charset="0"/>
                <a:cs typeface="Calibri" panose="020F0502020204030204" pitchFamily="34" charset="0"/>
              </a:rPr>
              <a:t>poster are ones</a:t>
            </a:r>
            <a:r>
              <a:rPr lang="en-US" sz="6600" baseline="0" dirty="0" smtClean="0">
                <a:solidFill>
                  <a:srgbClr val="7F7F7F"/>
                </a:solidFill>
                <a:latin typeface="Calibri" pitchFamily="34" charset="0"/>
                <a:cs typeface="Calibri" panose="020F0502020204030204" pitchFamily="34" charset="0"/>
              </a:rPr>
              <a:t> we often see in medical, research, and scientific posters.</a:t>
            </a:r>
            <a:r>
              <a:rPr sz="6600" dirty="0" smtClean="0">
                <a:solidFill>
                  <a:srgbClr val="7F7F7F"/>
                </a:solidFill>
                <a:latin typeface="Calibri" pitchFamily="34" charset="0"/>
                <a:cs typeface="Calibri" panose="020F0502020204030204" pitchFamily="34" charset="0"/>
              </a:rPr>
              <a:t> </a:t>
            </a:r>
            <a:r>
              <a:rPr lang="en-US" sz="6600" dirty="0" smtClean="0">
                <a:solidFill>
                  <a:srgbClr val="7F7F7F"/>
                </a:solidFill>
                <a:latin typeface="Calibri" pitchFamily="34" charset="0"/>
                <a:cs typeface="Calibri" panose="020F0502020204030204" pitchFamily="34" charset="0"/>
              </a:rPr>
              <a:t>Feel</a:t>
            </a:r>
            <a:r>
              <a:rPr lang="en-US" sz="66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400"/>
              </a:spcAft>
            </a:pPr>
            <a:r>
              <a:rPr lang="en-US" sz="9600" dirty="0" smtClean="0">
                <a:solidFill>
                  <a:srgbClr val="7F7F7F"/>
                </a:solidFill>
                <a:latin typeface="Calibri" pitchFamily="34" charset="0"/>
                <a:cs typeface="Calibri" panose="020F0502020204030204" pitchFamily="34" charset="0"/>
              </a:rPr>
              <a:t>Image</a:t>
            </a:r>
            <a:r>
              <a:rPr lang="en-US" sz="9600" baseline="0" dirty="0" smtClean="0">
                <a:solidFill>
                  <a:srgbClr val="7F7F7F"/>
                </a:solidFill>
                <a:latin typeface="Calibri" pitchFamily="34" charset="0"/>
                <a:cs typeface="Calibri" panose="020F0502020204030204" pitchFamily="34" charset="0"/>
              </a:rPr>
              <a:t> Quality</a:t>
            </a:r>
            <a:r>
              <a:rPr lang="en-US" sz="9600" dirty="0" smtClean="0">
                <a:solidFill>
                  <a:srgbClr val="7F7F7F"/>
                </a:solidFill>
                <a:latin typeface="Calibri" pitchFamily="34" charset="0"/>
                <a:cs typeface="Calibri" panose="020F0502020204030204" pitchFamily="34" charset="0"/>
              </a:rPr>
              <a:t>:</a:t>
            </a:r>
          </a:p>
          <a:p>
            <a:pPr lvl="0">
              <a:spcBef>
                <a:spcPts val="0"/>
              </a:spcBef>
              <a:spcAft>
                <a:spcPts val="2400"/>
              </a:spcAft>
            </a:pPr>
            <a:r>
              <a:rPr lang="en-US" sz="66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6600" b="1" dirty="0" smtClean="0">
                <a:solidFill>
                  <a:srgbClr val="7F7F7F"/>
                </a:solidFill>
                <a:latin typeface="Calibri" pitchFamily="34" charset="0"/>
                <a:cs typeface="Calibri" panose="020F0502020204030204" pitchFamily="34" charset="0"/>
              </a:rPr>
              <a:t>Insert, Picture</a:t>
            </a:r>
            <a:r>
              <a:rPr lang="en-US" sz="66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600" b="1" dirty="0" smtClean="0">
                <a:solidFill>
                  <a:srgbClr val="7F7F7F"/>
                </a:solidFill>
                <a:latin typeface="Calibri" pitchFamily="34" charset="0"/>
                <a:cs typeface="Calibri" panose="020F0502020204030204" pitchFamily="34" charset="0"/>
              </a:rPr>
              <a:t>150-200 pixels per inch in their final printed size</a:t>
            </a:r>
            <a:r>
              <a:rPr lang="en-US" sz="6600" dirty="0" smtClean="0">
                <a:solidFill>
                  <a:srgbClr val="7F7F7F"/>
                </a:solidFill>
                <a:latin typeface="Calibri" pitchFamily="34" charset="0"/>
                <a:cs typeface="Calibri" panose="020F0502020204030204" pitchFamily="34" charset="0"/>
              </a:rPr>
              <a:t>. For instance, a 1600 x 1200 pixel</a:t>
            </a:r>
            <a:r>
              <a:rPr lang="en-US" sz="6600" baseline="0" dirty="0" smtClean="0">
                <a:solidFill>
                  <a:srgbClr val="7F7F7F"/>
                </a:solidFill>
                <a:latin typeface="Calibri" pitchFamily="34" charset="0"/>
                <a:cs typeface="Calibri" panose="020F0502020204030204" pitchFamily="34" charset="0"/>
              </a:rPr>
              <a:t> photo will usually look fine up to </a:t>
            </a:r>
            <a:r>
              <a:rPr lang="en-US" sz="66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2400"/>
              </a:spcAft>
            </a:pPr>
            <a:r>
              <a:rPr lang="en-US" sz="66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400"/>
              </a:spcAft>
            </a:pPr>
            <a:r>
              <a:rPr lang="en-US" sz="66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400"/>
              </a:spcAft>
            </a:pPr>
            <a:r>
              <a:rPr lang="en-US" sz="4800" dirty="0" smtClean="0">
                <a:solidFill>
                  <a:srgbClr val="7F7F7F"/>
                </a:solidFill>
                <a:latin typeface="Calibri" pitchFamily="34" charset="0"/>
                <a:cs typeface="Calibri" panose="020F0502020204030204" pitchFamily="34" charset="0"/>
              </a:rPr>
              <a:t/>
            </a:r>
            <a:br>
              <a:rPr lang="en-US" sz="4800" dirty="0" smtClean="0">
                <a:solidFill>
                  <a:srgbClr val="7F7F7F"/>
                </a:solidFill>
                <a:latin typeface="Calibri" pitchFamily="34" charset="0"/>
                <a:cs typeface="Calibri" panose="020F0502020204030204" pitchFamily="34" charset="0"/>
              </a:rPr>
            </a:br>
            <a:r>
              <a:rPr lang="en-US" sz="4800" dirty="0" smtClean="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3832800" y="0"/>
            <a:ext cx="12801600" cy="438912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9600" dirty="0" smtClean="0">
                  <a:solidFill>
                    <a:schemeClr val="bg1">
                      <a:lumMod val="50000"/>
                    </a:schemeClr>
                  </a:solidFill>
                  <a:latin typeface="Calibri" pitchFamily="34" charset="0"/>
                  <a:cs typeface="Calibri" panose="020F0502020204030204" pitchFamily="34" charset="0"/>
                </a:rPr>
                <a:t>Change</a:t>
              </a:r>
              <a:r>
                <a:rPr lang="en-US" sz="9600" baseline="0" dirty="0" smtClean="0">
                  <a:solidFill>
                    <a:schemeClr val="bg1">
                      <a:lumMod val="50000"/>
                    </a:schemeClr>
                  </a:solidFill>
                  <a:latin typeface="Calibri" pitchFamily="34" charset="0"/>
                  <a:cs typeface="Calibri" panose="020F0502020204030204" pitchFamily="34" charset="0"/>
                </a:rPr>
                <a:t> Color Theme</a:t>
              </a:r>
              <a:r>
                <a:rPr lang="en-US" sz="9600" dirty="0" smtClean="0">
                  <a:solidFill>
                    <a:schemeClr val="bg1">
                      <a:lumMod val="50000"/>
                    </a:schemeClr>
                  </a:solidFill>
                  <a:latin typeface="Calibri" pitchFamily="34" charset="0"/>
                  <a:cs typeface="Calibri" panose="020F0502020204030204" pitchFamily="34" charset="0"/>
                </a:rPr>
                <a:t>:</a:t>
              </a:r>
              <a:endParaRPr sz="960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r>
                <a:rPr lang="en-US" sz="66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66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400"/>
                </a:spcAft>
              </a:pPr>
              <a:r>
                <a:rPr lang="en-US" sz="66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6600" b="1" baseline="0" dirty="0" smtClean="0">
                  <a:solidFill>
                    <a:schemeClr val="bg1">
                      <a:lumMod val="50000"/>
                    </a:schemeClr>
                  </a:solidFill>
                  <a:latin typeface="Calibri" pitchFamily="34" charset="0"/>
                  <a:cs typeface="Calibri" panose="020F0502020204030204" pitchFamily="34" charset="0"/>
                </a:rPr>
                <a:t>Design</a:t>
              </a:r>
              <a:r>
                <a:rPr lang="en-US" sz="6600" baseline="0" dirty="0" smtClean="0">
                  <a:solidFill>
                    <a:schemeClr val="bg1">
                      <a:lumMod val="50000"/>
                    </a:schemeClr>
                  </a:solidFill>
                  <a:latin typeface="Calibri" pitchFamily="34" charset="0"/>
                  <a:cs typeface="Calibri" panose="020F0502020204030204" pitchFamily="34" charset="0"/>
                </a:rPr>
                <a:t> tab, then select the </a:t>
              </a:r>
              <a:r>
                <a:rPr lang="en-US" sz="6600" b="1" baseline="0" dirty="0" smtClean="0">
                  <a:solidFill>
                    <a:schemeClr val="bg1">
                      <a:lumMod val="50000"/>
                    </a:schemeClr>
                  </a:solidFill>
                  <a:latin typeface="Calibri" pitchFamily="34" charset="0"/>
                  <a:cs typeface="Calibri" panose="020F0502020204030204" pitchFamily="34" charset="0"/>
                </a:rPr>
                <a:t>Colors</a:t>
              </a:r>
              <a:r>
                <a:rPr lang="en-US" sz="66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r>
                <a:rPr lang="en-US" sz="66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400"/>
                </a:spcAft>
              </a:pPr>
              <a:r>
                <a:rPr lang="en-US" sz="96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400"/>
                </a:spcAft>
              </a:pPr>
              <a:r>
                <a:rPr lang="en-US" sz="6600" dirty="0" smtClean="0">
                  <a:solidFill>
                    <a:schemeClr val="bg1">
                      <a:lumMod val="50000"/>
                    </a:schemeClr>
                  </a:solidFill>
                  <a:latin typeface="Calibri" pitchFamily="34" charset="0"/>
                  <a:cs typeface="Calibri" panose="020F0502020204030204" pitchFamily="34" charset="0"/>
                </a:rPr>
                <a:t>Once your poster file is ready, visit</a:t>
              </a:r>
              <a:r>
                <a:rPr lang="en-US" sz="6600" baseline="0" dirty="0" smtClean="0">
                  <a:solidFill>
                    <a:schemeClr val="bg1">
                      <a:lumMod val="50000"/>
                    </a:schemeClr>
                  </a:solidFill>
                  <a:latin typeface="Calibri" pitchFamily="34" charset="0"/>
                  <a:cs typeface="Calibri" panose="020F0502020204030204" pitchFamily="34" charset="0"/>
                </a:rPr>
                <a:t> </a:t>
              </a:r>
              <a:r>
                <a:rPr lang="en-US" sz="6600" b="1" baseline="0" dirty="0" smtClean="0">
                  <a:solidFill>
                    <a:schemeClr val="bg1">
                      <a:lumMod val="50000"/>
                    </a:schemeClr>
                  </a:solidFill>
                  <a:latin typeface="Calibri" pitchFamily="34" charset="0"/>
                  <a:cs typeface="Calibri" panose="020F0502020204030204" pitchFamily="34" charset="0"/>
                </a:rPr>
                <a:t>www.genigraphics.com</a:t>
              </a:r>
              <a:r>
                <a:rPr lang="en-US" sz="66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400"/>
                </a:spcAft>
              </a:pPr>
              <a:r>
                <a:rPr lang="en-US" sz="66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600" baseline="0" dirty="0" smtClean="0">
                  <a:solidFill>
                    <a:schemeClr val="bg1">
                      <a:lumMod val="50000"/>
                    </a:schemeClr>
                  </a:solidFill>
                  <a:latin typeface="Calibri" pitchFamily="34" charset="0"/>
                  <a:cs typeface="Calibri" panose="020F0502020204030204" pitchFamily="34" charset="0"/>
                </a:rPr>
                <a:t>US and Canada:  1-800-790-4001</a:t>
              </a:r>
              <a:br>
                <a:rPr lang="en-US" sz="6600" baseline="0" dirty="0" smtClean="0">
                  <a:solidFill>
                    <a:schemeClr val="bg1">
                      <a:lumMod val="50000"/>
                    </a:schemeClr>
                  </a:solidFill>
                  <a:latin typeface="Calibri" pitchFamily="34" charset="0"/>
                  <a:cs typeface="Calibri" panose="020F0502020204030204" pitchFamily="34" charset="0"/>
                </a:rPr>
              </a:br>
              <a:r>
                <a:rPr lang="en-US" sz="66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4800" dirty="0" smtClean="0">
                  <a:solidFill>
                    <a:schemeClr val="bg1">
                      <a:lumMod val="50000"/>
                    </a:schemeClr>
                  </a:solidFill>
                  <a:latin typeface="Calibri" pitchFamily="34" charset="0"/>
                  <a:cs typeface="Calibri" panose="020F0502020204030204" pitchFamily="34" charset="0"/>
                </a:rPr>
                <a:t/>
              </a:r>
              <a:br>
                <a:rPr lang="en-US" sz="4800" dirty="0" smtClean="0">
                  <a:solidFill>
                    <a:schemeClr val="bg1">
                      <a:lumMod val="50000"/>
                    </a:schemeClr>
                  </a:solidFill>
                  <a:latin typeface="Calibri" pitchFamily="34" charset="0"/>
                  <a:cs typeface="Calibri" panose="020F0502020204030204" pitchFamily="34" charset="0"/>
                </a:rPr>
              </a:br>
              <a:r>
                <a:rPr lang="en-US" sz="48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782765" y="43476672"/>
            <a:ext cx="5297435" cy="185928"/>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45920" y="10241283"/>
            <a:ext cx="29626560" cy="28966163"/>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85D6BDF-9D0E-4E2B-85B8-D8F4790360C9}" type="datetimeFigureOut">
              <a:rPr lang="en-US" smtClean="0"/>
              <a:t>9/26/2018</a:t>
            </a:fld>
            <a:endParaRPr lang="en-US" dirty="0"/>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4389120" rtl="0" eaLnBrk="1" latinLnBrk="0" hangingPunct="1">
        <a:spcBef>
          <a:spcPct val="0"/>
        </a:spcBef>
        <a:buNone/>
        <a:defRPr sz="8000" kern="1200">
          <a:solidFill>
            <a:schemeClr val="tx1"/>
          </a:solidFill>
          <a:latin typeface="+mj-lt"/>
          <a:ea typeface="+mj-ea"/>
          <a:cs typeface="+mj-cs"/>
        </a:defRPr>
      </a:lvl1pPr>
    </p:titleStyle>
    <p:bodyStyle>
      <a:lvl1pPr marL="4572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144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3716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8288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22860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800600" y="-44648"/>
            <a:ext cx="21945600"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457200" rIns="182880" bIns="45720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r>
              <a:rPr lang="en-US" sz="8000" b="1" dirty="0">
                <a:solidFill>
                  <a:schemeClr val="tx2"/>
                </a:solidFill>
              </a:rPr>
              <a:t>SMART RESUME </a:t>
            </a:r>
            <a:r>
              <a:rPr lang="en-US" sz="8000" b="1" dirty="0" smtClean="0">
                <a:solidFill>
                  <a:schemeClr val="tx2"/>
                </a:solidFill>
              </a:rPr>
              <a:t> </a:t>
            </a:r>
          </a:p>
          <a:p>
            <a:pPr algn="ctr"/>
            <a:r>
              <a:rPr lang="en-US" sz="8000" b="1" dirty="0" smtClean="0">
                <a:solidFill>
                  <a:schemeClr val="tx2"/>
                </a:solidFill>
              </a:rPr>
              <a:t>BUSINESS </a:t>
            </a:r>
            <a:r>
              <a:rPr lang="en-US" sz="8000" b="1" dirty="0">
                <a:solidFill>
                  <a:schemeClr val="tx2"/>
                </a:solidFill>
              </a:rPr>
              <a:t>INTELLIGENCE TOOL FOR CV SELECTION</a:t>
            </a:r>
            <a:r>
              <a:rPr lang="en-US" sz="8000" baseline="30000" dirty="0">
                <a:solidFill>
                  <a:schemeClr val="tx2"/>
                </a:solidFill>
              </a:rPr>
              <a:t> </a:t>
            </a:r>
            <a:endParaRPr lang="en-US" sz="8000" dirty="0">
              <a:solidFill>
                <a:schemeClr val="tx2"/>
              </a:solidFill>
            </a:endParaRPr>
          </a:p>
        </p:txBody>
      </p:sp>
      <p:sp>
        <p:nvSpPr>
          <p:cNvPr id="5" name="Text Box 123"/>
          <p:cNvSpPr txBox="1">
            <a:spLocks noChangeArrowheads="1"/>
          </p:cNvSpPr>
          <p:nvPr/>
        </p:nvSpPr>
        <p:spPr bwMode="auto">
          <a:xfrm>
            <a:off x="5486400" y="3657600"/>
            <a:ext cx="21945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dirty="0" smtClean="0">
                <a:solidFill>
                  <a:schemeClr val="tx1">
                    <a:lumMod val="65000"/>
                    <a:lumOff val="35000"/>
                  </a:schemeClr>
                </a:solidFill>
                <a:latin typeface="+mn-lt"/>
              </a:rPr>
              <a:t>S.P. Senarath, </a:t>
            </a:r>
            <a:r>
              <a:rPr lang="en-US" sz="4800" dirty="0">
                <a:solidFill>
                  <a:schemeClr val="tx1">
                    <a:lumMod val="65000"/>
                    <a:lumOff val="35000"/>
                  </a:schemeClr>
                </a:solidFill>
                <a:latin typeface="+mn-lt"/>
              </a:rPr>
              <a:t>Yureshani H.B.D</a:t>
            </a:r>
            <a:r>
              <a:rPr lang="en-US" sz="4800" dirty="0" smtClean="0">
                <a:solidFill>
                  <a:schemeClr val="tx1">
                    <a:lumMod val="65000"/>
                    <a:lumOff val="35000"/>
                  </a:schemeClr>
                </a:solidFill>
                <a:latin typeface="+mn-lt"/>
              </a:rPr>
              <a:t>, </a:t>
            </a:r>
            <a:r>
              <a:rPr lang="en-US" sz="4800" dirty="0">
                <a:solidFill>
                  <a:schemeClr val="tx1">
                    <a:lumMod val="65000"/>
                    <a:lumOff val="35000"/>
                  </a:schemeClr>
                </a:solidFill>
                <a:latin typeface="+mn-lt"/>
              </a:rPr>
              <a:t>K.A. Madhushika</a:t>
            </a:r>
            <a:r>
              <a:rPr lang="en-US" sz="4800" dirty="0" smtClean="0">
                <a:solidFill>
                  <a:schemeClr val="tx1">
                    <a:lumMod val="65000"/>
                    <a:lumOff val="35000"/>
                  </a:schemeClr>
                </a:solidFill>
                <a:latin typeface="+mn-lt"/>
              </a:rPr>
              <a:t>, Y.I. </a:t>
            </a:r>
            <a:r>
              <a:rPr lang="en-US" sz="4800" dirty="0">
                <a:solidFill>
                  <a:schemeClr val="tx1">
                    <a:lumMod val="65000"/>
                    <a:lumOff val="35000"/>
                  </a:schemeClr>
                </a:solidFill>
                <a:latin typeface="+mn-lt"/>
              </a:rPr>
              <a:t>Kodittuwakku</a:t>
            </a:r>
          </a:p>
          <a:p>
            <a:pPr algn="ctr" eaLnBrk="1" hangingPunct="1"/>
            <a:r>
              <a:rPr lang="en-US" sz="4800" dirty="0">
                <a:solidFill>
                  <a:schemeClr val="tx1">
                    <a:lumMod val="65000"/>
                    <a:lumOff val="35000"/>
                  </a:schemeClr>
                </a:solidFill>
                <a:latin typeface="+mn-lt"/>
              </a:rPr>
              <a:t>Sri Lanka Institute of Information </a:t>
            </a:r>
            <a:r>
              <a:rPr lang="en-US" sz="4800" dirty="0" smtClean="0">
                <a:solidFill>
                  <a:schemeClr val="tx1">
                    <a:lumMod val="65000"/>
                    <a:lumOff val="35000"/>
                  </a:schemeClr>
                </a:solidFill>
                <a:latin typeface="+mn-lt"/>
              </a:rPr>
              <a:t>Technology , Malabe , Sri </a:t>
            </a:r>
            <a:r>
              <a:rPr lang="en-US" sz="4800" dirty="0">
                <a:solidFill>
                  <a:schemeClr val="tx1">
                    <a:lumMod val="65000"/>
                    <a:lumOff val="35000"/>
                  </a:schemeClr>
                </a:solidFill>
                <a:latin typeface="+mn-lt"/>
              </a:rPr>
              <a:t>Lanka</a:t>
            </a:r>
          </a:p>
        </p:txBody>
      </p:sp>
      <p:sp>
        <p:nvSpPr>
          <p:cNvPr id="26" name="TextBox 25"/>
          <p:cNvSpPr txBox="1"/>
          <p:nvPr/>
        </p:nvSpPr>
        <p:spPr>
          <a:xfrm>
            <a:off x="16916400" y="40843200"/>
            <a:ext cx="14173200" cy="2240280"/>
          </a:xfrm>
          <a:prstGeom prst="rect">
            <a:avLst/>
          </a:prstGeom>
          <a:noFill/>
        </p:spPr>
        <p:txBody>
          <a:bodyPr wrap="square" tIns="91440" bIns="91440" numCol="1" spcCol="457200" rtlCol="0">
            <a:noAutofit/>
          </a:bodyPr>
          <a:lstStyle/>
          <a:p>
            <a:pPr lvl="0" fontAlgn="base"/>
            <a:r>
              <a:rPr lang="en-US" sz="2800" dirty="0"/>
              <a:t>[1</a:t>
            </a:r>
            <a:r>
              <a:rPr lang="en-US" sz="2800" dirty="0" smtClean="0"/>
              <a:t>]</a:t>
            </a:r>
            <a:r>
              <a:rPr lang="en-US" sz="2800" dirty="0"/>
              <a:t> L. Q. Tran, C. W. Moon, D. X. Le, and G. R. </a:t>
            </a:r>
            <a:r>
              <a:rPr lang="en-US" sz="2800" dirty="0" err="1"/>
              <a:t>Thoma</a:t>
            </a:r>
            <a:r>
              <a:rPr lang="en-US" sz="2800" dirty="0"/>
              <a:t>, “Web Page Downloading and Classification,” Proc. IEEE </a:t>
            </a:r>
            <a:r>
              <a:rPr lang="en-US" sz="2800" dirty="0" err="1"/>
              <a:t>Symp</a:t>
            </a:r>
            <a:r>
              <a:rPr lang="en-US" sz="2800" dirty="0"/>
              <a:t>. </a:t>
            </a:r>
            <a:r>
              <a:rPr lang="en-US" sz="2800" dirty="0" err="1"/>
              <a:t>Comput</a:t>
            </a:r>
            <a:r>
              <a:rPr lang="en-US" sz="2800" dirty="0"/>
              <a:t>. Med. Syst., pp. 321–326, 2001.</a:t>
            </a:r>
          </a:p>
          <a:p>
            <a:r>
              <a:rPr lang="en-US" sz="2800" dirty="0" smtClean="0"/>
              <a:t>[</a:t>
            </a:r>
            <a:r>
              <a:rPr lang="en-US" sz="2800" dirty="0"/>
              <a:t>2] H. M. and S. M.N., &amp;</a:t>
            </a:r>
            <a:r>
              <a:rPr lang="en-US" sz="2800" dirty="0" err="1"/>
              <a:t>amp;quot;A</a:t>
            </a:r>
            <a:r>
              <a:rPr lang="en-US" sz="2800" dirty="0"/>
              <a:t> REVIEW ON EVALUATION METRICS FOR </a:t>
            </a:r>
            <a:r>
              <a:rPr lang="en-US" sz="2800"/>
              <a:t>DATA </a:t>
            </a:r>
            <a:r>
              <a:rPr lang="en-US" sz="2800" smtClean="0"/>
              <a:t>CLASSIFICATION EVALUATIONS&amp;amp;quot</a:t>
            </a:r>
            <a:r>
              <a:rPr lang="en-US" sz="2800" dirty="0"/>
              <a:t>;, Pdfs.semanticscholar.org, 2015. [Online].  </a:t>
            </a:r>
            <a:endParaRPr lang="en-US" sz="2800" dirty="0" smtClean="0"/>
          </a:p>
          <a:p>
            <a:pPr marL="457200" indent="-457200">
              <a:buFont typeface="+mj-lt"/>
              <a:buAutoNum type="arabicPeriod"/>
            </a:pPr>
            <a:endParaRPr lang="en-US" sz="1800" dirty="0"/>
          </a:p>
        </p:txBody>
      </p:sp>
      <p:sp>
        <p:nvSpPr>
          <p:cNvPr id="27" name="TextBox 26"/>
          <p:cNvSpPr txBox="1"/>
          <p:nvPr/>
        </p:nvSpPr>
        <p:spPr>
          <a:xfrm>
            <a:off x="16916400" y="39928800"/>
            <a:ext cx="3689793" cy="1015663"/>
          </a:xfrm>
          <a:prstGeom prst="rect">
            <a:avLst/>
          </a:prstGeom>
          <a:noFill/>
        </p:spPr>
        <p:txBody>
          <a:bodyPr wrap="none" rtlCol="0">
            <a:spAutoFit/>
          </a:bodyPr>
          <a:lstStyle/>
          <a:p>
            <a:r>
              <a:rPr lang="en-US" sz="6000" b="1" dirty="0" smtClean="0"/>
              <a:t>References</a:t>
            </a:r>
            <a:endParaRPr lang="en-US" sz="6000" b="1" dirty="0"/>
          </a:p>
        </p:txBody>
      </p:sp>
      <p:sp>
        <p:nvSpPr>
          <p:cNvPr id="10" name="Text Box 189"/>
          <p:cNvSpPr txBox="1">
            <a:spLocks noChangeArrowheads="1"/>
          </p:cNvSpPr>
          <p:nvPr/>
        </p:nvSpPr>
        <p:spPr bwMode="auto">
          <a:xfrm>
            <a:off x="1828800" y="7086600"/>
            <a:ext cx="14173200" cy="4308872"/>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200" dirty="0">
              <a:latin typeface="Calibri" pitchFamily="34" charset="0"/>
            </a:endParaRPr>
          </a:p>
          <a:p>
            <a:pPr eaLnBrk="1" hangingPunct="1"/>
            <a:endParaRPr lang="en-US" sz="3200" dirty="0" smtClean="0">
              <a:latin typeface="Calibri" pitchFamily="34" charset="0"/>
            </a:endParaRPr>
          </a:p>
          <a:p>
            <a:pPr eaLnBrk="1" hangingPunct="1"/>
            <a:endParaRPr lang="en-US" sz="3200" dirty="0">
              <a:latin typeface="Calibri" pitchFamily="34" charset="0"/>
            </a:endParaRPr>
          </a:p>
          <a:p>
            <a:pPr eaLnBrk="1" hangingPunct="1"/>
            <a:endParaRPr lang="en-US" sz="3200" dirty="0" smtClean="0">
              <a:latin typeface="Calibri" pitchFamily="34" charset="0"/>
            </a:endParaRPr>
          </a:p>
          <a:p>
            <a:pPr eaLnBrk="1" hangingPunct="1"/>
            <a:endParaRPr lang="en-US" sz="3200" dirty="0">
              <a:latin typeface="Calibri" pitchFamily="34" charset="0"/>
            </a:endParaRPr>
          </a:p>
          <a:p>
            <a:pPr eaLnBrk="1" hangingPunct="1"/>
            <a:endParaRPr lang="en-US" sz="3200" dirty="0" smtClean="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p:txBody>
      </p:sp>
      <p:sp>
        <p:nvSpPr>
          <p:cNvPr id="15" name="Text Box 194"/>
          <p:cNvSpPr txBox="1">
            <a:spLocks noChangeArrowheads="1"/>
          </p:cNvSpPr>
          <p:nvPr/>
        </p:nvSpPr>
        <p:spPr bwMode="auto">
          <a:xfrm>
            <a:off x="16916400" y="7577105"/>
            <a:ext cx="14173200" cy="21113472"/>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t>Smart Resume is a hybrid tool which is consisting with both web and desktop application parts. </a:t>
            </a:r>
          </a:p>
          <a:p>
            <a:pPr eaLnBrk="1" hangingPunct="1"/>
            <a:endParaRPr lang="en-US" sz="3200" dirty="0" smtClean="0">
              <a:latin typeface="Calibri" pitchFamily="34" charset="0"/>
            </a:endParaRPr>
          </a:p>
          <a:p>
            <a:pPr eaLnBrk="1" hangingPunct="1"/>
            <a:r>
              <a:rPr lang="en-US" sz="3200" b="1" dirty="0" smtClean="0"/>
              <a:t>BOT</a:t>
            </a:r>
          </a:p>
          <a:p>
            <a:pPr eaLnBrk="1" hangingPunct="1"/>
            <a:endParaRPr lang="en-US" sz="3600" b="1" dirty="0"/>
          </a:p>
          <a:p>
            <a:r>
              <a:rPr lang="en-US" sz="3200" dirty="0"/>
              <a:t>Main goal of this part is to develop an intelligent boot. A bot (short for "robot") is an automated program that runs over the Internet will be implemented to do the following tasks.</a:t>
            </a:r>
          </a:p>
          <a:p>
            <a:pPr lvl="0"/>
            <a:endParaRPr lang="en-US" sz="3200" dirty="0"/>
          </a:p>
          <a:p>
            <a:pPr marL="457200" lvl="0" indent="-457200">
              <a:buFont typeface="Arial" panose="020B0604020202020204" pitchFamily="34" charset="0"/>
              <a:buChar char="•"/>
            </a:pPr>
            <a:r>
              <a:rPr lang="en-US" sz="3200" dirty="0" smtClean="0"/>
              <a:t>Download </a:t>
            </a:r>
            <a:r>
              <a:rPr lang="en-US" sz="3200" dirty="0"/>
              <a:t>CVs automatically  </a:t>
            </a:r>
          </a:p>
          <a:p>
            <a:pPr marL="457200" lvl="0" indent="-457200">
              <a:buFont typeface="Arial" panose="020B0604020202020204" pitchFamily="34" charset="0"/>
              <a:buChar char="•"/>
            </a:pPr>
            <a:r>
              <a:rPr lang="en-US" sz="3200" dirty="0"/>
              <a:t>Read the downloaded CV’s.</a:t>
            </a:r>
          </a:p>
          <a:p>
            <a:pPr marL="457200" lvl="0" indent="-457200">
              <a:buFont typeface="Arial" panose="020B0604020202020204" pitchFamily="34" charset="0"/>
              <a:buChar char="•"/>
            </a:pPr>
            <a:r>
              <a:rPr lang="en-US" sz="3200" dirty="0"/>
              <a:t>Classify the data in CV. </a:t>
            </a:r>
          </a:p>
          <a:p>
            <a:pPr marL="457200" lvl="0" indent="-457200">
              <a:buFont typeface="Arial" panose="020B0604020202020204" pitchFamily="34" charset="0"/>
              <a:buChar char="•"/>
            </a:pPr>
            <a:r>
              <a:rPr lang="en-US" sz="3200" dirty="0"/>
              <a:t>Save the classified data in CSV format. </a:t>
            </a:r>
            <a:endParaRPr lang="en-US" sz="3200" dirty="0" smtClean="0"/>
          </a:p>
          <a:p>
            <a:pPr marL="457200" lvl="0" indent="-457200">
              <a:buFont typeface="Arial" panose="020B0604020202020204" pitchFamily="34" charset="0"/>
              <a:buChar char="•"/>
            </a:pPr>
            <a:endParaRPr lang="en-US" sz="3200" dirty="0"/>
          </a:p>
          <a:p>
            <a:r>
              <a:rPr lang="en-US" sz="3200" b="1" dirty="0"/>
              <a:t>ETL</a:t>
            </a:r>
            <a:endParaRPr lang="en-US" sz="3200" dirty="0"/>
          </a:p>
          <a:p>
            <a:r>
              <a:rPr lang="en-US" sz="3200" dirty="0"/>
              <a:t> </a:t>
            </a:r>
          </a:p>
          <a:p>
            <a:r>
              <a:rPr lang="en-US" sz="3200" dirty="0"/>
              <a:t>Extract Transform and Load tool to cleansing and store relevant data in the data base where the tool itself can access those data easily, to further </a:t>
            </a:r>
            <a:r>
              <a:rPr lang="en-US" sz="3200" dirty="0" smtClean="0"/>
              <a:t>analyze. </a:t>
            </a:r>
            <a:r>
              <a:rPr lang="en-US" sz="3200" dirty="0"/>
              <a:t>Below are the main points to be covered here.</a:t>
            </a:r>
          </a:p>
          <a:p>
            <a:r>
              <a:rPr lang="en-US" sz="3200" dirty="0"/>
              <a:t> </a:t>
            </a:r>
          </a:p>
          <a:p>
            <a:pPr marL="457200" lvl="0" indent="-457200">
              <a:buFont typeface="Arial" panose="020B0604020202020204" pitchFamily="34" charset="0"/>
              <a:buChar char="•"/>
            </a:pPr>
            <a:r>
              <a:rPr lang="en-US" sz="3200" dirty="0"/>
              <a:t>Extract the data in CSV file.</a:t>
            </a:r>
          </a:p>
          <a:p>
            <a:pPr marL="457200" lvl="0" indent="-457200">
              <a:buFont typeface="Arial" panose="020B0604020202020204" pitchFamily="34" charset="0"/>
              <a:buChar char="•"/>
            </a:pPr>
            <a:r>
              <a:rPr lang="en-US" sz="3200" dirty="0"/>
              <a:t>Clean them to reduce redundancies.</a:t>
            </a:r>
          </a:p>
          <a:p>
            <a:pPr marL="457200" lvl="0" indent="-457200">
              <a:buFont typeface="Arial" panose="020B0604020202020204" pitchFamily="34" charset="0"/>
              <a:buChar char="•"/>
            </a:pPr>
            <a:r>
              <a:rPr lang="en-US" sz="3200" dirty="0"/>
              <a:t>Load them in to the database in correct formats. </a:t>
            </a:r>
          </a:p>
          <a:p>
            <a:pPr lvl="0"/>
            <a:endParaRPr lang="en-US" sz="3200" dirty="0" smtClean="0"/>
          </a:p>
          <a:p>
            <a:r>
              <a:rPr lang="en-US" sz="3200" b="1" dirty="0"/>
              <a:t>Predictive Model Building</a:t>
            </a:r>
            <a:endParaRPr lang="en-US" sz="3200" dirty="0"/>
          </a:p>
          <a:p>
            <a:r>
              <a:rPr lang="en-US" sz="3200" b="1" dirty="0"/>
              <a:t> </a:t>
            </a:r>
            <a:endParaRPr lang="en-US" sz="3200" dirty="0"/>
          </a:p>
          <a:p>
            <a:r>
              <a:rPr lang="en-US" sz="3200" dirty="0"/>
              <a:t>This is the center or the key process of the whole idea. Here the predictive model is built using machine learning algorithms to satisfy the following tasks.</a:t>
            </a:r>
          </a:p>
          <a:p>
            <a:r>
              <a:rPr lang="en-US" sz="3200" dirty="0"/>
              <a:t> </a:t>
            </a:r>
          </a:p>
          <a:p>
            <a:pPr marL="457200" lvl="0" indent="-457200">
              <a:buFont typeface="Arial" panose="020B0604020202020204" pitchFamily="34" charset="0"/>
              <a:buChar char="•"/>
            </a:pPr>
            <a:r>
              <a:rPr lang="en-US" sz="3200" dirty="0"/>
              <a:t>Get user requirements.</a:t>
            </a:r>
          </a:p>
          <a:p>
            <a:pPr marL="457200" lvl="0" indent="-457200">
              <a:buFont typeface="Arial" panose="020B0604020202020204" pitchFamily="34" charset="0"/>
              <a:buChar char="•"/>
            </a:pPr>
            <a:r>
              <a:rPr lang="en-US" sz="3200" dirty="0"/>
              <a:t>Generate the best candidate list according to the user requirement.</a:t>
            </a:r>
          </a:p>
          <a:p>
            <a:r>
              <a:rPr lang="en-US" sz="3200" dirty="0"/>
              <a:t> </a:t>
            </a:r>
          </a:p>
          <a:p>
            <a:r>
              <a:rPr lang="en-US" sz="3200" b="1" dirty="0"/>
              <a:t> </a:t>
            </a:r>
            <a:endParaRPr lang="en-US" sz="3200" dirty="0"/>
          </a:p>
          <a:p>
            <a:r>
              <a:rPr lang="en-US" sz="3200" b="1" dirty="0"/>
              <a:t>Model Evaluation and Dashboard Simulation</a:t>
            </a:r>
            <a:endParaRPr lang="en-US" sz="3200" dirty="0"/>
          </a:p>
          <a:p>
            <a:r>
              <a:rPr lang="en-US" sz="3200" b="1" dirty="0"/>
              <a:t> </a:t>
            </a:r>
            <a:endParaRPr lang="en-US" sz="3200" dirty="0"/>
          </a:p>
          <a:p>
            <a:r>
              <a:rPr lang="en-US" sz="3200" dirty="0"/>
              <a:t>Main focus of this part is to deliver an accurate and a user friendly product which meets below key points.</a:t>
            </a:r>
          </a:p>
          <a:p>
            <a:r>
              <a:rPr lang="en-US" sz="3200" dirty="0"/>
              <a:t> </a:t>
            </a:r>
          </a:p>
          <a:p>
            <a:pPr lvl="0"/>
            <a:r>
              <a:rPr lang="en-US" sz="3200" dirty="0"/>
              <a:t>Dashboard simulation of the generated results.</a:t>
            </a:r>
          </a:p>
          <a:p>
            <a:pPr lvl="0"/>
            <a:r>
              <a:rPr lang="en-US" sz="3200" dirty="0"/>
              <a:t>Evaluate the accuracy of the result. </a:t>
            </a:r>
          </a:p>
        </p:txBody>
      </p:sp>
      <p:sp>
        <p:nvSpPr>
          <p:cNvPr id="13" name="Text Box 192"/>
          <p:cNvSpPr txBox="1">
            <a:spLocks noChangeArrowheads="1"/>
          </p:cNvSpPr>
          <p:nvPr/>
        </p:nvSpPr>
        <p:spPr bwMode="auto">
          <a:xfrm>
            <a:off x="1846729" y="20033218"/>
            <a:ext cx="14173200" cy="10218182"/>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200" dirty="0"/>
              <a:t>Below is the pictorial representation of the system</a:t>
            </a:r>
            <a:r>
              <a:rPr lang="en-US" sz="3200" dirty="0" smtClean="0"/>
              <a:t>.</a:t>
            </a:r>
          </a:p>
          <a:p>
            <a:endParaRPr lang="en-US" sz="3200" dirty="0"/>
          </a:p>
          <a:p>
            <a:endParaRPr lang="en-US" sz="3200" dirty="0" smtClean="0"/>
          </a:p>
          <a:p>
            <a:endParaRPr lang="en-US" sz="3200" dirty="0"/>
          </a:p>
          <a:p>
            <a:endParaRPr lang="en-US" sz="3200" dirty="0" smtClean="0"/>
          </a:p>
          <a:p>
            <a:endParaRPr lang="en-US" sz="3200" dirty="0"/>
          </a:p>
          <a:p>
            <a:endParaRPr lang="en-US" sz="3200" dirty="0" smtClean="0"/>
          </a:p>
          <a:p>
            <a:endParaRPr lang="en-US" sz="3200" dirty="0" smtClean="0"/>
          </a:p>
          <a:p>
            <a:endParaRPr lang="en-US" sz="3200" dirty="0"/>
          </a:p>
          <a:p>
            <a:endParaRPr lang="en-US" sz="3200" dirty="0" smtClean="0"/>
          </a:p>
          <a:p>
            <a:endParaRPr lang="en-US" sz="3200" dirty="0"/>
          </a:p>
          <a:p>
            <a:endParaRPr lang="en-US" sz="3200" dirty="0" smtClean="0"/>
          </a:p>
          <a:p>
            <a:endParaRPr lang="en-US" sz="3200" dirty="0"/>
          </a:p>
          <a:p>
            <a:endParaRPr lang="en-US" sz="3200" dirty="0"/>
          </a:p>
          <a:p>
            <a:endParaRPr lang="en-US" sz="3200" dirty="0" smtClean="0"/>
          </a:p>
          <a:p>
            <a:r>
              <a:rPr lang="en-US" sz="3200" dirty="0"/>
              <a:t>Step 1 : Internet BOT</a:t>
            </a:r>
          </a:p>
          <a:p>
            <a:r>
              <a:rPr lang="en-US" sz="3200" dirty="0"/>
              <a:t>Step 2 : ETL (Extract Transform Load) Tool</a:t>
            </a:r>
          </a:p>
          <a:p>
            <a:r>
              <a:rPr lang="en-US" sz="3200" dirty="0" smtClean="0"/>
              <a:t>Step </a:t>
            </a:r>
            <a:r>
              <a:rPr lang="en-US" sz="3200" dirty="0"/>
              <a:t>3:  Predictive Model</a:t>
            </a:r>
          </a:p>
          <a:p>
            <a:r>
              <a:rPr lang="en-US" sz="3200" dirty="0"/>
              <a:t>Step 4 : Evaluation and dashboard simulation</a:t>
            </a:r>
          </a:p>
          <a:p>
            <a:endParaRPr lang="en-US" sz="3200" dirty="0"/>
          </a:p>
        </p:txBody>
      </p:sp>
      <p:sp>
        <p:nvSpPr>
          <p:cNvPr id="12" name="Text Box 191"/>
          <p:cNvSpPr txBox="1">
            <a:spLocks noChangeArrowheads="1"/>
          </p:cNvSpPr>
          <p:nvPr/>
        </p:nvSpPr>
        <p:spPr bwMode="auto">
          <a:xfrm>
            <a:off x="16916400" y="30530093"/>
            <a:ext cx="14173200" cy="9233297"/>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200" dirty="0"/>
              <a:t>As the result of “Smart Resume” it provides a better approach for automate the CV shortlisting process to a job vacancy in IT industry. </a:t>
            </a:r>
          </a:p>
          <a:p>
            <a:r>
              <a:rPr lang="en-US" sz="3200" dirty="0"/>
              <a:t> </a:t>
            </a:r>
          </a:p>
          <a:p>
            <a:endParaRPr lang="en-US" sz="3200" dirty="0" smtClean="0"/>
          </a:p>
          <a:p>
            <a:endParaRPr lang="en-US" sz="3200" dirty="0"/>
          </a:p>
          <a:p>
            <a:endParaRPr lang="en-US" sz="3200" dirty="0" smtClean="0"/>
          </a:p>
          <a:p>
            <a:endParaRPr lang="en-US" sz="3200" dirty="0"/>
          </a:p>
          <a:p>
            <a:endParaRPr lang="en-US" sz="3200" dirty="0" smtClean="0"/>
          </a:p>
          <a:p>
            <a:endParaRPr lang="en-US" sz="3200" dirty="0"/>
          </a:p>
          <a:p>
            <a:r>
              <a:rPr lang="en-US" sz="3200" dirty="0"/>
              <a:t> </a:t>
            </a:r>
          </a:p>
          <a:p>
            <a:r>
              <a:rPr lang="en-US" sz="3200" dirty="0"/>
              <a:t>Ultimate goal of this tool is,</a:t>
            </a:r>
          </a:p>
          <a:p>
            <a:pPr lvl="0"/>
            <a:r>
              <a:rPr lang="en-US" sz="3200" dirty="0"/>
              <a:t>To come up with a solution to ease the shortlisting of the CVs from large number of</a:t>
            </a:r>
          </a:p>
          <a:p>
            <a:r>
              <a:rPr lang="en-US" sz="3200" dirty="0"/>
              <a:t>collection.</a:t>
            </a:r>
          </a:p>
          <a:p>
            <a:pPr lvl="0"/>
            <a:r>
              <a:rPr lang="en-US" sz="3200" dirty="0"/>
              <a:t>To minimize the time and the effort of the company.</a:t>
            </a:r>
          </a:p>
          <a:p>
            <a:pPr lvl="0"/>
            <a:r>
              <a:rPr lang="en-US" sz="3200" dirty="0"/>
              <a:t>To interview the best list of and recruit the most suitable ones for the</a:t>
            </a:r>
          </a:p>
          <a:p>
            <a:r>
              <a:rPr lang="en-US" sz="3200" dirty="0"/>
              <a:t>position.</a:t>
            </a:r>
          </a:p>
          <a:p>
            <a:pPr lvl="0"/>
            <a:r>
              <a:rPr lang="en-US" sz="3200" dirty="0"/>
              <a:t>To overcome the limitations which had in traditional manual process.</a:t>
            </a:r>
          </a:p>
        </p:txBody>
      </p:sp>
      <p:sp>
        <p:nvSpPr>
          <p:cNvPr id="14" name="Text Box 193"/>
          <p:cNvSpPr txBox="1">
            <a:spLocks noChangeArrowheads="1"/>
          </p:cNvSpPr>
          <p:nvPr/>
        </p:nvSpPr>
        <p:spPr bwMode="auto">
          <a:xfrm>
            <a:off x="1828800" y="38667928"/>
            <a:ext cx="14173200" cy="4308872"/>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200" dirty="0"/>
              <a:t>With the purpose of eliminating the human mistakes, time wastage and the huge effort of the company, we have implemented an automated system – Smart Resume, to shortlist the CVs which are applied for a job vacancy. This tool read all the CVs and write attributes into a </a:t>
            </a:r>
            <a:r>
              <a:rPr lang="en-US" sz="3200" dirty="0" err="1"/>
              <a:t>csv</a:t>
            </a:r>
            <a:r>
              <a:rPr lang="en-US" sz="3200" dirty="0"/>
              <a:t> file, relevant attributes are saved into a data warehouse after cleansing and the classification model generates the best candidate list using those data and user requirements. Finally, accuracy of that model calculates and the generated result is displayed on a web-based dashboard.</a:t>
            </a:r>
          </a:p>
        </p:txBody>
      </p:sp>
      <p:sp>
        <p:nvSpPr>
          <p:cNvPr id="11" name="Text Box 190"/>
          <p:cNvSpPr txBox="1">
            <a:spLocks noChangeArrowheads="1"/>
          </p:cNvSpPr>
          <p:nvPr/>
        </p:nvSpPr>
        <p:spPr bwMode="auto">
          <a:xfrm>
            <a:off x="1828800" y="13334286"/>
            <a:ext cx="14173200" cy="4801314"/>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t>“Web Page Downloading </a:t>
            </a:r>
            <a:r>
              <a:rPr lang="en-US" sz="3200" dirty="0" smtClean="0"/>
              <a:t>and Classification</a:t>
            </a:r>
            <a:r>
              <a:rPr lang="en-US" sz="3200" dirty="0"/>
              <a:t>” downloads Web pages using Microsofr ‘s Windows Internet </a:t>
            </a:r>
            <a:r>
              <a:rPr lang="en-US" sz="3200" dirty="0" smtClean="0"/>
              <a:t>API tool </a:t>
            </a:r>
            <a:r>
              <a:rPr lang="en-US" sz="3200" dirty="0"/>
              <a:t>named Winlnet</a:t>
            </a:r>
            <a:r>
              <a:rPr lang="en-US" sz="3200" dirty="0" smtClean="0"/>
              <a:t>. It </a:t>
            </a:r>
            <a:r>
              <a:rPr lang="en-US" sz="3200" dirty="0"/>
              <a:t>uses(AI) </a:t>
            </a:r>
            <a:r>
              <a:rPr lang="en-US" sz="3200" dirty="0" smtClean="0"/>
              <a:t>techniques; Breadth-First </a:t>
            </a:r>
            <a:r>
              <a:rPr lang="en-US" sz="3200" dirty="0"/>
              <a:t>search algorithm</a:t>
            </a:r>
            <a:r>
              <a:rPr lang="en-US" sz="3200" dirty="0" smtClean="0"/>
              <a:t>, Constraint </a:t>
            </a:r>
            <a:r>
              <a:rPr lang="en-US" sz="3200" dirty="0"/>
              <a:t>Satisfaction method. </a:t>
            </a:r>
            <a:r>
              <a:rPr lang="en-US" sz="3200" dirty="0" smtClean="0"/>
              <a:t>The Breadth-First. Those </a:t>
            </a:r>
            <a:r>
              <a:rPr lang="en-US" sz="3200" dirty="0"/>
              <a:t>are then used to traverse the </a:t>
            </a:r>
            <a:r>
              <a:rPr lang="en-US" sz="3200" dirty="0" smtClean="0"/>
              <a:t>Web page’s </a:t>
            </a:r>
            <a:r>
              <a:rPr lang="en-US" sz="3200" dirty="0"/>
              <a:t>links and identify the pages as abstract, full text, PDF or image files.[</a:t>
            </a:r>
            <a:r>
              <a:rPr lang="en-US" sz="3200"/>
              <a:t>1</a:t>
            </a:r>
            <a:r>
              <a:rPr lang="en-US" sz="3200" smtClean="0"/>
              <a:t>]</a:t>
            </a:r>
            <a:endParaRPr lang="en-US" sz="3200" dirty="0" smtClean="0"/>
          </a:p>
          <a:p>
            <a:pPr eaLnBrk="1" hangingPunct="1"/>
            <a:r>
              <a:rPr lang="en-US" sz="3200" dirty="0"/>
              <a:t>In this article, it is expected that the reviews of some metrics to recognize the optimum solution </a:t>
            </a:r>
            <a:r>
              <a:rPr lang="en-US" sz="3200" dirty="0" smtClean="0"/>
              <a:t>will sensitize </a:t>
            </a:r>
            <a:r>
              <a:rPr lang="en-US" sz="3200" dirty="0"/>
              <a:t>data mining. This article also suggests several important aspects in constructing a </a:t>
            </a:r>
            <a:r>
              <a:rPr lang="en-US" sz="3200" dirty="0" smtClean="0"/>
              <a:t>better metric </a:t>
            </a:r>
            <a:r>
              <a:rPr lang="en-US" sz="3200" dirty="0"/>
              <a:t>for recognizing the optimal solution for the generative type of classification algorithms</a:t>
            </a:r>
            <a:r>
              <a:rPr lang="en-US" sz="3200" dirty="0" smtClean="0"/>
              <a:t>.[2]</a:t>
            </a:r>
            <a:endParaRPr lang="en-US" sz="3200" dirty="0"/>
          </a:p>
        </p:txBody>
      </p:sp>
      <p:sp>
        <p:nvSpPr>
          <p:cNvPr id="47" name="Text Box 190"/>
          <p:cNvSpPr txBox="1">
            <a:spLocks noChangeArrowheads="1"/>
          </p:cNvSpPr>
          <p:nvPr/>
        </p:nvSpPr>
        <p:spPr bwMode="auto">
          <a:xfrm>
            <a:off x="1851211" y="32399151"/>
            <a:ext cx="14173200" cy="4308872"/>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200" dirty="0"/>
              <a:t>Step 1 : Use an internet BOT to download the CVs in PDF format and get the relevant data to CSV file.</a:t>
            </a:r>
          </a:p>
          <a:p>
            <a:r>
              <a:rPr lang="en-US" sz="3200" dirty="0"/>
              <a:t>Step 2 : ETL tool to extract data from the CSV, clean them and load into the </a:t>
            </a:r>
            <a:r>
              <a:rPr lang="en-US" sz="3200" dirty="0" smtClean="0"/>
              <a:t>   database</a:t>
            </a:r>
            <a:endParaRPr lang="en-US" sz="3200" dirty="0"/>
          </a:p>
          <a:p>
            <a:r>
              <a:rPr lang="en-US" sz="3200" dirty="0" smtClean="0"/>
              <a:t>Step </a:t>
            </a:r>
            <a:r>
              <a:rPr lang="en-US" sz="3200" dirty="0"/>
              <a:t>3: Make predictions by using the data taken from the database in predictive algorithms. (Shortlisting process)</a:t>
            </a:r>
          </a:p>
          <a:p>
            <a:r>
              <a:rPr lang="en-US" sz="3200" dirty="0"/>
              <a:t>Step 4 : Evaluate the accuracy of the predictive models and represent the prediction result in a dashboard in order to make it user friendly.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599" y="7422777"/>
            <a:ext cx="10499825" cy="388821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17400" y="406400"/>
            <a:ext cx="7480937" cy="58166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6599" y="20650200"/>
            <a:ext cx="9144000" cy="68580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0011" y="5359273"/>
            <a:ext cx="12573000" cy="1791977"/>
          </a:xfrm>
          <a:prstGeom prst="rect">
            <a:avLst/>
          </a:prstGeom>
        </p:spPr>
      </p:pic>
      <p:sp>
        <p:nvSpPr>
          <p:cNvPr id="17" name="TextBox 16"/>
          <p:cNvSpPr txBox="1"/>
          <p:nvPr/>
        </p:nvSpPr>
        <p:spPr>
          <a:xfrm>
            <a:off x="5234969" y="5970728"/>
            <a:ext cx="6583084" cy="646331"/>
          </a:xfrm>
          <a:prstGeom prst="rect">
            <a:avLst/>
          </a:prstGeom>
          <a:noFill/>
        </p:spPr>
        <p:txBody>
          <a:bodyPr wrap="none" rtlCol="0">
            <a:spAutoFit/>
          </a:bodyPr>
          <a:lstStyle/>
          <a:p>
            <a:r>
              <a:rPr lang="en-US" sz="3600" b="1" dirty="0"/>
              <a:t>Research Problem and </a:t>
            </a:r>
            <a:r>
              <a:rPr lang="en-US" sz="3600" b="1" dirty="0" smtClean="0"/>
              <a:t>Objectives</a:t>
            </a:r>
            <a:endParaRPr lang="en-US" sz="3600" dirty="0"/>
          </a:p>
        </p:txBody>
      </p:sp>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9800" y="11619223"/>
            <a:ext cx="12573000" cy="1791977"/>
          </a:xfrm>
          <a:prstGeom prst="rect">
            <a:avLst/>
          </a:prstGeom>
        </p:spPr>
      </p:pic>
      <p:sp>
        <p:nvSpPr>
          <p:cNvPr id="18" name="TextBox 17"/>
          <p:cNvSpPr txBox="1"/>
          <p:nvPr/>
        </p:nvSpPr>
        <p:spPr>
          <a:xfrm>
            <a:off x="5486400" y="12231469"/>
            <a:ext cx="5262531" cy="646331"/>
          </a:xfrm>
          <a:prstGeom prst="rect">
            <a:avLst/>
          </a:prstGeom>
          <a:noFill/>
        </p:spPr>
        <p:txBody>
          <a:bodyPr wrap="none" rtlCol="0">
            <a:spAutoFit/>
          </a:bodyPr>
          <a:lstStyle/>
          <a:p>
            <a:r>
              <a:rPr lang="en-US" sz="3600" b="1" dirty="0"/>
              <a:t>Background and </a:t>
            </a:r>
            <a:r>
              <a:rPr lang="en-US" sz="3600" b="1" dirty="0" smtClean="0"/>
              <a:t>Literature</a:t>
            </a:r>
            <a:endParaRPr lang="en-US" sz="3600" dirty="0"/>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9800" y="18340097"/>
            <a:ext cx="12573000" cy="1791977"/>
          </a:xfrm>
          <a:prstGeom prst="rect">
            <a:avLst/>
          </a:prstGeom>
        </p:spPr>
      </p:pic>
      <p:sp>
        <p:nvSpPr>
          <p:cNvPr id="19" name="TextBox 18"/>
          <p:cNvSpPr txBox="1"/>
          <p:nvPr/>
        </p:nvSpPr>
        <p:spPr>
          <a:xfrm>
            <a:off x="6215779" y="18949697"/>
            <a:ext cx="3265638" cy="646331"/>
          </a:xfrm>
          <a:prstGeom prst="rect">
            <a:avLst/>
          </a:prstGeom>
          <a:noFill/>
        </p:spPr>
        <p:txBody>
          <a:bodyPr wrap="none" rtlCol="0">
            <a:spAutoFit/>
          </a:bodyPr>
          <a:lstStyle/>
          <a:p>
            <a:r>
              <a:rPr lang="en-US" sz="3600" b="1" dirty="0"/>
              <a:t>System </a:t>
            </a:r>
            <a:r>
              <a:rPr lang="en-US" sz="3600" b="1" dirty="0" smtClean="0"/>
              <a:t>Diagram</a:t>
            </a:r>
            <a:endParaRPr lang="en-US" sz="3600" dirty="0"/>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9800" y="30632400"/>
            <a:ext cx="12573000" cy="1791977"/>
          </a:xfrm>
          <a:prstGeom prst="rect">
            <a:avLst/>
          </a:prstGeom>
        </p:spPr>
      </p:pic>
      <p:sp>
        <p:nvSpPr>
          <p:cNvPr id="20" name="TextBox 19"/>
          <p:cNvSpPr txBox="1"/>
          <p:nvPr/>
        </p:nvSpPr>
        <p:spPr>
          <a:xfrm>
            <a:off x="5706889" y="31205269"/>
            <a:ext cx="4283417" cy="646331"/>
          </a:xfrm>
          <a:prstGeom prst="rect">
            <a:avLst/>
          </a:prstGeom>
          <a:noFill/>
        </p:spPr>
        <p:txBody>
          <a:bodyPr wrap="none" rtlCol="0">
            <a:spAutoFit/>
          </a:bodyPr>
          <a:lstStyle/>
          <a:p>
            <a:r>
              <a:rPr lang="en-US" sz="3600" b="1" dirty="0"/>
              <a:t>Develop the solution </a:t>
            </a:r>
            <a:endParaRPr lang="en-US" sz="3600" dirty="0"/>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9800" y="36841423"/>
            <a:ext cx="12573000" cy="1791977"/>
          </a:xfrm>
          <a:prstGeom prst="rect">
            <a:avLst/>
          </a:prstGeom>
        </p:spPr>
      </p:pic>
      <p:sp>
        <p:nvSpPr>
          <p:cNvPr id="21" name="TextBox 20"/>
          <p:cNvSpPr txBox="1"/>
          <p:nvPr/>
        </p:nvSpPr>
        <p:spPr>
          <a:xfrm>
            <a:off x="6618132" y="37414200"/>
            <a:ext cx="2460930" cy="646331"/>
          </a:xfrm>
          <a:prstGeom prst="rect">
            <a:avLst/>
          </a:prstGeom>
          <a:noFill/>
        </p:spPr>
        <p:txBody>
          <a:bodyPr wrap="none" rtlCol="0">
            <a:spAutoFit/>
          </a:bodyPr>
          <a:lstStyle/>
          <a:p>
            <a:r>
              <a:rPr lang="en-US" sz="3600" b="1" dirty="0" smtClean="0"/>
              <a:t>Conclusions</a:t>
            </a:r>
            <a:endParaRPr lang="en-US" sz="3600" dirty="0"/>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07000" y="5867400"/>
            <a:ext cx="12573000" cy="1791977"/>
          </a:xfrm>
          <a:prstGeom prst="rect">
            <a:avLst/>
          </a:prstGeom>
        </p:spPr>
      </p:pic>
      <p:sp>
        <p:nvSpPr>
          <p:cNvPr id="22" name="TextBox 21"/>
          <p:cNvSpPr txBox="1"/>
          <p:nvPr/>
        </p:nvSpPr>
        <p:spPr>
          <a:xfrm>
            <a:off x="22807511" y="6440222"/>
            <a:ext cx="2771977" cy="646331"/>
          </a:xfrm>
          <a:prstGeom prst="rect">
            <a:avLst/>
          </a:prstGeom>
          <a:noFill/>
        </p:spPr>
        <p:txBody>
          <a:bodyPr wrap="none" rtlCol="0">
            <a:spAutoFit/>
          </a:bodyPr>
          <a:lstStyle/>
          <a:p>
            <a:r>
              <a:rPr lang="en-US" sz="3600" b="1" dirty="0" smtClean="0"/>
              <a:t>Methodology</a:t>
            </a:r>
            <a:endParaRPr lang="en-US" sz="3600" dirty="0"/>
          </a:p>
        </p:txBody>
      </p:sp>
      <p:pic>
        <p:nvPicPr>
          <p:cNvPr id="42"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07000" y="28727400"/>
            <a:ext cx="12573000" cy="1791977"/>
          </a:xfrm>
          <a:prstGeom prst="rect">
            <a:avLst/>
          </a:prstGeom>
        </p:spPr>
      </p:pic>
      <p:sp>
        <p:nvSpPr>
          <p:cNvPr id="23" name="TextBox 22"/>
          <p:cNvSpPr txBox="1"/>
          <p:nvPr/>
        </p:nvSpPr>
        <p:spPr>
          <a:xfrm>
            <a:off x="21749979" y="29321669"/>
            <a:ext cx="4506042" cy="646331"/>
          </a:xfrm>
          <a:prstGeom prst="rect">
            <a:avLst/>
          </a:prstGeom>
          <a:noFill/>
        </p:spPr>
        <p:txBody>
          <a:bodyPr wrap="none" rtlCol="0">
            <a:spAutoFit/>
          </a:bodyPr>
          <a:lstStyle/>
          <a:p>
            <a:r>
              <a:rPr lang="en-US" sz="3600" b="1" dirty="0"/>
              <a:t>Results and </a:t>
            </a:r>
            <a:r>
              <a:rPr lang="en-US" sz="3600" b="1" dirty="0" smtClean="0"/>
              <a:t>Discussion</a:t>
            </a:r>
            <a:endParaRPr lang="en-US" sz="3600" dirty="0"/>
          </a:p>
        </p:txBody>
      </p:sp>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87486" y="31775400"/>
            <a:ext cx="6198113" cy="3670882"/>
          </a:xfrm>
          <a:prstGeom prst="rect">
            <a:avLst/>
          </a:prstGeom>
        </p:spPr>
      </p:pic>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44546A"/>
      </a:dk2>
      <a:lt2>
        <a:srgbClr val="E7E6E6"/>
      </a:lt2>
      <a:accent1>
        <a:srgbClr val="70AD47"/>
      </a:accent1>
      <a:accent2>
        <a:srgbClr val="ED7D31"/>
      </a:accent2>
      <a:accent3>
        <a:srgbClr val="70AD47"/>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3254</TotalTime>
  <Words>570</Words>
  <Application>Microsoft Office PowerPoint</Application>
  <PresentationFormat>Custom</PresentationFormat>
  <Paragraphs>95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48x36</dc:title>
  <dc:creator>Jay Larson</dc:creator>
  <dc:description>Quality poster printing
www.genigraphics.com
1-800-790-4001</dc:description>
  <cp:lastModifiedBy>Asus Shimira</cp:lastModifiedBy>
  <cp:revision>86</cp:revision>
  <cp:lastPrinted>2013-02-12T02:21:55Z</cp:lastPrinted>
  <dcterms:created xsi:type="dcterms:W3CDTF">2013-02-10T21:14:48Z</dcterms:created>
  <dcterms:modified xsi:type="dcterms:W3CDTF">2018-09-26T12:45:00Z</dcterms:modified>
</cp:coreProperties>
</file>