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0"/>
  </p:notesMasterIdLst>
  <p:sldIdLst>
    <p:sldId id="256" r:id="rId2"/>
    <p:sldId id="257" r:id="rId3"/>
    <p:sldId id="258" r:id="rId4"/>
    <p:sldId id="278" r:id="rId5"/>
    <p:sldId id="279" r:id="rId6"/>
    <p:sldId id="282" r:id="rId7"/>
    <p:sldId id="281" r:id="rId8"/>
    <p:sldId id="277"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p:scale>
          <a:sx n="66" d="100"/>
          <a:sy n="66" d="100"/>
        </p:scale>
        <p:origin x="1934"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mc:Choice>
    <mc:Fallback xmlns="">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pencv.org/" TargetMode="External"/><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learnopencv.com/" TargetMode="External"/><Relationship Id="rId5" Type="http://schemas.openxmlformats.org/officeDocument/2006/relationships/hyperlink" Target="https://www.pyimagesearch.com/" TargetMode="External"/><Relationship Id="rId4" Type="http://schemas.openxmlformats.org/officeDocument/2006/relationships/hyperlink" Target="https://github.com/opencv/open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750525" y="796835"/>
            <a:ext cx="7772400" cy="1470025"/>
          </a:xfrm>
          <a:prstGeom prst="rect">
            <a:avLst/>
          </a:prstGeom>
          <a:noFill/>
          <a:ln>
            <a:noFill/>
          </a:ln>
        </p:spPr>
        <p:txBody>
          <a:bodyPr spcFirstLastPara="1" wrap="square" lIns="91425" tIns="45700" rIns="91425" bIns="45700" anchor="ctr" anchorCtr="0">
            <a:noAutofit/>
          </a:bodyPr>
          <a:lstStyle/>
          <a:p>
            <a:r>
              <a:rPr lang="en-US" dirty="0">
                <a:latin typeface="Algerian" panose="04020705040A02060702" pitchFamily="82" charset="0"/>
              </a:rPr>
              <a:t>Real-time Smile Detection and Tracking</a:t>
            </a:r>
            <a:r>
              <a:rPr lang="en-US" dirty="0" smtClean="0">
                <a:latin typeface="Algerian" panose="04020705040A02060702" pitchFamily="82" charset="0"/>
              </a:rPr>
              <a:t>.</a:t>
            </a:r>
            <a:endParaRPr lang="en-US" sz="3600" b="1" dirty="0">
              <a:latin typeface="Algerian" panose="04020705040A02060702" pitchFamily="82" charset="0"/>
              <a:cs typeface="Times New Roman" pitchFamily="18" charset="0"/>
            </a:endParaRPr>
          </a:p>
        </p:txBody>
      </p:sp>
      <p:sp>
        <p:nvSpPr>
          <p:cNvPr id="165" name="Google Shape;165;p25"/>
          <p:cNvSpPr txBox="1">
            <a:spLocks noGrp="1"/>
          </p:cNvSpPr>
          <p:nvPr>
            <p:ph type="subTitle" idx="1"/>
          </p:nvPr>
        </p:nvSpPr>
        <p:spPr>
          <a:xfrm>
            <a:off x="1436325" y="3206187"/>
            <a:ext cx="6400800" cy="273162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dirty="0" smtClean="0">
                <a:latin typeface="Times New Roman" pitchFamily="18" charset="0"/>
                <a:cs typeface="Times New Roman" pitchFamily="18" charset="0"/>
              </a:rPr>
              <a:t>Presented by</a:t>
            </a:r>
          </a:p>
          <a:p>
            <a:pPr marL="0" lvl="0" indent="0" algn="ctr" rtl="0">
              <a:lnSpc>
                <a:spcPct val="100000"/>
              </a:lnSpc>
              <a:spcBef>
                <a:spcPts val="0"/>
              </a:spcBef>
              <a:spcAft>
                <a:spcPts val="0"/>
              </a:spcAft>
              <a:buClr>
                <a:schemeClr val="dk1"/>
              </a:buClr>
              <a:buSzPts val="3200"/>
              <a:buFont typeface="Arial"/>
              <a:buNone/>
            </a:pPr>
            <a:r>
              <a:rPr lang="en-US" dirty="0" smtClean="0">
                <a:latin typeface="Times New Roman" pitchFamily="18" charset="0"/>
                <a:cs typeface="Times New Roman" pitchFamily="18" charset="0"/>
              </a:rPr>
              <a:t>N </a:t>
            </a:r>
            <a:r>
              <a:rPr lang="en-US" dirty="0" err="1" smtClean="0">
                <a:latin typeface="Times New Roman" pitchFamily="18" charset="0"/>
                <a:cs typeface="Times New Roman" pitchFamily="18" charset="0"/>
              </a:rPr>
              <a:t>Hariharan</a:t>
            </a:r>
            <a:endParaRPr lang="en-US" dirty="0" smtClean="0">
              <a:latin typeface="Times New Roman" pitchFamily="18" charset="0"/>
              <a:cs typeface="Times New Roman" pitchFamily="18" charset="0"/>
            </a:endParaRPr>
          </a:p>
          <a:p>
            <a:pPr marL="0" lvl="0" indent="0" rtl="0">
              <a:lnSpc>
                <a:spcPct val="100000"/>
              </a:lnSpc>
              <a:spcBef>
                <a:spcPts val="640"/>
              </a:spcBef>
              <a:spcAft>
                <a:spcPts val="0"/>
              </a:spcAft>
              <a:buClr>
                <a:schemeClr val="dk1"/>
              </a:buClr>
              <a:buSzPts val="3200"/>
              <a:buFont typeface="Arial"/>
              <a:buNone/>
            </a:pPr>
            <a:r>
              <a:rPr lang="en-US" dirty="0" smtClean="0">
                <a:latin typeface="Times New Roman" pitchFamily="18" charset="0"/>
                <a:cs typeface="Times New Roman" pitchFamily="18" charset="0"/>
              </a:rPr>
              <a:t>Register No : </a:t>
            </a:r>
            <a:r>
              <a:rPr lang="en-US" dirty="0" smtClean="0">
                <a:latin typeface="Times New Roman" pitchFamily="18" charset="0"/>
                <a:cs typeface="Times New Roman" pitchFamily="18" charset="0"/>
              </a:rPr>
              <a:t>22EC077</a:t>
            </a:r>
          </a:p>
          <a:p>
            <a:pPr marL="0" lvl="0" indent="0" rtl="0">
              <a:lnSpc>
                <a:spcPct val="100000"/>
              </a:lnSpc>
              <a:spcBef>
                <a:spcPts val="640"/>
              </a:spcBef>
              <a:spcAft>
                <a:spcPts val="0"/>
              </a:spcAft>
              <a:buClr>
                <a:schemeClr val="dk1"/>
              </a:buClr>
              <a:buSzPts val="3200"/>
              <a:buFont typeface="Arial"/>
              <a:buNone/>
            </a:pPr>
            <a:r>
              <a:rPr lang="en-US" dirty="0" err="1" smtClean="0">
                <a:latin typeface="Times New Roman" pitchFamily="18" charset="0"/>
                <a:cs typeface="Times New Roman" pitchFamily="18" charset="0"/>
              </a:rPr>
              <a:t>Sk</a:t>
            </a:r>
            <a:r>
              <a:rPr lang="en-US" dirty="0" smtClean="0">
                <a:latin typeface="Times New Roman" pitchFamily="18" charset="0"/>
                <a:cs typeface="Times New Roman" pitchFamily="18" charset="0"/>
              </a:rPr>
              <a:t> Abdul </a:t>
            </a:r>
            <a:r>
              <a:rPr lang="en-US" dirty="0" err="1" smtClean="0">
                <a:latin typeface="Times New Roman" pitchFamily="18" charset="0"/>
                <a:cs typeface="Times New Roman" pitchFamily="18" charset="0"/>
              </a:rPr>
              <a:t>Baseed</a:t>
            </a:r>
            <a:endParaRPr lang="en-US" dirty="0" smtClean="0">
              <a:latin typeface="Times New Roman" pitchFamily="18" charset="0"/>
              <a:cs typeface="Times New Roman" pitchFamily="18" charset="0"/>
            </a:endParaRPr>
          </a:p>
          <a:p>
            <a:pPr marL="0" lvl="0" indent="0" rtl="0">
              <a:lnSpc>
                <a:spcPct val="100000"/>
              </a:lnSpc>
              <a:spcBef>
                <a:spcPts val="640"/>
              </a:spcBef>
              <a:spcAft>
                <a:spcPts val="0"/>
              </a:spcAft>
              <a:buClr>
                <a:schemeClr val="dk1"/>
              </a:buClr>
              <a:buSzPts val="3200"/>
              <a:buFont typeface="Arial"/>
              <a:buNone/>
            </a:pPr>
            <a:r>
              <a:rPr lang="en-US" dirty="0" smtClean="0">
                <a:latin typeface="Times New Roman" pitchFamily="18" charset="0"/>
                <a:cs typeface="Times New Roman" pitchFamily="18" charset="0"/>
              </a:rPr>
              <a:t>Register No:22EC106</a:t>
            </a:r>
          </a:p>
          <a:p>
            <a:pPr marL="0" lvl="0" indent="0" rtl="0">
              <a:lnSpc>
                <a:spcPct val="100000"/>
              </a:lnSpc>
              <a:spcBef>
                <a:spcPts val="640"/>
              </a:spcBef>
              <a:spcAft>
                <a:spcPts val="0"/>
              </a:spcAft>
              <a:buClr>
                <a:schemeClr val="dk1"/>
              </a:buClr>
              <a:buSzPts val="3200"/>
              <a:buFont typeface="Arial"/>
              <a:buNone/>
            </a:pPr>
            <a:endParaRPr dirty="0" smtClean="0">
              <a:latin typeface="Times New Roman" pitchFamily="18" charset="0"/>
              <a:cs typeface="Times New Roman" pitchFamily="18" charset="0"/>
            </a:endParaRPr>
          </a:p>
          <a:p>
            <a:pPr marL="0" lvl="0" indent="0" algn="ctr" rtl="0">
              <a:lnSpc>
                <a:spcPct val="100000"/>
              </a:lnSpc>
              <a:spcBef>
                <a:spcPts val="640"/>
              </a:spcBef>
              <a:spcAft>
                <a:spcPts val="0"/>
              </a:spcAft>
              <a:buClr>
                <a:schemeClr val="dk1"/>
              </a:buClr>
              <a:buSzPts val="3200"/>
              <a:buFont typeface="Arial"/>
              <a:buNone/>
            </a:pPr>
            <a:endParaRPr dirty="0"/>
          </a:p>
        </p:txBody>
      </p:sp>
      <p:sp>
        <p:nvSpPr>
          <p:cNvPr id="166" name="Google Shape;166;p25"/>
          <p:cNvSpPr/>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58"/>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58"/>
                </a:solidFill>
                <a:latin typeface="Calibri"/>
                <a:ea typeface="Calibri"/>
                <a:cs typeface="Calibri"/>
                <a:sym typeface="Calibri"/>
              </a:rPr>
              <a:t>CHENNAI INSTITUTE OF TECHNOLOGY(An Autonomous Institution)</a:t>
            </a:r>
            <a:endParaRPr sz="1800" b="1" i="0" u="none" strike="noStrike" cap="none">
              <a:solidFill>
                <a:srgbClr val="000058"/>
              </a:solidFill>
              <a:latin typeface="Calibri"/>
              <a:ea typeface="Calibri"/>
              <a:cs typeface="Calibri"/>
              <a:sym typeface="Calibri"/>
            </a:endParaRPr>
          </a:p>
        </p:txBody>
      </p:sp>
      <p:pic>
        <p:nvPicPr>
          <p:cNvPr id="167" name="Google Shape;167;p25" descr="1583389585phpP9W1tB.jpg"/>
          <p:cNvPicPr preferRelativeResize="0"/>
          <p:nvPr/>
        </p:nvPicPr>
        <p:blipFill rotWithShape="1">
          <a:blip r:embed="rId3">
            <a:alphaModFix/>
          </a:blip>
          <a:srcRect/>
          <a:stretch/>
        </p:blipFill>
        <p:spPr>
          <a:xfrm>
            <a:off x="0" y="6096000"/>
            <a:ext cx="1339849" cy="76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smtClean="0">
                <a:latin typeface="Times New Roman" pitchFamily="18" charset="0"/>
                <a:cs typeface="Times New Roman" pitchFamily="18" charset="0"/>
              </a:rPr>
              <a:t>Problem Statement/Definition</a:t>
            </a:r>
            <a:endParaRPr b="1" dirty="0">
              <a:latin typeface="Times New Roman" pitchFamily="18" charset="0"/>
              <a:cs typeface="Times New Roman" pitchFamily="18" charset="0"/>
            </a:endParaRPr>
          </a:p>
        </p:txBody>
      </p:sp>
      <p:sp>
        <p:nvSpPr>
          <p:cNvPr id="173" name="Google Shape;17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lvl="0" indent="-349250">
              <a:spcBef>
                <a:spcPts val="0"/>
              </a:spcBef>
              <a:buSzPts val="1900"/>
            </a:pPr>
            <a:r>
              <a:rPr lang="en-US" sz="2000" dirty="0"/>
              <a:t>The problem is to develop a real-time smile detection and tracking system using computer vision techniques. The system should be able to analyze video streams from a webcam and accurately identify faces in the frames. It should further detect and track smiles within the detected faces, providing visual feedback by drawing rectangles around the faces and smiles. The objective is to create a robust and efficient smile detection algorithm that can be used in various applications, such as emotion recognition, user engagement analysis, or interactive interfaces. The system should deliver accurate and prompt smile detection results, even in varying lighting conditions and different face orientations.</a:t>
            </a:r>
            <a:endParaRPr sz="2000" dirty="0">
              <a:latin typeface="Times New Roman" pitchFamily="18" charset="0"/>
              <a:cs typeface="Times New Roman" pitchFamily="18" charset="0"/>
            </a:endParaRPr>
          </a:p>
        </p:txBody>
      </p:sp>
      <p:pic>
        <p:nvPicPr>
          <p:cNvPr id="174" name="Google Shape;174;p26"/>
          <p:cNvPicPr preferRelativeResize="0"/>
          <p:nvPr/>
        </p:nvPicPr>
        <p:blipFill rotWithShape="1">
          <a:blip r:embed="rId3">
            <a:alphaModFix/>
          </a:blip>
          <a:srcRect/>
          <a:stretch/>
        </p:blipFill>
        <p:spPr>
          <a:xfrm>
            <a:off x="0" y="6046391"/>
            <a:ext cx="9144000" cy="811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smtClean="0">
                <a:latin typeface="Times New Roman" pitchFamily="18" charset="0"/>
                <a:cs typeface="Times New Roman" pitchFamily="18" charset="0"/>
              </a:rPr>
              <a:t>Proposed Solution </a:t>
            </a:r>
            <a:endParaRPr b="1" dirty="0">
              <a:latin typeface="Times New Roman" pitchFamily="18" charset="0"/>
              <a:cs typeface="Times New Roman" pitchFamily="18" charset="0"/>
            </a:endParaRPr>
          </a:p>
        </p:txBody>
      </p:sp>
      <p:pic>
        <p:nvPicPr>
          <p:cNvPr id="180" name="Google Shape;180;p27"/>
          <p:cNvPicPr preferRelativeResize="0">
            <a:picLocks noGrp="1"/>
          </p:cNvPicPr>
          <p:nvPr>
            <p:ph type="body" idx="1"/>
          </p:nvPr>
        </p:nvPicPr>
        <p:blipFill rotWithShape="1">
          <a:blip r:embed="rId3">
            <a:alphaModFix/>
          </a:blip>
          <a:srcRect/>
          <a:stretch/>
        </p:blipFill>
        <p:spPr>
          <a:xfrm>
            <a:off x="0" y="6248400"/>
            <a:ext cx="9144000" cy="832419"/>
          </a:xfrm>
          <a:prstGeom prst="rect">
            <a:avLst/>
          </a:prstGeom>
          <a:noFill/>
          <a:ln>
            <a:noFill/>
          </a:ln>
        </p:spPr>
      </p:pic>
      <p:sp>
        <p:nvSpPr>
          <p:cNvPr id="181" name="Google Shape;181;p27"/>
          <p:cNvSpPr txBox="1"/>
          <p:nvPr/>
        </p:nvSpPr>
        <p:spPr>
          <a:xfrm>
            <a:off x="576275" y="1545050"/>
            <a:ext cx="7937700" cy="5170616"/>
          </a:xfrm>
          <a:prstGeom prst="rect">
            <a:avLst/>
          </a:prstGeom>
          <a:noFill/>
          <a:ln>
            <a:noFill/>
          </a:ln>
        </p:spPr>
        <p:txBody>
          <a:bodyPr spcFirstLastPara="1" wrap="square" lIns="91425" tIns="91425" rIns="91425" bIns="91425" anchor="t" anchorCtr="0">
            <a:spAutoFit/>
          </a:bodyPr>
          <a:lstStyle/>
          <a:p>
            <a:r>
              <a:rPr lang="en-US" sz="1200" dirty="0"/>
              <a:t>Our proposed solution is to develop a real-time smile detection and tracking system using computer vision techniques. The system will leverage the </a:t>
            </a:r>
            <a:r>
              <a:rPr lang="en-US" sz="1200" dirty="0" err="1"/>
              <a:t>OpenCV</a:t>
            </a:r>
            <a:r>
              <a:rPr lang="en-US" sz="1200" dirty="0"/>
              <a:t> library, which provides pre-trained </a:t>
            </a:r>
            <a:r>
              <a:rPr lang="en-US" sz="1200" dirty="0" err="1"/>
              <a:t>Haar</a:t>
            </a:r>
            <a:r>
              <a:rPr lang="en-US" sz="1200" dirty="0"/>
              <a:t> cascade classifiers for face and smile detection. By following these steps, we can achieve the desired functionality:</a:t>
            </a:r>
          </a:p>
          <a:p>
            <a:r>
              <a:rPr lang="en-US" sz="1200" dirty="0"/>
              <a:t>Access Webcam: Utilize </a:t>
            </a:r>
            <a:r>
              <a:rPr lang="en-US" sz="1200" dirty="0" err="1"/>
              <a:t>OpenCV's</a:t>
            </a:r>
            <a:r>
              <a:rPr lang="en-US" sz="1200" dirty="0"/>
              <a:t> </a:t>
            </a:r>
            <a:r>
              <a:rPr lang="en-US" sz="1200" dirty="0" err="1"/>
              <a:t>VideoCapture</a:t>
            </a:r>
            <a:r>
              <a:rPr lang="en-US" sz="1200" dirty="0"/>
              <a:t> module to access the webcam and capture real-time video frames.</a:t>
            </a:r>
          </a:p>
          <a:p>
            <a:r>
              <a:rPr lang="en-US" sz="1200" dirty="0"/>
              <a:t>Grayscale Conversion: Convert each captured frame to grayscale using </a:t>
            </a:r>
            <a:r>
              <a:rPr lang="en-US" sz="1200" dirty="0" err="1"/>
              <a:t>OpenCV's</a:t>
            </a:r>
            <a:r>
              <a:rPr lang="en-US" sz="1200" dirty="0"/>
              <a:t> </a:t>
            </a:r>
            <a:r>
              <a:rPr lang="en-US" sz="1200" dirty="0" err="1"/>
              <a:t>cvtColor</a:t>
            </a:r>
            <a:r>
              <a:rPr lang="en-US" sz="1200" dirty="0"/>
              <a:t>() function. This simplifies the subsequent face and smile detection process.</a:t>
            </a:r>
          </a:p>
          <a:p>
            <a:r>
              <a:rPr lang="en-US" sz="1200" dirty="0"/>
              <a:t>Face Detection: Apply the </a:t>
            </a:r>
            <a:r>
              <a:rPr lang="en-US" sz="1200" dirty="0" err="1"/>
              <a:t>Haar</a:t>
            </a:r>
            <a:r>
              <a:rPr lang="en-US" sz="1200" dirty="0"/>
              <a:t> cascade classifier for face detection to the grayscale frame using </a:t>
            </a:r>
            <a:r>
              <a:rPr lang="en-US" sz="1200" dirty="0" err="1"/>
              <a:t>OpenCV's</a:t>
            </a:r>
            <a:r>
              <a:rPr lang="en-US" sz="1200" dirty="0"/>
              <a:t> </a:t>
            </a:r>
            <a:r>
              <a:rPr lang="en-US" sz="1200" dirty="0" err="1"/>
              <a:t>detectMultiScale</a:t>
            </a:r>
            <a:r>
              <a:rPr lang="en-US" sz="1200" dirty="0"/>
              <a:t>() function. This step will identify the positions and sizes of faces within the frame.</a:t>
            </a:r>
          </a:p>
          <a:p>
            <a:r>
              <a:rPr lang="en-US" sz="1200" dirty="0"/>
              <a:t>Smile Detection: For each detected face, extract a region of interest (ROI) from the grayscale frame. Apply the </a:t>
            </a:r>
            <a:r>
              <a:rPr lang="en-US" sz="1200" dirty="0" err="1"/>
              <a:t>Haar</a:t>
            </a:r>
            <a:r>
              <a:rPr lang="en-US" sz="1200" dirty="0"/>
              <a:t> cascade classifier for smile detection to the ROI using </a:t>
            </a:r>
            <a:r>
              <a:rPr lang="en-US" sz="1200" dirty="0" err="1"/>
              <a:t>OpenCV's</a:t>
            </a:r>
            <a:r>
              <a:rPr lang="en-US" sz="1200" dirty="0"/>
              <a:t> </a:t>
            </a:r>
            <a:r>
              <a:rPr lang="en-US" sz="1200" dirty="0" err="1"/>
              <a:t>detectMultiScale</a:t>
            </a:r>
            <a:r>
              <a:rPr lang="en-US" sz="1200" dirty="0"/>
              <a:t>() function. This will identify the positions and sizes of smiles within the ROI.</a:t>
            </a:r>
          </a:p>
          <a:p>
            <a:r>
              <a:rPr lang="en-US" sz="1200" dirty="0"/>
              <a:t>Visualization: Draw rectangles around the detected faces and smiles using </a:t>
            </a:r>
            <a:r>
              <a:rPr lang="en-US" sz="1200" dirty="0" err="1"/>
              <a:t>OpenCV's</a:t>
            </a:r>
            <a:r>
              <a:rPr lang="en-US" sz="1200" dirty="0"/>
              <a:t> rectangle() function. Display the video frame with the drawn rectangles using </a:t>
            </a:r>
            <a:r>
              <a:rPr lang="en-US" sz="1200" dirty="0" err="1"/>
              <a:t>OpenCV's</a:t>
            </a:r>
            <a:r>
              <a:rPr lang="en-US" sz="1200" dirty="0"/>
              <a:t> </a:t>
            </a:r>
            <a:r>
              <a:rPr lang="en-US" sz="1200" dirty="0" err="1"/>
              <a:t>imshow</a:t>
            </a:r>
            <a:r>
              <a:rPr lang="en-US" sz="1200" dirty="0"/>
              <a:t>() function. Provide textual feedback above each face rectangle to indicate whether the person is smiling or not.</a:t>
            </a:r>
          </a:p>
          <a:p>
            <a:r>
              <a:rPr lang="en-US" sz="1200" dirty="0"/>
              <a:t>Real-time Processing: Continuously loop through the frames, repeating the face and smile detection process for each frame. Allow the user to exit the loop by pressing a key (e.g., 'c').</a:t>
            </a:r>
          </a:p>
          <a:p>
            <a:r>
              <a:rPr lang="en-US" sz="1200" dirty="0"/>
              <a:t>System Integration: Package the solution into a standalone application or integrate it into a larger project based on specific requirements.</a:t>
            </a:r>
          </a:p>
          <a:p>
            <a:r>
              <a:rPr lang="en-US" sz="1200" dirty="0"/>
              <a:t>Testing and Optimization: Test the system with various scenarios, lighting conditions, and individuals to evaluate its performance. Optimize the parameters of the </a:t>
            </a:r>
            <a:r>
              <a:rPr lang="en-US" sz="1200" dirty="0" err="1"/>
              <a:t>Haar</a:t>
            </a:r>
            <a:r>
              <a:rPr lang="en-US" sz="1200" dirty="0"/>
              <a:t> cascade classifiers, such as the scale factor and minimum neighbors, to improve detection accuracy and efficiency.</a:t>
            </a:r>
          </a:p>
          <a:p>
            <a:r>
              <a:rPr lang="en-US" sz="1200" dirty="0"/>
              <a:t>By implementing this solution, we can develop a real-time smile detection and tracking system suitable for applications requiring smile analysis and engagement detection based on video streams from a webcam.</a:t>
            </a:r>
          </a:p>
          <a:p>
            <a:endParaRPr sz="1200" b="0" i="0" u="none" strike="noStrike" cap="none" dirty="0">
              <a:solidFill>
                <a:schemeClr val="dk1"/>
              </a:solidFill>
              <a:sym typeface="Arial"/>
            </a:endParaRPr>
          </a:p>
          <a:p>
            <a:pPr marL="0" marR="0" lvl="0" indent="0" algn="l"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smtClean="0">
                <a:latin typeface="Times New Roman" pitchFamily="18" charset="0"/>
                <a:cs typeface="Times New Roman" pitchFamily="18" charset="0"/>
              </a:rPr>
              <a:t>Code</a:t>
            </a:r>
            <a:endParaRPr b="1" dirty="0">
              <a:latin typeface="Times New Roman" pitchFamily="18" charset="0"/>
              <a:cs typeface="Times New Roman" pitchFamily="18" charset="0"/>
            </a:endParaRPr>
          </a:p>
        </p:txBody>
      </p:sp>
      <p:sp>
        <p:nvSpPr>
          <p:cNvPr id="173" name="Google Shape;17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indent="0">
              <a:buNone/>
            </a:pPr>
            <a:r>
              <a:rPr lang="en-IN" sz="1050" dirty="0"/>
              <a:t>import cv2</a:t>
            </a:r>
          </a:p>
          <a:p>
            <a:pPr marL="114300" indent="0">
              <a:buNone/>
            </a:pPr>
            <a:r>
              <a:rPr lang="en-IN" sz="1050" dirty="0" err="1"/>
              <a:t>face_cascade</a:t>
            </a:r>
            <a:r>
              <a:rPr lang="en-IN" sz="1050" dirty="0"/>
              <a:t> = cv2.CascadeClassifier(cv2.data.haarcascades + 'haarcascade_frontalface_default.xml')</a:t>
            </a:r>
          </a:p>
          <a:p>
            <a:pPr marL="114300" indent="0">
              <a:buNone/>
            </a:pPr>
            <a:r>
              <a:rPr lang="en-IN" sz="1050" dirty="0" err="1"/>
              <a:t>smile_cascade</a:t>
            </a:r>
            <a:r>
              <a:rPr lang="en-IN" sz="1050" dirty="0"/>
              <a:t> = cv2.CascadeClassifier(cv2.data.haarcascades + 'haarcascade_smile.xml')</a:t>
            </a:r>
          </a:p>
          <a:p>
            <a:pPr marL="114300" indent="0">
              <a:buNone/>
            </a:pPr>
            <a:r>
              <a:rPr lang="en-IN" sz="1050" dirty="0"/>
              <a:t>cap = cv2.VideoCapture(0)</a:t>
            </a:r>
          </a:p>
          <a:p>
            <a:pPr marL="114300" indent="0">
              <a:buNone/>
            </a:pPr>
            <a:r>
              <a:rPr lang="en-IN" sz="1050" dirty="0"/>
              <a:t/>
            </a:r>
            <a:br>
              <a:rPr lang="en-IN" sz="1050" dirty="0"/>
            </a:br>
            <a:r>
              <a:rPr lang="en-IN" sz="1050" dirty="0"/>
              <a:t>while True:</a:t>
            </a:r>
          </a:p>
          <a:p>
            <a:pPr marL="114300" indent="0">
              <a:buNone/>
            </a:pPr>
            <a:r>
              <a:rPr lang="en-IN" sz="1050" dirty="0"/>
              <a:t>    ret, frame = </a:t>
            </a:r>
            <a:r>
              <a:rPr lang="en-IN" sz="1050" dirty="0" err="1"/>
              <a:t>cap.read</a:t>
            </a:r>
            <a:r>
              <a:rPr lang="en-IN" sz="1050" dirty="0"/>
              <a:t>()</a:t>
            </a:r>
          </a:p>
          <a:p>
            <a:pPr marL="114300" indent="0">
              <a:buNone/>
            </a:pPr>
            <a:r>
              <a:rPr lang="en-IN" sz="1050" dirty="0"/>
              <a:t>    if not ret:</a:t>
            </a:r>
          </a:p>
          <a:p>
            <a:pPr marL="114300" indent="0">
              <a:buNone/>
            </a:pPr>
            <a:r>
              <a:rPr lang="en-IN" sz="1050" dirty="0"/>
              <a:t>        break</a:t>
            </a:r>
          </a:p>
          <a:p>
            <a:pPr marL="114300" indent="0">
              <a:buNone/>
            </a:pPr>
            <a:r>
              <a:rPr lang="en-IN" sz="1050" dirty="0"/>
              <a:t/>
            </a:r>
            <a:br>
              <a:rPr lang="en-IN" sz="1050" dirty="0"/>
            </a:br>
            <a:r>
              <a:rPr lang="en-IN" sz="1050" dirty="0"/>
              <a:t>    </a:t>
            </a:r>
            <a:r>
              <a:rPr lang="en-IN" sz="1050" dirty="0" err="1"/>
              <a:t>gray</a:t>
            </a:r>
            <a:r>
              <a:rPr lang="en-IN" sz="1050" dirty="0"/>
              <a:t> = cv2.cvtColor(frame, cv2.COLOR_BGR2GRAY)</a:t>
            </a:r>
          </a:p>
          <a:p>
            <a:pPr marL="114300" indent="0">
              <a:buNone/>
            </a:pPr>
            <a:r>
              <a:rPr lang="en-IN" sz="1050" dirty="0"/>
              <a:t>    faces = </a:t>
            </a:r>
            <a:r>
              <a:rPr lang="en-IN" sz="1050" dirty="0" err="1"/>
              <a:t>face_cascade.detectMultiScale</a:t>
            </a:r>
            <a:r>
              <a:rPr lang="en-IN" sz="1050" dirty="0"/>
              <a:t>(</a:t>
            </a:r>
            <a:r>
              <a:rPr lang="en-IN" sz="1050" dirty="0" err="1"/>
              <a:t>gray</a:t>
            </a:r>
            <a:r>
              <a:rPr lang="en-IN" sz="1050" dirty="0"/>
              <a:t>, </a:t>
            </a:r>
            <a:r>
              <a:rPr lang="en-IN" sz="1050" dirty="0" err="1"/>
              <a:t>scaleFactor</a:t>
            </a:r>
            <a:r>
              <a:rPr lang="en-IN" sz="1050" dirty="0"/>
              <a:t>=1.3, </a:t>
            </a:r>
            <a:r>
              <a:rPr lang="en-IN" sz="1050" dirty="0" err="1"/>
              <a:t>minNeighbors</a:t>
            </a:r>
            <a:r>
              <a:rPr lang="en-IN" sz="1050" dirty="0"/>
              <a:t>=5)</a:t>
            </a:r>
          </a:p>
          <a:p>
            <a:pPr marL="114300" indent="0">
              <a:buNone/>
            </a:pPr>
            <a:r>
              <a:rPr lang="en-IN" sz="1050" dirty="0"/>
              <a:t>    for (x, y, w, h) in faces:</a:t>
            </a:r>
          </a:p>
          <a:p>
            <a:pPr marL="114300" indent="0">
              <a:buNone/>
            </a:pPr>
            <a:r>
              <a:rPr lang="en-IN" sz="1050" dirty="0"/>
              <a:t>        </a:t>
            </a:r>
            <a:r>
              <a:rPr lang="en-IN" sz="1050" dirty="0" err="1"/>
              <a:t>roi_gray</a:t>
            </a:r>
            <a:r>
              <a:rPr lang="en-IN" sz="1050" dirty="0"/>
              <a:t> = </a:t>
            </a:r>
            <a:r>
              <a:rPr lang="en-IN" sz="1050" dirty="0" err="1"/>
              <a:t>gray</a:t>
            </a:r>
            <a:r>
              <a:rPr lang="en-IN" sz="1050" dirty="0"/>
              <a:t>[</a:t>
            </a:r>
            <a:r>
              <a:rPr lang="en-IN" sz="1050" dirty="0" err="1"/>
              <a:t>y:y+h</a:t>
            </a:r>
            <a:r>
              <a:rPr lang="en-IN" sz="1050" dirty="0"/>
              <a:t>, x:x+w]</a:t>
            </a:r>
          </a:p>
          <a:p>
            <a:pPr marL="114300" indent="0">
              <a:buNone/>
            </a:pPr>
            <a:r>
              <a:rPr lang="en-IN" sz="1050" dirty="0"/>
              <a:t>        </a:t>
            </a:r>
            <a:r>
              <a:rPr lang="en-IN" sz="1050" dirty="0" err="1"/>
              <a:t>roi_color</a:t>
            </a:r>
            <a:r>
              <a:rPr lang="en-IN" sz="1050" dirty="0"/>
              <a:t> = frame[</a:t>
            </a:r>
            <a:r>
              <a:rPr lang="en-IN" sz="1050" dirty="0" err="1"/>
              <a:t>y:y+h</a:t>
            </a:r>
            <a:r>
              <a:rPr lang="en-IN" sz="1050" dirty="0"/>
              <a:t>, x:x+w]</a:t>
            </a:r>
          </a:p>
          <a:p>
            <a:pPr marL="114300" indent="0">
              <a:buNone/>
            </a:pPr>
            <a:r>
              <a:rPr lang="en-IN" sz="1050" dirty="0"/>
              <a:t/>
            </a:r>
            <a:br>
              <a:rPr lang="en-IN" sz="1050" dirty="0"/>
            </a:br>
            <a:r>
              <a:rPr lang="en-IN" sz="1050" dirty="0"/>
              <a:t>        smiles = </a:t>
            </a:r>
            <a:r>
              <a:rPr lang="en-IN" sz="1050" dirty="0" err="1"/>
              <a:t>smile_cascade.detectMultiScale</a:t>
            </a:r>
            <a:r>
              <a:rPr lang="en-IN" sz="1050" dirty="0"/>
              <a:t>(</a:t>
            </a:r>
            <a:r>
              <a:rPr lang="en-IN" sz="1050" dirty="0" err="1"/>
              <a:t>roi_gray</a:t>
            </a:r>
            <a:r>
              <a:rPr lang="en-IN" sz="1050" dirty="0"/>
              <a:t>, </a:t>
            </a:r>
            <a:r>
              <a:rPr lang="en-IN" sz="1050" dirty="0" err="1"/>
              <a:t>scaleFactor</a:t>
            </a:r>
            <a:r>
              <a:rPr lang="en-IN" sz="1050" dirty="0"/>
              <a:t>=1.7, </a:t>
            </a:r>
            <a:r>
              <a:rPr lang="en-IN" sz="1050" dirty="0" err="1"/>
              <a:t>minNeighbors</a:t>
            </a:r>
            <a:r>
              <a:rPr lang="en-IN" sz="1050" dirty="0"/>
              <a:t>=22)</a:t>
            </a:r>
          </a:p>
          <a:p>
            <a:pPr marL="114300" indent="0">
              <a:buNone/>
            </a:pPr>
            <a:r>
              <a:rPr lang="en-IN" sz="1050" dirty="0"/>
              <a:t/>
            </a:r>
            <a:br>
              <a:rPr lang="en-IN" sz="1050" dirty="0"/>
            </a:br>
            <a:r>
              <a:rPr lang="en-IN" sz="1050" dirty="0"/>
              <a:t/>
            </a:r>
            <a:br>
              <a:rPr lang="en-IN" sz="1050" dirty="0"/>
            </a:br>
            <a:r>
              <a:rPr lang="en-IN" sz="1050" dirty="0"/>
              <a:t>        cv2.rectangle(frame, (x, y), (</a:t>
            </a:r>
            <a:r>
              <a:rPr lang="en-IN" sz="1050" dirty="0" err="1"/>
              <a:t>x+w</a:t>
            </a:r>
            <a:r>
              <a:rPr lang="en-IN" sz="1050" dirty="0"/>
              <a:t>, </a:t>
            </a:r>
            <a:r>
              <a:rPr lang="en-IN" sz="1050" dirty="0" err="1"/>
              <a:t>y+h</a:t>
            </a:r>
            <a:r>
              <a:rPr lang="en-IN" sz="1050" dirty="0"/>
              <a:t>), (255, 0, 0), 2)</a:t>
            </a:r>
          </a:p>
        </p:txBody>
      </p:sp>
      <p:pic>
        <p:nvPicPr>
          <p:cNvPr id="174" name="Google Shape;174;p26"/>
          <p:cNvPicPr preferRelativeResize="0"/>
          <p:nvPr/>
        </p:nvPicPr>
        <p:blipFill rotWithShape="1">
          <a:blip r:embed="rId3">
            <a:alphaModFix/>
          </a:blip>
          <a:srcRect/>
          <a:stretch/>
        </p:blipFill>
        <p:spPr>
          <a:xfrm>
            <a:off x="0" y="6046391"/>
            <a:ext cx="9144000" cy="811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b="1" dirty="0" smtClean="0">
                <a:latin typeface="Times New Roman" pitchFamily="18" charset="0"/>
                <a:cs typeface="Times New Roman" pitchFamily="18" charset="0"/>
              </a:rPr>
              <a:t>Code</a:t>
            </a:r>
            <a:endParaRPr b="1" dirty="0">
              <a:latin typeface="Times New Roman" pitchFamily="18" charset="0"/>
              <a:cs typeface="Times New Roman" pitchFamily="18" charset="0"/>
            </a:endParaRPr>
          </a:p>
        </p:txBody>
      </p:sp>
      <p:sp>
        <p:nvSpPr>
          <p:cNvPr id="173" name="Google Shape;17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indent="0">
              <a:buNone/>
            </a:pPr>
            <a:r>
              <a:rPr lang="en-IN" sz="1100" dirty="0"/>
              <a:t>        for (</a:t>
            </a:r>
            <a:r>
              <a:rPr lang="en-IN" sz="1100" dirty="0" err="1"/>
              <a:t>sx</a:t>
            </a:r>
            <a:r>
              <a:rPr lang="en-IN" sz="1100" dirty="0"/>
              <a:t>, </a:t>
            </a:r>
            <a:r>
              <a:rPr lang="en-IN" sz="1100" dirty="0" err="1"/>
              <a:t>sy</a:t>
            </a:r>
            <a:r>
              <a:rPr lang="en-IN" sz="1100" dirty="0"/>
              <a:t>, </a:t>
            </a:r>
            <a:r>
              <a:rPr lang="en-IN" sz="1100" dirty="0" err="1"/>
              <a:t>sw</a:t>
            </a:r>
            <a:r>
              <a:rPr lang="en-IN" sz="1100" dirty="0"/>
              <a:t>, </a:t>
            </a:r>
            <a:r>
              <a:rPr lang="en-IN" sz="1100" dirty="0" err="1"/>
              <a:t>sh</a:t>
            </a:r>
            <a:r>
              <a:rPr lang="en-IN" sz="1100" dirty="0"/>
              <a:t>) in smiles:</a:t>
            </a:r>
          </a:p>
          <a:p>
            <a:pPr marL="114300" indent="0">
              <a:buNone/>
            </a:pPr>
            <a:r>
              <a:rPr lang="en-IN" sz="1100" dirty="0"/>
              <a:t>            </a:t>
            </a:r>
          </a:p>
          <a:p>
            <a:pPr marL="114300" indent="0">
              <a:buNone/>
            </a:pPr>
            <a:r>
              <a:rPr lang="en-IN" sz="1100" dirty="0"/>
              <a:t>            cv2.rectangle(</a:t>
            </a:r>
            <a:r>
              <a:rPr lang="en-IN" sz="1100" dirty="0" err="1"/>
              <a:t>roi_color</a:t>
            </a:r>
            <a:r>
              <a:rPr lang="en-IN" sz="1100" dirty="0"/>
              <a:t>, (</a:t>
            </a:r>
            <a:r>
              <a:rPr lang="en-IN" sz="1100" dirty="0" err="1"/>
              <a:t>sx</a:t>
            </a:r>
            <a:r>
              <a:rPr lang="en-IN" sz="1100" dirty="0"/>
              <a:t>, </a:t>
            </a:r>
            <a:r>
              <a:rPr lang="en-IN" sz="1100" dirty="0" err="1"/>
              <a:t>sy</a:t>
            </a:r>
            <a:r>
              <a:rPr lang="en-IN" sz="1100" dirty="0"/>
              <a:t>), (</a:t>
            </a:r>
            <a:r>
              <a:rPr lang="en-IN" sz="1100" dirty="0" err="1"/>
              <a:t>sx+sw</a:t>
            </a:r>
            <a:r>
              <a:rPr lang="en-IN" sz="1100" dirty="0"/>
              <a:t>, </a:t>
            </a:r>
            <a:r>
              <a:rPr lang="en-IN" sz="1100" dirty="0" err="1"/>
              <a:t>sy+sh</a:t>
            </a:r>
            <a:r>
              <a:rPr lang="en-IN" sz="1100" dirty="0"/>
              <a:t>), (0, 255, 0), 2)</a:t>
            </a:r>
          </a:p>
          <a:p>
            <a:pPr marL="114300" indent="0">
              <a:buNone/>
            </a:pPr>
            <a:r>
              <a:rPr lang="en-IN" sz="1100" dirty="0"/>
              <a:t>        if </a:t>
            </a:r>
            <a:r>
              <a:rPr lang="en-IN" sz="1100" dirty="0" err="1"/>
              <a:t>len</a:t>
            </a:r>
            <a:r>
              <a:rPr lang="en-IN" sz="1100" dirty="0"/>
              <a:t>(smiles) &gt; 0:</a:t>
            </a:r>
          </a:p>
          <a:p>
            <a:pPr marL="114300" indent="0">
              <a:buNone/>
            </a:pPr>
            <a:r>
              <a:rPr lang="en-IN" sz="1100" dirty="0"/>
              <a:t>            cv2.putText(frame, 'smiling', (x, y-10), cv2.FONT_HERSHEY_SIMPLEX, 0.9, (0, 255, 0), 2)</a:t>
            </a:r>
          </a:p>
          <a:p>
            <a:pPr marL="114300" indent="0">
              <a:buNone/>
            </a:pPr>
            <a:r>
              <a:rPr lang="en-IN" sz="1100" dirty="0"/>
              <a:t>        else:</a:t>
            </a:r>
          </a:p>
          <a:p>
            <a:pPr marL="114300" indent="0">
              <a:buNone/>
            </a:pPr>
            <a:r>
              <a:rPr lang="en-IN" sz="1100" dirty="0"/>
              <a:t>            cv2.putText(frame, 'not smiling', (x, y-10), cv2.FONT_HERSHEY_SIMPLEX, 0.9, (0, 0, 255), 2)</a:t>
            </a:r>
          </a:p>
          <a:p>
            <a:pPr marL="114300" indent="0">
              <a:buNone/>
            </a:pPr>
            <a:r>
              <a:rPr lang="en-IN" sz="1100" dirty="0"/>
              <a:t/>
            </a:r>
            <a:br>
              <a:rPr lang="en-IN" sz="1100" dirty="0"/>
            </a:br>
            <a:r>
              <a:rPr lang="en-IN" sz="1100" dirty="0"/>
              <a:t>    cv2.imshow('Smile Detector', frame)</a:t>
            </a:r>
          </a:p>
          <a:p>
            <a:pPr marL="114300" indent="0">
              <a:buNone/>
            </a:pPr>
            <a:r>
              <a:rPr lang="en-IN" sz="1100" dirty="0"/>
              <a:t>    if cv2.waitKey(1) &amp; 0xFF == </a:t>
            </a:r>
            <a:r>
              <a:rPr lang="en-IN" sz="1100" dirty="0" err="1"/>
              <a:t>ord</a:t>
            </a:r>
            <a:r>
              <a:rPr lang="en-IN" sz="1100" dirty="0"/>
              <a:t>('c'):</a:t>
            </a:r>
          </a:p>
          <a:p>
            <a:pPr marL="114300" indent="0">
              <a:buNone/>
            </a:pPr>
            <a:r>
              <a:rPr lang="en-IN" sz="1100" dirty="0"/>
              <a:t>        break</a:t>
            </a:r>
          </a:p>
          <a:p>
            <a:pPr marL="114300" indent="0">
              <a:buNone/>
            </a:pPr>
            <a:r>
              <a:rPr lang="en-IN" sz="1100" dirty="0"/>
              <a:t/>
            </a:r>
            <a:br>
              <a:rPr lang="en-IN" sz="1100" dirty="0"/>
            </a:br>
            <a:r>
              <a:rPr lang="en-IN" sz="1100" dirty="0"/>
              <a:t/>
            </a:r>
            <a:br>
              <a:rPr lang="en-IN" sz="1100" dirty="0"/>
            </a:br>
            <a:r>
              <a:rPr lang="en-IN" sz="1100" dirty="0" err="1"/>
              <a:t>cap.release</a:t>
            </a:r>
            <a:r>
              <a:rPr lang="en-IN" sz="1100" dirty="0"/>
              <a:t>()</a:t>
            </a:r>
          </a:p>
          <a:p>
            <a:pPr marL="114300" indent="0">
              <a:buNone/>
            </a:pPr>
            <a:r>
              <a:rPr lang="en-IN" sz="1100" dirty="0"/>
              <a:t>cv2.destroyAllWindows()</a:t>
            </a:r>
          </a:p>
          <a:p>
            <a:pPr lvl="0" indent="-349250">
              <a:spcBef>
                <a:spcPts val="0"/>
              </a:spcBef>
              <a:buSzPts val="1900"/>
            </a:pPr>
            <a:endParaRPr sz="1100" dirty="0"/>
          </a:p>
        </p:txBody>
      </p:sp>
      <p:pic>
        <p:nvPicPr>
          <p:cNvPr id="174" name="Google Shape;174;p26"/>
          <p:cNvPicPr preferRelativeResize="0"/>
          <p:nvPr/>
        </p:nvPicPr>
        <p:blipFill rotWithShape="1">
          <a:blip r:embed="rId3">
            <a:alphaModFix/>
          </a:blip>
          <a:srcRect/>
          <a:stretch/>
        </p:blipFill>
        <p:spPr>
          <a:xfrm>
            <a:off x="0" y="6081226"/>
            <a:ext cx="9144000" cy="811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1351"/>
          </a:xfrm>
        </p:spPr>
        <p:txBody>
          <a:bodyPr/>
          <a:lstStyle/>
          <a:p>
            <a:r>
              <a:rPr lang="en-US" dirty="0" smtClean="0"/>
              <a:t>Output snapshots</a:t>
            </a:r>
            <a:endParaRPr lang="en-IN" dirty="0"/>
          </a:p>
        </p:txBody>
      </p:sp>
      <p:pic>
        <p:nvPicPr>
          <p:cNvPr id="4" name="Picture 3"/>
          <p:cNvPicPr>
            <a:picLocks noChangeAspect="1"/>
          </p:cNvPicPr>
          <p:nvPr/>
        </p:nvPicPr>
        <p:blipFill>
          <a:blip r:embed="rId2"/>
          <a:stretch>
            <a:fillRect/>
          </a:stretch>
        </p:blipFill>
        <p:spPr>
          <a:xfrm>
            <a:off x="0" y="6047162"/>
            <a:ext cx="9144793" cy="810838"/>
          </a:xfrm>
          <a:prstGeom prst="rect">
            <a:avLst/>
          </a:prstGeom>
        </p:spPr>
      </p:pic>
      <p:sp>
        <p:nvSpPr>
          <p:cNvPr id="3" name="Text Placeholder 2"/>
          <p:cNvSpPr>
            <a:spLocks noGrp="1"/>
          </p:cNvSpPr>
          <p:nvPr>
            <p:ph type="body" idx="1"/>
          </p:nvPr>
        </p:nvSpPr>
        <p:spPr/>
        <p:txBody>
          <a:bodyPr/>
          <a:lstStyle/>
          <a:p>
            <a:r>
              <a:rPr lang="en-US" dirty="0" smtClean="0"/>
              <a:t>screenshots</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49" y="2281319"/>
            <a:ext cx="3199609" cy="32716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251" y="2157805"/>
            <a:ext cx="3115210" cy="3395146"/>
          </a:xfrm>
          <a:prstGeom prst="rect">
            <a:avLst/>
          </a:prstGeom>
        </p:spPr>
      </p:pic>
    </p:spTree>
    <p:extLst>
      <p:ext uri="{BB962C8B-B14F-4D97-AF65-F5344CB8AC3E}">
        <p14:creationId xmlns:p14="http://schemas.microsoft.com/office/powerpoint/2010/main" val="2885845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smtClean="0">
                <a:latin typeface="Times New Roman" pitchFamily="18" charset="0"/>
                <a:cs typeface="Times New Roman" pitchFamily="18" charset="0"/>
              </a:rPr>
              <a:t>Future Enhancement</a:t>
            </a:r>
            <a:endParaRPr b="1" dirty="0">
              <a:latin typeface="Times New Roman" pitchFamily="18" charset="0"/>
              <a:cs typeface="Times New Roman" pitchFamily="18" charset="0"/>
            </a:endParaRPr>
          </a:p>
        </p:txBody>
      </p:sp>
      <p:sp>
        <p:nvSpPr>
          <p:cNvPr id="173" name="Google Shape;17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1400" dirty="0" smtClean="0"/>
              <a:t>Emotion </a:t>
            </a:r>
            <a:r>
              <a:rPr lang="en-US" sz="1400" dirty="0"/>
              <a:t>Recognition: Expand the system to detect and recognize a wider range of facial expressions beyond just smiles. This could include emotions like happiness, sadness, anger, surprise, etc. By incorporating additional trained models or machine learning techniques, the system can provide more comprehensive emotion analysis.</a:t>
            </a:r>
          </a:p>
          <a:p>
            <a:r>
              <a:rPr lang="en-US" sz="1400" dirty="0"/>
              <a:t>Multiple Face Tracking: Enhance the system to detect and track multiple faces simultaneously. This would be particularly useful in scenarios involving group interactions or crowd monitoring, where the system can analyze the collective engagement or emotional state.</a:t>
            </a:r>
          </a:p>
          <a:p>
            <a:r>
              <a:rPr lang="en-US" sz="1400" dirty="0"/>
              <a:t>Deep Learning Approaches: Explore the use of deep learning models, such as Convolutional Neural Networks (CNNs) or Recurrent Neural Networks (RNNs), to improve the accuracy of face and smile detection. Deep learning models have shown promising results in computer vision tasks and may provide more robust and accurate detection capabilities.</a:t>
            </a:r>
          </a:p>
          <a:p>
            <a:r>
              <a:rPr lang="en-US" sz="1400" dirty="0"/>
              <a:t>User-specific Profiles: Develop a feature to create user-specific profiles based on detected smiles or emotions over time. This can be useful for personalized experiences, such as adaptive user interfaces, emotion-based content recommendations, or targeted advertising.</a:t>
            </a:r>
          </a:p>
          <a:p>
            <a:r>
              <a:rPr lang="en-US" sz="1400" dirty="0"/>
              <a:t>Tracking Metrics and Analytics: Incorporate metrics and analytics to gather statistics on smile occurrences, duration, or intensity. These insights can be valuable for applications in marketing, user experience evaluation, or psychological research.</a:t>
            </a:r>
          </a:p>
          <a:p>
            <a:pPr lvl="0" indent="-349250">
              <a:spcBef>
                <a:spcPts val="0"/>
              </a:spcBef>
              <a:buSzPts val="1900"/>
            </a:pPr>
            <a:endParaRPr sz="1400" dirty="0">
              <a:latin typeface="Times New Roman" pitchFamily="18" charset="0"/>
              <a:cs typeface="Times New Roman" pitchFamily="18" charset="0"/>
            </a:endParaRPr>
          </a:p>
        </p:txBody>
      </p:sp>
      <p:pic>
        <p:nvPicPr>
          <p:cNvPr id="174" name="Google Shape;174;p26"/>
          <p:cNvPicPr preferRelativeResize="0"/>
          <p:nvPr/>
        </p:nvPicPr>
        <p:blipFill rotWithShape="1">
          <a:blip r:embed="rId3">
            <a:alphaModFix/>
          </a:blip>
          <a:srcRect/>
          <a:stretch/>
        </p:blipFill>
        <p:spPr>
          <a:xfrm>
            <a:off x="0" y="6046391"/>
            <a:ext cx="9144000" cy="811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Times New Roman" pitchFamily="18" charset="0"/>
                <a:cs typeface="Times New Roman" pitchFamily="18" charset="0"/>
              </a:rPr>
              <a:t>References</a:t>
            </a:r>
            <a:endParaRPr b="1" dirty="0">
              <a:latin typeface="Times New Roman" pitchFamily="18" charset="0"/>
              <a:cs typeface="Times New Roman" pitchFamily="18" charset="0"/>
            </a:endParaRPr>
          </a:p>
        </p:txBody>
      </p:sp>
      <p:sp>
        <p:nvSpPr>
          <p:cNvPr id="351" name="Google Shape;351;p46"/>
          <p:cNvSpPr txBox="1">
            <a:spLocks noGrp="1"/>
          </p:cNvSpPr>
          <p:nvPr>
            <p:ph type="body" idx="1"/>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342900" lvl="0" indent="-342900" algn="ctr" rtl="0">
              <a:lnSpc>
                <a:spcPct val="100000"/>
              </a:lnSpc>
              <a:spcBef>
                <a:spcPts val="0"/>
              </a:spcBef>
              <a:spcAft>
                <a:spcPts val="0"/>
              </a:spcAft>
              <a:buClr>
                <a:srgbClr val="000058"/>
              </a:buClr>
              <a:buSzPts val="2000"/>
              <a:buFont typeface="Calibri"/>
              <a:buNone/>
            </a:pPr>
            <a:r>
              <a:rPr lang="en-US" sz="2000" b="1">
                <a:solidFill>
                  <a:srgbClr val="000058"/>
                </a:solidFill>
                <a:latin typeface="Calibri"/>
                <a:ea typeface="Calibri"/>
                <a:cs typeface="Calibri"/>
                <a:sym typeface="Calibri"/>
              </a:rPr>
              <a:t>DEPARTMENT OF ECE</a:t>
            </a:r>
            <a:endParaRPr/>
          </a:p>
          <a:p>
            <a:pPr marL="342900" lvl="0" indent="-342900" algn="ctr" rtl="0">
              <a:lnSpc>
                <a:spcPct val="100000"/>
              </a:lnSpc>
              <a:spcBef>
                <a:spcPts val="0"/>
              </a:spcBef>
              <a:spcAft>
                <a:spcPts val="0"/>
              </a:spcAft>
              <a:buClr>
                <a:srgbClr val="000058"/>
              </a:buClr>
              <a:buSzPts val="2000"/>
              <a:buFont typeface="Calibri"/>
              <a:buNone/>
            </a:pPr>
            <a:r>
              <a:rPr lang="en-US" sz="2000" b="1">
                <a:solidFill>
                  <a:srgbClr val="000058"/>
                </a:solidFill>
                <a:latin typeface="Calibri"/>
                <a:ea typeface="Calibri"/>
                <a:cs typeface="Calibri"/>
                <a:sym typeface="Calibri"/>
              </a:rPr>
              <a:t>CHENNAI INSTITUTE OF TECHNOLOGY</a:t>
            </a:r>
            <a:endParaRPr/>
          </a:p>
        </p:txBody>
      </p:sp>
      <p:sp>
        <p:nvSpPr>
          <p:cNvPr id="352" name="Google Shape;352;p46"/>
          <p:cNvSpPr/>
          <p:nvPr/>
        </p:nvSpPr>
        <p:spPr>
          <a:xfrm>
            <a:off x="623455" y="1676400"/>
            <a:ext cx="8077200" cy="646200"/>
          </a:xfrm>
          <a:prstGeom prst="rect">
            <a:avLst/>
          </a:prstGeom>
          <a:noFill/>
          <a:ln>
            <a:noFill/>
          </a:ln>
        </p:spPr>
        <p:txBody>
          <a:bodyPr spcFirstLastPara="1" wrap="square" lIns="91425" tIns="45700" rIns="91425" bIns="45700" anchor="t" anchorCtr="0">
            <a:noAutofit/>
          </a:bodyPr>
          <a:lstStyle/>
          <a:p>
            <a:r>
              <a:rPr lang="en-US" dirty="0" err="1"/>
              <a:t>OpenCV</a:t>
            </a:r>
            <a:r>
              <a:rPr lang="en-US" dirty="0"/>
              <a:t> Documentation: The official documentation of </a:t>
            </a:r>
            <a:r>
              <a:rPr lang="en-US" dirty="0" err="1"/>
              <a:t>OpenCV</a:t>
            </a:r>
            <a:r>
              <a:rPr lang="en-US" dirty="0"/>
              <a:t> provides comprehensive information about the library, including tutorials, examples, and detailed explanations of various functions and modules. You can find the documentation at: </a:t>
            </a:r>
            <a:r>
              <a:rPr lang="en-US" u="sng" dirty="0">
                <a:hlinkClick r:id="rId3"/>
              </a:rPr>
              <a:t>https://docs.opencv.org</a:t>
            </a:r>
            <a:r>
              <a:rPr lang="en-US" u="sng" dirty="0" smtClean="0">
                <a:hlinkClick r:id="rId3"/>
              </a:rPr>
              <a:t>/</a:t>
            </a:r>
            <a:endParaRPr lang="en-US" u="sng" dirty="0" smtClean="0"/>
          </a:p>
          <a:p>
            <a:endParaRPr lang="en-US" dirty="0"/>
          </a:p>
          <a:p>
            <a:r>
              <a:rPr lang="en-US" dirty="0" err="1"/>
              <a:t>OpenCV</a:t>
            </a:r>
            <a:r>
              <a:rPr lang="en-US" dirty="0"/>
              <a:t> GitHub Repository: The </a:t>
            </a:r>
            <a:r>
              <a:rPr lang="en-US" dirty="0" err="1"/>
              <a:t>OpenCV</a:t>
            </a:r>
            <a:r>
              <a:rPr lang="en-US" dirty="0"/>
              <a:t> repository on GitHub contains the source code and examples of various computer vision applications. You can explore the repository to find specific code samples or contribute to the development of </a:t>
            </a:r>
            <a:r>
              <a:rPr lang="en-US" dirty="0" err="1"/>
              <a:t>OpenCV</a:t>
            </a:r>
            <a:r>
              <a:rPr lang="en-US" dirty="0"/>
              <a:t>. The repository can be found at: </a:t>
            </a:r>
            <a:r>
              <a:rPr lang="en-US" u="sng" dirty="0">
                <a:hlinkClick r:id="rId4"/>
              </a:rPr>
              <a:t>https://</a:t>
            </a:r>
            <a:r>
              <a:rPr lang="en-US" u="sng" dirty="0" smtClean="0">
                <a:hlinkClick r:id="rId4"/>
              </a:rPr>
              <a:t>github.com/opencv/opencv</a:t>
            </a:r>
            <a:endParaRPr lang="en-US" u="sng" dirty="0" smtClean="0"/>
          </a:p>
          <a:p>
            <a:endParaRPr lang="en-US" dirty="0"/>
          </a:p>
          <a:p>
            <a:r>
              <a:rPr lang="en-US" dirty="0"/>
              <a:t>Research Papers: To delve deeper into specific topics related to smile detection, facial recognition, and computer vision, you can explore research papers published in relevant conferences and journals. Platforms like Google Scholar or IEEE </a:t>
            </a:r>
            <a:r>
              <a:rPr lang="en-US" dirty="0" err="1"/>
              <a:t>Xplore</a:t>
            </a:r>
            <a:r>
              <a:rPr lang="en-US" dirty="0"/>
              <a:t> can be valuable resources for finding academic papers in the field of computer vision</a:t>
            </a:r>
            <a:r>
              <a:rPr lang="en-US" dirty="0" smtClean="0"/>
              <a:t>.</a:t>
            </a:r>
          </a:p>
          <a:p>
            <a:endParaRPr lang="en-US" dirty="0"/>
          </a:p>
          <a:p>
            <a:r>
              <a:rPr lang="en-US" dirty="0"/>
              <a:t>Online Tutorials and Blogs: Numerous online tutorials and blogs provide step-by-step guides, explanations, and code examples for smile detection and computer vision projects using </a:t>
            </a:r>
            <a:r>
              <a:rPr lang="en-US" dirty="0" err="1"/>
              <a:t>OpenCV</a:t>
            </a:r>
            <a:r>
              <a:rPr lang="en-US" dirty="0"/>
              <a:t>. Websites like </a:t>
            </a:r>
            <a:r>
              <a:rPr lang="en-US" dirty="0" err="1"/>
              <a:t>PyImageSearch</a:t>
            </a:r>
            <a:r>
              <a:rPr lang="en-US" dirty="0"/>
              <a:t> (</a:t>
            </a:r>
            <a:r>
              <a:rPr lang="en-US" u="sng" dirty="0">
                <a:hlinkClick r:id="rId5"/>
              </a:rPr>
              <a:t>https://www.pyimagesearch.com/</a:t>
            </a:r>
            <a:r>
              <a:rPr lang="en-US" dirty="0"/>
              <a:t>) and Learn </a:t>
            </a:r>
            <a:r>
              <a:rPr lang="en-US" dirty="0" err="1"/>
              <a:t>OpenCV</a:t>
            </a:r>
            <a:r>
              <a:rPr lang="en-US" dirty="0"/>
              <a:t> (</a:t>
            </a:r>
            <a:r>
              <a:rPr lang="en-US" u="sng" dirty="0">
                <a:hlinkClick r:id="rId6"/>
              </a:rPr>
              <a:t>https://learnopencv.com/</a:t>
            </a:r>
            <a:r>
              <a:rPr lang="en-US" dirty="0"/>
              <a:t>) offer tutorials and articles on various computer vision topics.</a:t>
            </a:r>
          </a:p>
          <a:p>
            <a:pPr marL="457200" marR="0" lvl="0" indent="0" algn="l" rtl="0">
              <a:lnSpc>
                <a:spcPct val="100000"/>
              </a:lnSpc>
              <a:spcBef>
                <a:spcPts val="0"/>
              </a:spcBef>
              <a:spcAft>
                <a:spcPts val="0"/>
              </a:spcAft>
              <a:buClr>
                <a:srgbClr val="000000"/>
              </a:buClr>
              <a:buSzPts val="2000"/>
              <a:buFont typeface="Arial"/>
              <a:buNone/>
            </a:pPr>
            <a:endParaRPr lang="en-US" sz="2000" b="0" i="0" u="none" strike="noStrike" cap="none" dirty="0" smtClean="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 </a:t>
            </a:r>
            <a:endParaRPr sz="1800" b="0" i="1" u="none" strike="noStrike" cap="none" dirty="0">
              <a:solidFill>
                <a:srgbClr val="990033"/>
              </a:solidFill>
              <a:latin typeface="Arial"/>
              <a:ea typeface="Arial"/>
              <a:cs typeface="Arial"/>
              <a:sym typeface="Arial"/>
            </a:endParaRPr>
          </a:p>
        </p:txBody>
      </p:sp>
      <p:pic>
        <p:nvPicPr>
          <p:cNvPr id="353" name="Google Shape;353;p46"/>
          <p:cNvPicPr preferRelativeResize="0"/>
          <p:nvPr/>
        </p:nvPicPr>
        <p:blipFill rotWithShape="1">
          <a:blip r:embed="rId7">
            <a:alphaModFix/>
          </a:blip>
          <a:srcRect/>
          <a:stretch/>
        </p:blipFill>
        <p:spPr>
          <a:xfrm>
            <a:off x="0" y="6046391"/>
            <a:ext cx="9144001" cy="811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975</Words>
  <Application>Microsoft Office PowerPoint</Application>
  <PresentationFormat>On-screen Show (4:3)</PresentationFormat>
  <Paragraphs>73</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Times New Roman</vt:lpstr>
      <vt:lpstr>Default Design</vt:lpstr>
      <vt:lpstr>Real-time Smile Detection and Tracking.</vt:lpstr>
      <vt:lpstr>Problem Statement/Definition</vt:lpstr>
      <vt:lpstr>Proposed Solution </vt:lpstr>
      <vt:lpstr>Code</vt:lpstr>
      <vt:lpstr>Code</vt:lpstr>
      <vt:lpstr>Output snapshots</vt:lpstr>
      <vt:lpstr>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hariharan N</dc:creator>
  <cp:lastModifiedBy>HP</cp:lastModifiedBy>
  <cp:revision>23</cp:revision>
  <dcterms:modified xsi:type="dcterms:W3CDTF">2023-05-13T04:45:28Z</dcterms:modified>
</cp:coreProperties>
</file>