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9"/>
  </p:notesMasterIdLst>
  <p:sldIdLst>
    <p:sldId id="256" r:id="rId2"/>
    <p:sldId id="257" r:id="rId3"/>
    <p:sldId id="264" r:id="rId4"/>
    <p:sldId id="282" r:id="rId5"/>
    <p:sldId id="270" r:id="rId6"/>
    <p:sldId id="271" r:id="rId7"/>
    <p:sldId id="283" r:id="rId8"/>
    <p:sldId id="285" r:id="rId9"/>
    <p:sldId id="284" r:id="rId10"/>
    <p:sldId id="272" r:id="rId11"/>
    <p:sldId id="287" r:id="rId12"/>
    <p:sldId id="288" r:id="rId13"/>
    <p:sldId id="286" r:id="rId14"/>
    <p:sldId id="276" r:id="rId15"/>
    <p:sldId id="289" r:id="rId16"/>
    <p:sldId id="290" r:id="rId17"/>
    <p:sldId id="292" r:id="rId18"/>
    <p:sldId id="291" r:id="rId19"/>
    <p:sldId id="293" r:id="rId20"/>
    <p:sldId id="294" r:id="rId21"/>
    <p:sldId id="295" r:id="rId22"/>
    <p:sldId id="296" r:id="rId23"/>
    <p:sldId id="263" r:id="rId24"/>
    <p:sldId id="297" r:id="rId25"/>
    <p:sldId id="298" r:id="rId26"/>
    <p:sldId id="261"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Saswati Mukherjee" initials="DSM" lastIdx="3" clrIdx="0">
    <p:extLst>
      <p:ext uri="{19B8F6BF-5375-455C-9EA6-DF929625EA0E}">
        <p15:presenceInfo xmlns:p15="http://schemas.microsoft.com/office/powerpoint/2012/main" userId="7730fe13c4f7b17e" providerId="Windows Live"/>
      </p:ext>
    </p:extLst>
  </p:cmAuthor>
  <p:cmAuthor id="2" name="cmanikandan.it@outlook.com" initials="c" lastIdx="1" clrIdx="1">
    <p:extLst>
      <p:ext uri="{19B8F6BF-5375-455C-9EA6-DF929625EA0E}">
        <p15:presenceInfo xmlns:p15="http://schemas.microsoft.com/office/powerpoint/2012/main" userId="7cd2a4fa4f6e5c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9"/>
    <p:restoredTop sz="94674"/>
  </p:normalViewPr>
  <p:slideViewPr>
    <p:cSldViewPr snapToGrid="0">
      <p:cViewPr varScale="1">
        <p:scale>
          <a:sx n="81" d="100"/>
          <a:sy n="81" d="100"/>
        </p:scale>
        <p:origin x="48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E3BF4-0C4D-46CE-BF78-A8F587CD8602}" type="datetimeFigureOut">
              <a:rPr lang="en-IN" smtClean="0"/>
              <a:t>05-05-2022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64B1D-1149-4A79-A93F-F6651E7DC98A}" type="slidenum">
              <a:rPr lang="en-IN" smtClean="0"/>
              <a:t>‹#›</a:t>
            </a:fld>
            <a:endParaRPr lang="en-IN"/>
          </a:p>
        </p:txBody>
      </p:sp>
    </p:spTree>
    <p:extLst>
      <p:ext uri="{BB962C8B-B14F-4D97-AF65-F5344CB8AC3E}">
        <p14:creationId xmlns:p14="http://schemas.microsoft.com/office/powerpoint/2010/main" val="132312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664B1D-1149-4A79-A93F-F6651E7DC98A}" type="slidenum">
              <a:rPr lang="en-IN" smtClean="0"/>
              <a:t>6</a:t>
            </a:fld>
            <a:endParaRPr lang="en-IN"/>
          </a:p>
        </p:txBody>
      </p:sp>
    </p:spTree>
    <p:extLst>
      <p:ext uri="{BB962C8B-B14F-4D97-AF65-F5344CB8AC3E}">
        <p14:creationId xmlns:p14="http://schemas.microsoft.com/office/powerpoint/2010/main" val="389505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664B1D-1149-4A79-A93F-F6651E7DC98A}" type="slidenum">
              <a:rPr lang="en-IN" smtClean="0"/>
              <a:t>10</a:t>
            </a:fld>
            <a:endParaRPr lang="en-IN"/>
          </a:p>
        </p:txBody>
      </p:sp>
    </p:spTree>
    <p:extLst>
      <p:ext uri="{BB962C8B-B14F-4D97-AF65-F5344CB8AC3E}">
        <p14:creationId xmlns:p14="http://schemas.microsoft.com/office/powerpoint/2010/main" val="136747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270292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81465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3296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4212453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2753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73846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066953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55622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60708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ED0628-834A-458A-AD27-E8023E29157F}"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57986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ED0628-834A-458A-AD27-E8023E29157F}"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2102193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ED0628-834A-458A-AD27-E8023E29157F}"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156237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ED0628-834A-458A-AD27-E8023E29157F}"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84499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ED0628-834A-458A-AD27-E8023E29157F}"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422531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ED0628-834A-458A-AD27-E8023E29157F}"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Tree>
    <p:extLst>
      <p:ext uri="{BB962C8B-B14F-4D97-AF65-F5344CB8AC3E}">
        <p14:creationId xmlns:p14="http://schemas.microsoft.com/office/powerpoint/2010/main" val="3324586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9531BD-1C7E-40BE-A3DF-A43E6EB05895}" type="slidenum">
              <a:rPr lang="en-IN" smtClean="0"/>
              <a:t>‹#›</a:t>
            </a:fld>
            <a:endParaRPr lang="en-IN"/>
          </a:p>
        </p:txBody>
      </p:sp>
      <p:sp>
        <p:nvSpPr>
          <p:cNvPr id="5" name="Date Placeholder 4"/>
          <p:cNvSpPr>
            <a:spLocks noGrp="1"/>
          </p:cNvSpPr>
          <p:nvPr>
            <p:ph type="dt" sz="half" idx="10"/>
          </p:nvPr>
        </p:nvSpPr>
        <p:spPr/>
        <p:txBody>
          <a:bodyPr/>
          <a:lstStyle/>
          <a:p>
            <a:fld id="{9DED0628-834A-458A-AD27-E8023E29157F}" type="datetimeFigureOut">
              <a:rPr lang="en-IN" smtClean="0"/>
              <a:t>05-05-2022</a:t>
            </a:fld>
            <a:endParaRPr lang="en-IN"/>
          </a:p>
        </p:txBody>
      </p:sp>
    </p:spTree>
    <p:extLst>
      <p:ext uri="{BB962C8B-B14F-4D97-AF65-F5344CB8AC3E}">
        <p14:creationId xmlns:p14="http://schemas.microsoft.com/office/powerpoint/2010/main" val="165526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ED0628-834A-458A-AD27-E8023E29157F}" type="datetimeFigureOut">
              <a:rPr lang="en-IN" smtClean="0"/>
              <a:t>05-05-2022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9531BD-1C7E-40BE-A3DF-A43E6EB05895}" type="slidenum">
              <a:rPr lang="en-IN" smtClean="0"/>
              <a:t>‹#›</a:t>
            </a:fld>
            <a:endParaRPr lang="en-IN"/>
          </a:p>
        </p:txBody>
      </p:sp>
    </p:spTree>
    <p:extLst>
      <p:ext uri="{BB962C8B-B14F-4D97-AF65-F5344CB8AC3E}">
        <p14:creationId xmlns:p14="http://schemas.microsoft.com/office/powerpoint/2010/main" val="336339503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localhost:3000/api/faculty/mani/questionPaper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itnext.io/authentication-using-jwt-in-mean-stack-6b425247b7d8" TargetMode="External"/><Relationship Id="rId2" Type="http://schemas.openxmlformats.org/officeDocument/2006/relationships/hyperlink" Target="https://www.researchgate.net/publication/322821888_Simplifying_Web_Application_Development_Using-Mean_Stack_Technologies" TargetMode="External"/><Relationship Id="rId1" Type="http://schemas.openxmlformats.org/officeDocument/2006/relationships/slideLayout" Target="../slideLayouts/slideLayout2.xml"/><Relationship Id="rId4" Type="http://schemas.openxmlformats.org/officeDocument/2006/relationships/hyperlink" Target="https://www.loginradius.com/blog/engineering/hashing-user-passwords-using-bcryptj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file/d/1hFTf4atswmJuTYR_3X10Z1g__TLFAltS/view?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1852" y="2625635"/>
            <a:ext cx="9451942" cy="1442301"/>
          </a:xfrm>
        </p:spPr>
        <p:txBody>
          <a:bodyPr>
            <a:normAutofit fontScale="90000"/>
          </a:bodyPr>
          <a:lstStyle/>
          <a:p>
            <a:pPr algn="l" rtl="0">
              <a:spcBef>
                <a:spcPts val="0"/>
              </a:spcBef>
              <a:spcAft>
                <a:spcPts val="0"/>
              </a:spcAft>
            </a:pPr>
            <a:br>
              <a:rPr lang="en-US" b="0" dirty="0">
                <a:effectLst/>
              </a:rPr>
            </a:br>
            <a:r>
              <a:rPr lang="en-US" sz="5300" b="0" i="0" u="none" strike="noStrike" dirty="0">
                <a:solidFill>
                  <a:srgbClr val="000000"/>
                </a:solidFill>
                <a:effectLst/>
                <a:latin typeface="Times New Roman" panose="02020603050405020304" pitchFamily="18" charset="0"/>
                <a:cs typeface="Times New Roman" panose="02020603050405020304" pitchFamily="18" charset="0"/>
              </a:rPr>
              <a:t>CO –PO Management Portal </a:t>
            </a:r>
            <a:br>
              <a:rPr lang="en-US" sz="4900" dirty="0"/>
            </a:br>
            <a:endParaRPr lang="en-IN" dirty="0"/>
          </a:p>
        </p:txBody>
      </p:sp>
      <p:sp>
        <p:nvSpPr>
          <p:cNvPr id="4" name="Subtitle 2">
            <a:extLst>
              <a:ext uri="{FF2B5EF4-FFF2-40B4-BE49-F238E27FC236}">
                <a16:creationId xmlns:a16="http://schemas.microsoft.com/office/drawing/2014/main" id="{7F2EEAE1-0A98-46ED-8C60-4A2FD6DF1CAA}"/>
              </a:ext>
            </a:extLst>
          </p:cNvPr>
          <p:cNvSpPr txBox="1">
            <a:spLocks/>
          </p:cNvSpPr>
          <p:nvPr/>
        </p:nvSpPr>
        <p:spPr>
          <a:xfrm>
            <a:off x="5863984" y="3647560"/>
            <a:ext cx="4128053" cy="20145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dirty="0"/>
          </a:p>
        </p:txBody>
      </p:sp>
      <p:sp>
        <p:nvSpPr>
          <p:cNvPr id="7" name="TextBox 6">
            <a:extLst>
              <a:ext uri="{FF2B5EF4-FFF2-40B4-BE49-F238E27FC236}">
                <a16:creationId xmlns:a16="http://schemas.microsoft.com/office/drawing/2014/main" id="{96E224CC-2A1A-0A37-9247-1521F4EEC4AD}"/>
              </a:ext>
            </a:extLst>
          </p:cNvPr>
          <p:cNvSpPr txBox="1"/>
          <p:nvPr/>
        </p:nvSpPr>
        <p:spPr>
          <a:xfrm>
            <a:off x="6301886" y="4654852"/>
            <a:ext cx="3252247" cy="646331"/>
          </a:xfrm>
          <a:prstGeom prst="rect">
            <a:avLst/>
          </a:prstGeom>
          <a:noFill/>
        </p:spPr>
        <p:txBody>
          <a:bodyPr wrap="square" rtlCol="0">
            <a:spAutoFit/>
          </a:bodyPr>
          <a:lstStyle/>
          <a:p>
            <a:r>
              <a:rPr lang="en-IN" dirty="0"/>
              <a:t>Project Guide</a:t>
            </a:r>
          </a:p>
          <a:p>
            <a:r>
              <a:rPr lang="en-IN" dirty="0"/>
              <a:t>Ms. S. </a:t>
            </a:r>
            <a:r>
              <a:rPr lang="en-IN" dirty="0" err="1"/>
              <a:t>Kanimozhi</a:t>
            </a:r>
            <a:r>
              <a:rPr lang="en-IN" dirty="0"/>
              <a:t> </a:t>
            </a:r>
          </a:p>
        </p:txBody>
      </p:sp>
      <p:sp>
        <p:nvSpPr>
          <p:cNvPr id="8" name="TextBox 7">
            <a:extLst>
              <a:ext uri="{FF2B5EF4-FFF2-40B4-BE49-F238E27FC236}">
                <a16:creationId xmlns:a16="http://schemas.microsoft.com/office/drawing/2014/main" id="{B572E9F5-63F5-1794-4037-1D3A50958C4C}"/>
              </a:ext>
            </a:extLst>
          </p:cNvPr>
          <p:cNvSpPr txBox="1"/>
          <p:nvPr/>
        </p:nvSpPr>
        <p:spPr>
          <a:xfrm>
            <a:off x="698352" y="4571582"/>
            <a:ext cx="3252247" cy="646331"/>
          </a:xfrm>
          <a:prstGeom prst="rect">
            <a:avLst/>
          </a:prstGeom>
          <a:noFill/>
        </p:spPr>
        <p:txBody>
          <a:bodyPr wrap="square" rtlCol="0">
            <a:spAutoFit/>
          </a:bodyPr>
          <a:lstStyle/>
          <a:p>
            <a:r>
              <a:rPr lang="en-IN" dirty="0"/>
              <a:t>Hariharan R</a:t>
            </a:r>
          </a:p>
          <a:p>
            <a:r>
              <a:rPr lang="en-IN" dirty="0"/>
              <a:t>2019272010</a:t>
            </a:r>
          </a:p>
        </p:txBody>
      </p:sp>
    </p:spTree>
    <p:extLst>
      <p:ext uri="{BB962C8B-B14F-4D97-AF65-F5344CB8AC3E}">
        <p14:creationId xmlns:p14="http://schemas.microsoft.com/office/powerpoint/2010/main" val="3021474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5309"/>
            <a:ext cx="10515600" cy="692213"/>
          </a:xfrm>
        </p:spPr>
        <p:txBody>
          <a:bodyPr>
            <a:normAutofit fontScale="90000"/>
          </a:bodyPr>
          <a:lstStyle/>
          <a:p>
            <a:r>
              <a:rPr lang="en-US" sz="4000" dirty="0">
                <a:latin typeface="Times New Roman" panose="02020603050405020304" pitchFamily="18" charset="0"/>
                <a:cs typeface="Times New Roman" panose="02020603050405020304" pitchFamily="18" charset="0"/>
              </a:rPr>
              <a:t>Block Diagram</a:t>
            </a:r>
            <a:br>
              <a:rPr lang="en-US" dirty="0"/>
            </a:br>
            <a:endParaRPr lang="en-IN" dirty="0"/>
          </a:p>
        </p:txBody>
      </p:sp>
      <p:pic>
        <p:nvPicPr>
          <p:cNvPr id="5" name="Picture 4">
            <a:extLst>
              <a:ext uri="{FF2B5EF4-FFF2-40B4-BE49-F238E27FC236}">
                <a16:creationId xmlns:a16="http://schemas.microsoft.com/office/drawing/2014/main" id="{6945038E-C8EC-4613-6099-AA4BBA4B60F5}"/>
              </a:ext>
            </a:extLst>
          </p:cNvPr>
          <p:cNvPicPr>
            <a:picLocks noChangeAspect="1"/>
          </p:cNvPicPr>
          <p:nvPr/>
        </p:nvPicPr>
        <p:blipFill>
          <a:blip r:embed="rId3"/>
          <a:stretch>
            <a:fillRect/>
          </a:stretch>
        </p:blipFill>
        <p:spPr>
          <a:xfrm>
            <a:off x="838200" y="1438748"/>
            <a:ext cx="9482466" cy="4236188"/>
          </a:xfrm>
          <a:prstGeom prst="rect">
            <a:avLst/>
          </a:prstGeom>
        </p:spPr>
      </p:pic>
    </p:spTree>
    <p:extLst>
      <p:ext uri="{BB962C8B-B14F-4D97-AF65-F5344CB8AC3E}">
        <p14:creationId xmlns:p14="http://schemas.microsoft.com/office/powerpoint/2010/main" val="71904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0568-06F8-ECF5-0FBA-C585A6F40558}"/>
              </a:ext>
            </a:extLst>
          </p:cNvPr>
          <p:cNvSpPr>
            <a:spLocks noGrp="1"/>
          </p:cNvSpPr>
          <p:nvPr>
            <p:ph type="title"/>
          </p:nvPr>
        </p:nvSpPr>
        <p:spPr/>
        <p:txBody>
          <a:bodyPr/>
          <a:lstStyle/>
          <a:p>
            <a:r>
              <a:rPr lang="en-IN" dirty="0"/>
              <a:t>Flow Diagram for Login</a:t>
            </a:r>
          </a:p>
        </p:txBody>
      </p:sp>
      <p:pic>
        <p:nvPicPr>
          <p:cNvPr id="5" name="Content Placeholder 4">
            <a:extLst>
              <a:ext uri="{FF2B5EF4-FFF2-40B4-BE49-F238E27FC236}">
                <a16:creationId xmlns:a16="http://schemas.microsoft.com/office/drawing/2014/main" id="{9542C17E-6072-4553-6DE5-71B00A2F452C}"/>
              </a:ext>
            </a:extLst>
          </p:cNvPr>
          <p:cNvPicPr>
            <a:picLocks noGrp="1" noChangeAspect="1"/>
          </p:cNvPicPr>
          <p:nvPr>
            <p:ph idx="1"/>
          </p:nvPr>
        </p:nvPicPr>
        <p:blipFill>
          <a:blip r:embed="rId2"/>
          <a:stretch>
            <a:fillRect/>
          </a:stretch>
        </p:blipFill>
        <p:spPr>
          <a:xfrm>
            <a:off x="744719" y="1668447"/>
            <a:ext cx="7153824" cy="4113215"/>
          </a:xfrm>
        </p:spPr>
      </p:pic>
    </p:spTree>
    <p:extLst>
      <p:ext uri="{BB962C8B-B14F-4D97-AF65-F5344CB8AC3E}">
        <p14:creationId xmlns:p14="http://schemas.microsoft.com/office/powerpoint/2010/main" val="37905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EDEF9-0C19-6791-EF0D-E36716D3D9B3}"/>
              </a:ext>
            </a:extLst>
          </p:cNvPr>
          <p:cNvSpPr>
            <a:spLocks noGrp="1"/>
          </p:cNvSpPr>
          <p:nvPr>
            <p:ph type="title"/>
          </p:nvPr>
        </p:nvSpPr>
        <p:spPr/>
        <p:txBody>
          <a:bodyPr/>
          <a:lstStyle/>
          <a:p>
            <a:r>
              <a:rPr lang="en-IN" dirty="0"/>
              <a:t>Flow Diagram Co and Po Dashboard</a:t>
            </a:r>
          </a:p>
        </p:txBody>
      </p:sp>
      <p:pic>
        <p:nvPicPr>
          <p:cNvPr id="4" name="Content Placeholder 3">
            <a:extLst>
              <a:ext uri="{FF2B5EF4-FFF2-40B4-BE49-F238E27FC236}">
                <a16:creationId xmlns:a16="http://schemas.microsoft.com/office/drawing/2014/main" id="{A2A379FC-562C-FADE-44D1-50810FFF181A}"/>
              </a:ext>
            </a:extLst>
          </p:cNvPr>
          <p:cNvPicPr>
            <a:picLocks noGrp="1" noChangeAspect="1"/>
          </p:cNvPicPr>
          <p:nvPr>
            <p:ph idx="1"/>
          </p:nvPr>
        </p:nvPicPr>
        <p:blipFill>
          <a:blip r:embed="rId2"/>
          <a:stretch>
            <a:fillRect/>
          </a:stretch>
        </p:blipFill>
        <p:spPr>
          <a:xfrm>
            <a:off x="497936" y="1857080"/>
            <a:ext cx="8955464" cy="4222652"/>
          </a:xfrm>
          <a:prstGeom prst="rect">
            <a:avLst/>
          </a:prstGeom>
        </p:spPr>
      </p:pic>
    </p:spTree>
    <p:extLst>
      <p:ext uri="{BB962C8B-B14F-4D97-AF65-F5344CB8AC3E}">
        <p14:creationId xmlns:p14="http://schemas.microsoft.com/office/powerpoint/2010/main" val="1011454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EB00-45DF-D170-EE76-6571E68C619A}"/>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LIST OF MODULES </a:t>
            </a:r>
            <a:endParaRPr lang="en-IN" dirty="0"/>
          </a:p>
        </p:txBody>
      </p:sp>
      <p:sp>
        <p:nvSpPr>
          <p:cNvPr id="3" name="Content Placeholder 2">
            <a:extLst>
              <a:ext uri="{FF2B5EF4-FFF2-40B4-BE49-F238E27FC236}">
                <a16:creationId xmlns:a16="http://schemas.microsoft.com/office/drawing/2014/main" id="{899F7C74-FC16-2408-546C-BE952B7F2796}"/>
              </a:ext>
            </a:extLst>
          </p:cNvPr>
          <p:cNvSpPr>
            <a:spLocks noGrp="1"/>
          </p:cNvSpPr>
          <p:nvPr>
            <p:ph idx="1"/>
          </p:nvPr>
        </p:nvSpPr>
        <p:spPr>
          <a:xfrm>
            <a:off x="677334" y="1930401"/>
            <a:ext cx="8596668" cy="4110962"/>
          </a:xfrm>
        </p:spPr>
        <p:txBody>
          <a:bodyPr>
            <a:normAutofit/>
          </a:bodyPr>
          <a:lstStyle/>
          <a:p>
            <a:r>
              <a:rPr lang="en-IN" dirty="0"/>
              <a:t>Login Module</a:t>
            </a:r>
          </a:p>
          <a:p>
            <a:r>
              <a:rPr lang="en-IN" dirty="0"/>
              <a:t>Admin Dashboard</a:t>
            </a:r>
          </a:p>
          <a:p>
            <a:r>
              <a:rPr lang="en-IN" dirty="0"/>
              <a:t>Faculty Co Po Dashboard</a:t>
            </a:r>
          </a:p>
          <a:p>
            <a:pPr lvl="1"/>
            <a:r>
              <a:rPr lang="en-IN" dirty="0"/>
              <a:t>Question Paper Set Module</a:t>
            </a:r>
          </a:p>
          <a:p>
            <a:pPr lvl="1"/>
            <a:r>
              <a:rPr lang="en-IN" dirty="0"/>
              <a:t>Update Marks Module</a:t>
            </a:r>
          </a:p>
          <a:p>
            <a:pPr lvl="1"/>
            <a:r>
              <a:rPr lang="en-IN" dirty="0"/>
              <a:t>CO Attainment Module</a:t>
            </a:r>
          </a:p>
          <a:p>
            <a:pPr lvl="1"/>
            <a:r>
              <a:rPr lang="en-IN" dirty="0"/>
              <a:t>Co – Po Attainment Module</a:t>
            </a:r>
          </a:p>
          <a:p>
            <a:pPr lvl="1"/>
            <a:r>
              <a:rPr lang="en-IN" dirty="0"/>
              <a:t>Data Visualizing</a:t>
            </a:r>
          </a:p>
          <a:p>
            <a:pPr lvl="1"/>
            <a:r>
              <a:rPr lang="en-IN" dirty="0"/>
              <a:t>Survey module</a:t>
            </a:r>
          </a:p>
          <a:p>
            <a:pPr lvl="2"/>
            <a:r>
              <a:rPr lang="en-IN" dirty="0"/>
              <a:t>Direct Method</a:t>
            </a:r>
          </a:p>
          <a:p>
            <a:pPr lvl="2"/>
            <a:r>
              <a:rPr lang="en-IN" dirty="0"/>
              <a:t>Indirect Method</a:t>
            </a:r>
          </a:p>
        </p:txBody>
      </p:sp>
    </p:spTree>
    <p:extLst>
      <p:ext uri="{BB962C8B-B14F-4D97-AF65-F5344CB8AC3E}">
        <p14:creationId xmlns:p14="http://schemas.microsoft.com/office/powerpoint/2010/main" val="8335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771344-8A92-B01B-C407-2F7B4F0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3990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6FDEEF-834C-161E-E17E-8243DB5DDA32}"/>
              </a:ext>
            </a:extLst>
          </p:cNvPr>
          <p:cNvPicPr>
            <a:picLocks noChangeAspect="1"/>
          </p:cNvPicPr>
          <p:nvPr/>
        </p:nvPicPr>
        <p:blipFill>
          <a:blip r:embed="rId2"/>
          <a:stretch>
            <a:fillRect/>
          </a:stretch>
        </p:blipFill>
        <p:spPr>
          <a:xfrm>
            <a:off x="-84842" y="0"/>
            <a:ext cx="10821972" cy="6718059"/>
          </a:xfrm>
          <a:prstGeom prst="rect">
            <a:avLst/>
          </a:prstGeom>
        </p:spPr>
      </p:pic>
    </p:spTree>
    <p:extLst>
      <p:ext uri="{BB962C8B-B14F-4D97-AF65-F5344CB8AC3E}">
        <p14:creationId xmlns:p14="http://schemas.microsoft.com/office/powerpoint/2010/main" val="409175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61ABA2-5717-2D11-8A37-40A4F2F6129E}"/>
              </a:ext>
            </a:extLst>
          </p:cNvPr>
          <p:cNvSpPr>
            <a:spLocks noGrp="1"/>
          </p:cNvSpPr>
          <p:nvPr>
            <p:ph type="title"/>
          </p:nvPr>
        </p:nvSpPr>
        <p:spPr>
          <a:xfrm>
            <a:off x="366250" y="115912"/>
            <a:ext cx="8596668" cy="700726"/>
          </a:xfrm>
        </p:spPr>
        <p:txBody>
          <a:bodyPr>
            <a:normAutofit/>
          </a:bodyPr>
          <a:lstStyle/>
          <a:p>
            <a:r>
              <a:rPr lang="en-IN" dirty="0"/>
              <a:t>Post Man Testing</a:t>
            </a:r>
          </a:p>
        </p:txBody>
      </p:sp>
      <p:pic>
        <p:nvPicPr>
          <p:cNvPr id="9" name="Content Placeholder 8">
            <a:extLst>
              <a:ext uri="{FF2B5EF4-FFF2-40B4-BE49-F238E27FC236}">
                <a16:creationId xmlns:a16="http://schemas.microsoft.com/office/drawing/2014/main" id="{93E4C6EE-2E07-B2B1-CCC4-87E522A04F45}"/>
              </a:ext>
            </a:extLst>
          </p:cNvPr>
          <p:cNvPicPr>
            <a:picLocks noGrp="1" noChangeAspect="1"/>
          </p:cNvPicPr>
          <p:nvPr>
            <p:ph idx="1"/>
          </p:nvPr>
        </p:nvPicPr>
        <p:blipFill>
          <a:blip r:embed="rId2"/>
          <a:stretch>
            <a:fillRect/>
          </a:stretch>
        </p:blipFill>
        <p:spPr>
          <a:xfrm>
            <a:off x="503422" y="799990"/>
            <a:ext cx="9347589" cy="5258019"/>
          </a:xfrm>
          <a:prstGeom prst="rect">
            <a:avLst/>
          </a:prstGeom>
        </p:spPr>
      </p:pic>
    </p:spTree>
    <p:extLst>
      <p:ext uri="{BB962C8B-B14F-4D97-AF65-F5344CB8AC3E}">
        <p14:creationId xmlns:p14="http://schemas.microsoft.com/office/powerpoint/2010/main" val="1690455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1DD1-BB18-B620-F21B-78BAF2E4BD95}"/>
              </a:ext>
            </a:extLst>
          </p:cNvPr>
          <p:cNvSpPr>
            <a:spLocks noGrp="1"/>
          </p:cNvSpPr>
          <p:nvPr>
            <p:ph type="title"/>
          </p:nvPr>
        </p:nvSpPr>
        <p:spPr>
          <a:xfrm>
            <a:off x="639627" y="119364"/>
            <a:ext cx="8596668" cy="766756"/>
          </a:xfrm>
        </p:spPr>
        <p:txBody>
          <a:bodyPr/>
          <a:lstStyle/>
          <a:p>
            <a:r>
              <a:rPr lang="en-IN" dirty="0"/>
              <a:t>Data Base Testing</a:t>
            </a:r>
          </a:p>
        </p:txBody>
      </p:sp>
      <p:pic>
        <p:nvPicPr>
          <p:cNvPr id="4" name="Content Placeholder 3">
            <a:extLst>
              <a:ext uri="{FF2B5EF4-FFF2-40B4-BE49-F238E27FC236}">
                <a16:creationId xmlns:a16="http://schemas.microsoft.com/office/drawing/2014/main" id="{996697A5-2DFB-E8CD-922D-8D330910F31E}"/>
              </a:ext>
            </a:extLst>
          </p:cNvPr>
          <p:cNvPicPr>
            <a:picLocks noGrp="1" noChangeAspect="1"/>
          </p:cNvPicPr>
          <p:nvPr>
            <p:ph idx="1"/>
          </p:nvPr>
        </p:nvPicPr>
        <p:blipFill>
          <a:blip r:embed="rId2"/>
          <a:stretch>
            <a:fillRect/>
          </a:stretch>
        </p:blipFill>
        <p:spPr>
          <a:xfrm>
            <a:off x="358219" y="886120"/>
            <a:ext cx="10275216" cy="5779809"/>
          </a:xfrm>
          <a:prstGeom prst="rect">
            <a:avLst/>
          </a:prstGeom>
        </p:spPr>
      </p:pic>
    </p:spTree>
    <p:extLst>
      <p:ext uri="{BB962C8B-B14F-4D97-AF65-F5344CB8AC3E}">
        <p14:creationId xmlns:p14="http://schemas.microsoft.com/office/powerpoint/2010/main" val="97892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B6E8-D9AB-2C35-6243-5C488203133A}"/>
              </a:ext>
            </a:extLst>
          </p:cNvPr>
          <p:cNvSpPr>
            <a:spLocks noGrp="1"/>
          </p:cNvSpPr>
          <p:nvPr>
            <p:ph type="title"/>
          </p:nvPr>
        </p:nvSpPr>
        <p:spPr>
          <a:xfrm>
            <a:off x="424206" y="187728"/>
            <a:ext cx="8596668" cy="736099"/>
          </a:xfrm>
        </p:spPr>
        <p:txBody>
          <a:bodyPr/>
          <a:lstStyle/>
          <a:p>
            <a:r>
              <a:rPr lang="en-IN" dirty="0"/>
              <a:t>UI Testing</a:t>
            </a:r>
          </a:p>
        </p:txBody>
      </p:sp>
      <p:pic>
        <p:nvPicPr>
          <p:cNvPr id="4" name="Content Placeholder 3">
            <a:extLst>
              <a:ext uri="{FF2B5EF4-FFF2-40B4-BE49-F238E27FC236}">
                <a16:creationId xmlns:a16="http://schemas.microsoft.com/office/drawing/2014/main" id="{508A5C47-0901-AAD0-062D-6B7848A22817}"/>
              </a:ext>
            </a:extLst>
          </p:cNvPr>
          <p:cNvPicPr>
            <a:picLocks noGrp="1" noChangeAspect="1"/>
          </p:cNvPicPr>
          <p:nvPr>
            <p:ph idx="1"/>
          </p:nvPr>
        </p:nvPicPr>
        <p:blipFill>
          <a:blip r:embed="rId2"/>
          <a:stretch>
            <a:fillRect/>
          </a:stretch>
        </p:blipFill>
        <p:spPr>
          <a:xfrm>
            <a:off x="424206" y="1325274"/>
            <a:ext cx="9502218" cy="5344998"/>
          </a:xfrm>
          <a:prstGeom prst="rect">
            <a:avLst/>
          </a:prstGeom>
        </p:spPr>
      </p:pic>
    </p:spTree>
    <p:extLst>
      <p:ext uri="{BB962C8B-B14F-4D97-AF65-F5344CB8AC3E}">
        <p14:creationId xmlns:p14="http://schemas.microsoft.com/office/powerpoint/2010/main" val="266794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C5D4-F284-603E-2FC7-386C8EC7E119}"/>
              </a:ext>
            </a:extLst>
          </p:cNvPr>
          <p:cNvSpPr>
            <a:spLocks noGrp="1"/>
          </p:cNvSpPr>
          <p:nvPr>
            <p:ph type="title"/>
          </p:nvPr>
        </p:nvSpPr>
        <p:spPr>
          <a:xfrm>
            <a:off x="507651" y="270235"/>
            <a:ext cx="8596668" cy="653592"/>
          </a:xfrm>
        </p:spPr>
        <p:txBody>
          <a:bodyPr>
            <a:normAutofit/>
          </a:bodyPr>
          <a:lstStyle/>
          <a:p>
            <a:r>
              <a:rPr lang="en-IN" dirty="0"/>
              <a:t>Question Paper Set</a:t>
            </a:r>
          </a:p>
        </p:txBody>
      </p:sp>
      <p:pic>
        <p:nvPicPr>
          <p:cNvPr id="4" name="Content Placeholder 3">
            <a:extLst>
              <a:ext uri="{FF2B5EF4-FFF2-40B4-BE49-F238E27FC236}">
                <a16:creationId xmlns:a16="http://schemas.microsoft.com/office/drawing/2014/main" id="{84E9961B-B3D4-5CA2-9888-3D2F097AA3F0}"/>
              </a:ext>
            </a:extLst>
          </p:cNvPr>
          <p:cNvPicPr>
            <a:picLocks noGrp="1" noChangeAspect="1"/>
          </p:cNvPicPr>
          <p:nvPr>
            <p:ph idx="1"/>
          </p:nvPr>
        </p:nvPicPr>
        <p:blipFill>
          <a:blip r:embed="rId2"/>
          <a:stretch>
            <a:fillRect/>
          </a:stretch>
        </p:blipFill>
        <p:spPr>
          <a:xfrm>
            <a:off x="381918" y="1176559"/>
            <a:ext cx="9619921" cy="5411206"/>
          </a:xfrm>
          <a:prstGeom prst="rect">
            <a:avLst/>
          </a:prstGeom>
        </p:spPr>
      </p:pic>
    </p:spTree>
    <p:extLst>
      <p:ext uri="{BB962C8B-B14F-4D97-AF65-F5344CB8AC3E}">
        <p14:creationId xmlns:p14="http://schemas.microsoft.com/office/powerpoint/2010/main" val="874899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anose="02020603050405020304" pitchFamily="18" charset="0"/>
                <a:ea typeface="Tahoma" panose="020B0604030504040204" pitchFamily="34" charset="0"/>
                <a:cs typeface="Times New Roman" panose="02020603050405020304" pitchFamily="18" charset="0"/>
              </a:rPr>
              <a:t>MOTIVATION &amp; OBJECTIVE</a:t>
            </a:r>
          </a:p>
        </p:txBody>
      </p:sp>
      <p:sp>
        <p:nvSpPr>
          <p:cNvPr id="3" name="Content Placeholder 2"/>
          <p:cNvSpPr>
            <a:spLocks noGrp="1"/>
          </p:cNvSpPr>
          <p:nvPr>
            <p:ph idx="1"/>
          </p:nvPr>
        </p:nvSpPr>
        <p:spPr>
          <a:xfrm>
            <a:off x="838200" y="1602557"/>
            <a:ext cx="8711153" cy="4760536"/>
          </a:xfrm>
        </p:spPr>
        <p:txBody>
          <a:bodyPr/>
          <a:lstStyle/>
          <a:p>
            <a:pPr marL="457200" indent="457200" algn="just">
              <a:lnSpc>
                <a:spcPct val="107000"/>
              </a:lnSpc>
              <a:spcBef>
                <a:spcPts val="5"/>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goal of this project is to determine whether or not the course and programme outcomes were met. The user gains clarity by visualising the Co and Po data</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0" indent="0" algn="just">
              <a:lnSpc>
                <a:spcPct val="107000"/>
              </a:lnSpc>
              <a:spcBef>
                <a:spcPts val="5"/>
              </a:spcBef>
              <a:spcAft>
                <a:spcPts val="800"/>
              </a:spcAft>
              <a:buNone/>
            </a:pPr>
            <a:endPar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0" algn="just">
              <a:lnSpc>
                <a:spcPct val="107000"/>
              </a:lnSpc>
              <a:spcBef>
                <a:spcPts val="5"/>
              </a:spcBef>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Bef>
                <a:spcPts val="5"/>
              </a:spcBef>
              <a:spcAft>
                <a:spcPts val="800"/>
              </a:spcAf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improve the Co and Po mapping into a digitalized version, there are some mapping types already available, such as excel, but the data will be lost in some cases, and we won't be able to track data from previous years, so we wanted to develop a web platform that will store data in the cloud and allow us to view the history of records</a:t>
            </a: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464058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84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8F2389-2494-8CA2-3387-C965BD6B7030}"/>
              </a:ext>
            </a:extLst>
          </p:cNvPr>
          <p:cNvPicPr>
            <a:picLocks noGrp="1" noChangeAspect="1"/>
          </p:cNvPicPr>
          <p:nvPr>
            <p:ph idx="1"/>
          </p:nvPr>
        </p:nvPicPr>
        <p:blipFill>
          <a:blip r:embed="rId2"/>
          <a:stretch>
            <a:fillRect/>
          </a:stretch>
        </p:blipFill>
        <p:spPr>
          <a:xfrm>
            <a:off x="223761" y="348792"/>
            <a:ext cx="10013749" cy="5632734"/>
          </a:xfrm>
          <a:prstGeom prst="rect">
            <a:avLst/>
          </a:prstGeom>
        </p:spPr>
      </p:pic>
    </p:spTree>
    <p:extLst>
      <p:ext uri="{BB962C8B-B14F-4D97-AF65-F5344CB8AC3E}">
        <p14:creationId xmlns:p14="http://schemas.microsoft.com/office/powerpoint/2010/main" val="337960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1F22C-4A92-804C-7A92-049E5815FAD8}"/>
              </a:ext>
            </a:extLst>
          </p:cNvPr>
          <p:cNvSpPr>
            <a:spLocks noGrp="1"/>
          </p:cNvSpPr>
          <p:nvPr>
            <p:ph type="title"/>
          </p:nvPr>
        </p:nvSpPr>
        <p:spPr>
          <a:xfrm>
            <a:off x="403957" y="223101"/>
            <a:ext cx="8596668" cy="1320800"/>
          </a:xfrm>
        </p:spPr>
        <p:txBody>
          <a:bodyPr/>
          <a:lstStyle/>
          <a:p>
            <a:r>
              <a:rPr lang="en-IN" dirty="0"/>
              <a:t>Database Testing</a:t>
            </a:r>
          </a:p>
        </p:txBody>
      </p:sp>
      <p:pic>
        <p:nvPicPr>
          <p:cNvPr id="4" name="Content Placeholder 3">
            <a:extLst>
              <a:ext uri="{FF2B5EF4-FFF2-40B4-BE49-F238E27FC236}">
                <a16:creationId xmlns:a16="http://schemas.microsoft.com/office/drawing/2014/main" id="{A297F12C-7D19-7A3B-C053-0B7C0481EB28}"/>
              </a:ext>
            </a:extLst>
          </p:cNvPr>
          <p:cNvPicPr>
            <a:picLocks noGrp="1" noChangeAspect="1"/>
          </p:cNvPicPr>
          <p:nvPr>
            <p:ph idx="1"/>
          </p:nvPr>
        </p:nvPicPr>
        <p:blipFill>
          <a:blip r:embed="rId2"/>
          <a:stretch>
            <a:fillRect/>
          </a:stretch>
        </p:blipFill>
        <p:spPr>
          <a:xfrm>
            <a:off x="540080" y="933253"/>
            <a:ext cx="9424051" cy="5301029"/>
          </a:xfrm>
          <a:prstGeom prst="rect">
            <a:avLst/>
          </a:prstGeom>
        </p:spPr>
      </p:pic>
    </p:spTree>
    <p:extLst>
      <p:ext uri="{BB962C8B-B14F-4D97-AF65-F5344CB8AC3E}">
        <p14:creationId xmlns:p14="http://schemas.microsoft.com/office/powerpoint/2010/main" val="400601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498EA-3115-8AFD-B4E8-593BC835B935}"/>
              </a:ext>
            </a:extLst>
          </p:cNvPr>
          <p:cNvSpPr>
            <a:spLocks noGrp="1"/>
          </p:cNvSpPr>
          <p:nvPr>
            <p:ph type="title"/>
          </p:nvPr>
        </p:nvSpPr>
        <p:spPr>
          <a:xfrm>
            <a:off x="677334" y="402211"/>
            <a:ext cx="8596668" cy="936395"/>
          </a:xfrm>
        </p:spPr>
        <p:txBody>
          <a:bodyPr>
            <a:normAutofit fontScale="90000"/>
          </a:bodyPr>
          <a:lstStyle/>
          <a:p>
            <a:pPr>
              <a:lnSpc>
                <a:spcPct val="107000"/>
              </a:lnSpc>
              <a:spcBef>
                <a:spcPts val="5"/>
              </a:spcBef>
              <a:spcAft>
                <a:spcPts val="800"/>
              </a:spcAft>
            </a:pPr>
            <a:r>
              <a:rPr lang="en-IN" sz="2200" dirty="0"/>
              <a:t>Post Man testing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Api</a:t>
            </a:r>
            <a:r>
              <a:rPr lang="en-IN" sz="1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Endpoint to </a:t>
            </a:r>
            <a:r>
              <a:rPr lang="en-IN" sz="1800" b="1" dirty="0" err="1">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retrive</a:t>
            </a:r>
            <a:r>
              <a:rPr lang="en-IN" sz="1800" b="1" dirty="0">
                <a:solidFill>
                  <a:srgbClr val="212121"/>
                </a:solidFill>
                <a:effectLst/>
                <a:latin typeface="Times New Roman" panose="02020603050405020304" pitchFamily="18" charset="0"/>
                <a:ea typeface="Calibri" panose="020F0502020204030204" pitchFamily="34" charset="0"/>
                <a:cs typeface="Times New Roman" panose="02020603050405020304" pitchFamily="18" charset="0"/>
              </a:rPr>
              <a:t> question paper</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b="1" u="sng" dirty="0">
                <a:solidFill>
                  <a:srgbClr val="03499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http://localhost:3000/api/faculty/mani/questionPapers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030879C7-FE80-EFF4-8E33-B3A39AFE2E09}"/>
              </a:ext>
            </a:extLst>
          </p:cNvPr>
          <p:cNvPicPr>
            <a:picLocks noGrp="1" noChangeAspect="1"/>
          </p:cNvPicPr>
          <p:nvPr>
            <p:ph idx="1"/>
          </p:nvPr>
        </p:nvPicPr>
        <p:blipFill>
          <a:blip r:embed="rId3"/>
          <a:stretch>
            <a:fillRect/>
          </a:stretch>
        </p:blipFill>
        <p:spPr>
          <a:xfrm>
            <a:off x="1525853" y="2160588"/>
            <a:ext cx="6900332" cy="3881437"/>
          </a:xfrm>
          <a:prstGeom prst="rect">
            <a:avLst/>
          </a:prstGeom>
        </p:spPr>
      </p:pic>
    </p:spTree>
    <p:extLst>
      <p:ext uri="{BB962C8B-B14F-4D97-AF65-F5344CB8AC3E}">
        <p14:creationId xmlns:p14="http://schemas.microsoft.com/office/powerpoint/2010/main" val="3997092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651" y="118276"/>
            <a:ext cx="8596668" cy="698362"/>
          </a:xfrm>
        </p:spPr>
        <p:txBody>
          <a:bodyPr>
            <a:normAutofit/>
          </a:bodyPr>
          <a:lstStyle/>
          <a:p>
            <a:r>
              <a:rPr lang="en-IN" dirty="0"/>
              <a:t>Module Base Code Screen Shot</a:t>
            </a:r>
          </a:p>
        </p:txBody>
      </p:sp>
      <p:pic>
        <p:nvPicPr>
          <p:cNvPr id="6" name="Content Placeholder 5">
            <a:extLst>
              <a:ext uri="{FF2B5EF4-FFF2-40B4-BE49-F238E27FC236}">
                <a16:creationId xmlns:a16="http://schemas.microsoft.com/office/drawing/2014/main" id="{FFBC76D3-36E5-0F02-7EF6-F55F60F730C5}"/>
              </a:ext>
            </a:extLst>
          </p:cNvPr>
          <p:cNvPicPr>
            <a:picLocks noGrp="1" noChangeAspect="1"/>
          </p:cNvPicPr>
          <p:nvPr>
            <p:ph idx="1"/>
          </p:nvPr>
        </p:nvPicPr>
        <p:blipFill>
          <a:blip r:embed="rId2"/>
          <a:stretch>
            <a:fillRect/>
          </a:stretch>
        </p:blipFill>
        <p:spPr>
          <a:xfrm>
            <a:off x="584462" y="1032395"/>
            <a:ext cx="9209987" cy="5395694"/>
          </a:xfrm>
        </p:spPr>
      </p:pic>
    </p:spTree>
    <p:extLst>
      <p:ext uri="{BB962C8B-B14F-4D97-AF65-F5344CB8AC3E}">
        <p14:creationId xmlns:p14="http://schemas.microsoft.com/office/powerpoint/2010/main" val="4051300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1E641A-11DD-BC1D-CA7E-9C764BD36D1C}"/>
              </a:ext>
            </a:extLst>
          </p:cNvPr>
          <p:cNvPicPr>
            <a:picLocks noGrp="1" noChangeAspect="1"/>
          </p:cNvPicPr>
          <p:nvPr>
            <p:ph idx="1"/>
          </p:nvPr>
        </p:nvPicPr>
        <p:blipFill>
          <a:blip r:embed="rId2"/>
          <a:stretch>
            <a:fillRect/>
          </a:stretch>
        </p:blipFill>
        <p:spPr>
          <a:xfrm>
            <a:off x="546755" y="230536"/>
            <a:ext cx="8700939" cy="6214957"/>
          </a:xfrm>
        </p:spPr>
      </p:pic>
    </p:spTree>
    <p:extLst>
      <p:ext uri="{BB962C8B-B14F-4D97-AF65-F5344CB8AC3E}">
        <p14:creationId xmlns:p14="http://schemas.microsoft.com/office/powerpoint/2010/main" val="1389214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E5B89A-D70A-DBB9-AA04-3BD55E099D6C}"/>
              </a:ext>
            </a:extLst>
          </p:cNvPr>
          <p:cNvPicPr>
            <a:picLocks noChangeAspect="1"/>
          </p:cNvPicPr>
          <p:nvPr/>
        </p:nvPicPr>
        <p:blipFill>
          <a:blip r:embed="rId2"/>
          <a:stretch>
            <a:fillRect/>
          </a:stretch>
        </p:blipFill>
        <p:spPr>
          <a:xfrm>
            <a:off x="292232" y="616868"/>
            <a:ext cx="10224544" cy="5389548"/>
          </a:xfrm>
          <a:prstGeom prst="rect">
            <a:avLst/>
          </a:prstGeom>
        </p:spPr>
      </p:pic>
    </p:spTree>
    <p:extLst>
      <p:ext uri="{BB962C8B-B14F-4D97-AF65-F5344CB8AC3E}">
        <p14:creationId xmlns:p14="http://schemas.microsoft.com/office/powerpoint/2010/main" val="497169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pPr marL="342900" lvl="0" indent="-342900">
              <a:lnSpc>
                <a:spcPct val="107000"/>
              </a:lnSpc>
              <a:buSzPts val="1000"/>
              <a:buFont typeface="Symbol" panose="05050102010706020507" pitchFamily="18" charset="2"/>
              <a:buChar char=""/>
              <a:tabLst>
                <a:tab pos="457200" algn="l"/>
                <a:tab pos="464058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MEAN Stack reference</a:t>
            </a:r>
          </a:p>
          <a:p>
            <a:pPr marL="342900" lvl="0" indent="-342900">
              <a:lnSpc>
                <a:spcPct val="107000"/>
              </a:lnSpc>
              <a:spcAft>
                <a:spcPts val="800"/>
              </a:spcAft>
              <a:buSzPts val="1000"/>
              <a:buFont typeface="Symbol" panose="05050102010706020507" pitchFamily="18" charset="2"/>
              <a:buChar char=""/>
              <a:tabLst>
                <a:tab pos="457200" algn="l"/>
                <a:tab pos="4640580" algn="l"/>
              </a:tabLs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https://www.researchgate.net/publication/322821888_Simplifying_Web_Application_Development_Using-Mean_Stack_Technologies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SzPts val="1000"/>
              <a:buFont typeface="Symbol" panose="05050102010706020507" pitchFamily="18" charset="2"/>
              <a:buChar char=""/>
              <a:tabLst>
                <a:tab pos="457200" algn="l"/>
                <a:tab pos="464058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Secure transmitting information </a:t>
            </a:r>
          </a:p>
          <a:p>
            <a:pPr marL="342900" lvl="0" indent="-342900">
              <a:lnSpc>
                <a:spcPct val="107000"/>
              </a:lnSpc>
              <a:spcAft>
                <a:spcPts val="800"/>
              </a:spcAft>
              <a:buSzPts val="1000"/>
              <a:buFont typeface="Symbol" panose="05050102010706020507" pitchFamily="18" charset="2"/>
              <a:buChar char=""/>
              <a:tabLst>
                <a:tab pos="457200" algn="l"/>
                <a:tab pos="4640580" algn="l"/>
              </a:tabLs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https://itnext.io/authentication-using-jwt-in-mean-stack-6b425247b7d8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 pos="464058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password hashing:</a:t>
            </a:r>
          </a:p>
          <a:p>
            <a:pPr marL="342900" lvl="0" indent="-342900">
              <a:lnSpc>
                <a:spcPct val="107000"/>
              </a:lnSpc>
              <a:spcAft>
                <a:spcPts val="800"/>
              </a:spcAft>
              <a:buSzPts val="1000"/>
              <a:buFont typeface="Symbol" panose="05050102010706020507" pitchFamily="18" charset="2"/>
              <a:buChar char=""/>
              <a:tabLst>
                <a:tab pos="457200" algn="l"/>
                <a:tab pos="4640580" algn="l"/>
              </a:tabLst>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https://www.loginradius.com/blog/engineering/hashing-user-passwords-using-bcryptjs/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solidFill>
                <a:schemeClr val="tx1"/>
              </a:solidFill>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5529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85" y="2686294"/>
            <a:ext cx="10515600" cy="1325563"/>
          </a:xfrm>
        </p:spPr>
        <p:txBody>
          <a:bodyPr/>
          <a:lstStyle/>
          <a:p>
            <a:pPr algn="ctr"/>
            <a:r>
              <a:rPr lang="en-IN" b="1" dirty="0"/>
              <a:t>THANK YOU</a:t>
            </a:r>
          </a:p>
        </p:txBody>
      </p:sp>
    </p:spTree>
    <p:extLst>
      <p:ext uri="{BB962C8B-B14F-4D97-AF65-F5344CB8AC3E}">
        <p14:creationId xmlns:p14="http://schemas.microsoft.com/office/powerpoint/2010/main" val="35811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7749"/>
          </a:xfrm>
        </p:spPr>
        <p:txBody>
          <a:bodyPr/>
          <a:lstStyle/>
          <a:p>
            <a:r>
              <a:rPr lang="en-IN" sz="4000"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3703"/>
            <a:ext cx="9210773" cy="4593260"/>
          </a:xfrm>
        </p:spPr>
        <p:txBody>
          <a:bodyPr>
            <a:normAutofit/>
          </a:bodyPr>
          <a:lstStyle/>
          <a:p>
            <a:pPr marL="457200" indent="457200" algn="just">
              <a:lnSpc>
                <a:spcPct val="115000"/>
              </a:lnSpc>
              <a:spcBef>
                <a:spcPts val="5"/>
              </a:spcBef>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Accreditation allows the institute to better understand its own strengths, shortcomings, and potential. It assists the institute in accepting creative and modern approaches for the institute's improvement. </a:t>
            </a:r>
          </a:p>
          <a:p>
            <a:pPr marL="457200" indent="457200" algn="just">
              <a:lnSpc>
                <a:spcPct val="115000"/>
              </a:lnSpc>
              <a:spcBef>
                <a:spcPts val="5"/>
              </a:spcBef>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attainment of course and programme outcomes is one of the major criteria used by the National Board of Accreditation. </a:t>
            </a:r>
          </a:p>
          <a:p>
            <a:pPr marL="457200" indent="457200" algn="just">
              <a:lnSpc>
                <a:spcPct val="115000"/>
              </a:lnSpc>
              <a:spcBef>
                <a:spcPts val="5"/>
              </a:spcBef>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NBA expects that a student's performance and knowledge will be evaluated based on the evaluation and attainment obtained from course and programme results.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685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8363-6BBA-34B6-A7D3-9076C1374486}"/>
              </a:ext>
            </a:extLst>
          </p:cNvPr>
          <p:cNvSpPr>
            <a:spLocks noGrp="1"/>
          </p:cNvSpPr>
          <p:nvPr>
            <p:ph type="title"/>
          </p:nvPr>
        </p:nvSpPr>
        <p:spPr>
          <a:xfrm>
            <a:off x="838200" y="365125"/>
            <a:ext cx="10515600" cy="1039469"/>
          </a:xfrm>
        </p:spPr>
        <p:txBody>
          <a:bodyPr/>
          <a:lstStyle/>
          <a:p>
            <a:r>
              <a:rPr lang="en-IN" dirty="0"/>
              <a:t>LITERATURE REVIEW</a:t>
            </a:r>
          </a:p>
        </p:txBody>
      </p:sp>
      <p:graphicFrame>
        <p:nvGraphicFramePr>
          <p:cNvPr id="5" name="Table 5">
            <a:extLst>
              <a:ext uri="{FF2B5EF4-FFF2-40B4-BE49-F238E27FC236}">
                <a16:creationId xmlns:a16="http://schemas.microsoft.com/office/drawing/2014/main" id="{B4CFF2E4-B371-DE3A-0A15-B260CDEE8369}"/>
              </a:ext>
            </a:extLst>
          </p:cNvPr>
          <p:cNvGraphicFramePr>
            <a:graphicFrameLocks noGrp="1"/>
          </p:cNvGraphicFramePr>
          <p:nvPr>
            <p:ph idx="1"/>
            <p:extLst>
              <p:ext uri="{D42A27DB-BD31-4B8C-83A1-F6EECF244321}">
                <p14:modId xmlns:p14="http://schemas.microsoft.com/office/powerpoint/2010/main" val="2879046795"/>
              </p:ext>
            </p:extLst>
          </p:nvPr>
        </p:nvGraphicFramePr>
        <p:xfrm>
          <a:off x="602529" y="1258257"/>
          <a:ext cx="10515600" cy="5577840"/>
        </p:xfrm>
        <a:graphic>
          <a:graphicData uri="http://schemas.openxmlformats.org/drawingml/2006/table">
            <a:tbl>
              <a:tblPr firstRow="1" bandRow="1">
                <a:tableStyleId>{5940675A-B579-460E-94D1-54222C63F5DA}</a:tableStyleId>
              </a:tblPr>
              <a:tblGrid>
                <a:gridCol w="688942">
                  <a:extLst>
                    <a:ext uri="{9D8B030D-6E8A-4147-A177-3AD203B41FA5}">
                      <a16:colId xmlns:a16="http://schemas.microsoft.com/office/drawing/2014/main" val="389582750"/>
                    </a:ext>
                  </a:extLst>
                </a:gridCol>
                <a:gridCol w="4568858">
                  <a:extLst>
                    <a:ext uri="{9D8B030D-6E8A-4147-A177-3AD203B41FA5}">
                      <a16:colId xmlns:a16="http://schemas.microsoft.com/office/drawing/2014/main" val="1447703624"/>
                    </a:ext>
                  </a:extLst>
                </a:gridCol>
                <a:gridCol w="2628900">
                  <a:extLst>
                    <a:ext uri="{9D8B030D-6E8A-4147-A177-3AD203B41FA5}">
                      <a16:colId xmlns:a16="http://schemas.microsoft.com/office/drawing/2014/main" val="2723551891"/>
                    </a:ext>
                  </a:extLst>
                </a:gridCol>
                <a:gridCol w="2628900">
                  <a:extLst>
                    <a:ext uri="{9D8B030D-6E8A-4147-A177-3AD203B41FA5}">
                      <a16:colId xmlns:a16="http://schemas.microsoft.com/office/drawing/2014/main" val="622115278"/>
                    </a:ext>
                  </a:extLst>
                </a:gridCol>
              </a:tblGrid>
              <a:tr h="1394669">
                <a:tc>
                  <a:txBody>
                    <a:bodyPr/>
                    <a:lstStyle/>
                    <a:p>
                      <a:r>
                        <a:rPr lang="en-IN" dirty="0" err="1"/>
                        <a:t>S.No</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Author</a:t>
                      </a:r>
                      <a:r>
                        <a:rPr lang="en-IN" baseline="0" dirty="0">
                          <a:solidFill>
                            <a:schemeClr val="tx1"/>
                          </a:solidFill>
                        </a:rPr>
                        <a:t> name &amp;   </a:t>
                      </a:r>
                      <a:r>
                        <a:rPr lang="en-IN" dirty="0">
                          <a:solidFill>
                            <a:schemeClr val="tx1"/>
                          </a:solidFill>
                        </a:rPr>
                        <a:t>Paper title</a:t>
                      </a:r>
                    </a:p>
                    <a:p>
                      <a:endParaRPr lang="en-IN" dirty="0"/>
                    </a:p>
                  </a:txBody>
                  <a:tcPr anchor="ctr"/>
                </a:tc>
                <a:tc>
                  <a:txBody>
                    <a:bodyPr/>
                    <a:lstStyle/>
                    <a:p>
                      <a:pPr algn="ctr"/>
                      <a:r>
                        <a:rPr lang="en-IN" dirty="0">
                          <a:solidFill>
                            <a:schemeClr val="tx1"/>
                          </a:solidFill>
                        </a:rPr>
                        <a:t>Concept</a:t>
                      </a:r>
                      <a:r>
                        <a:rPr lang="en-IN" baseline="0" dirty="0">
                          <a:solidFill>
                            <a:schemeClr val="tx1"/>
                          </a:solidFill>
                        </a:rPr>
                        <a:t> in the paper</a:t>
                      </a:r>
                    </a:p>
                    <a:p>
                      <a:pPr algn="ctr"/>
                      <a:r>
                        <a:rPr lang="en-IN" baseline="0" dirty="0">
                          <a:solidFill>
                            <a:schemeClr val="tx1"/>
                          </a:solidFill>
                        </a:rPr>
                        <a:t>(Algorithm, Advantages, Limitations, Future enhancement)</a:t>
                      </a:r>
                      <a:endParaRPr lang="en-IN" dirty="0">
                        <a:solidFill>
                          <a:schemeClr val="tx1"/>
                        </a:solidFill>
                      </a:endParaRPr>
                    </a:p>
                    <a:p>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         Paper</a:t>
                      </a:r>
                      <a:r>
                        <a:rPr lang="en-IN" baseline="0" dirty="0">
                          <a:solidFill>
                            <a:schemeClr val="tx1"/>
                          </a:solidFill>
                        </a:rPr>
                        <a:t> details</a:t>
                      </a:r>
                      <a:endParaRPr lang="en-IN" dirty="0">
                        <a:solidFill>
                          <a:schemeClr val="tx1"/>
                        </a:solidFill>
                      </a:endParaRPr>
                    </a:p>
                    <a:p>
                      <a:endParaRPr lang="en-IN" dirty="0"/>
                    </a:p>
                  </a:txBody>
                  <a:tcPr anchor="ctr"/>
                </a:tc>
                <a:extLst>
                  <a:ext uri="{0D108BD9-81ED-4DB2-BD59-A6C34878D82A}">
                    <a16:rowId xmlns:a16="http://schemas.microsoft.com/office/drawing/2014/main" val="426573477"/>
                  </a:ext>
                </a:extLst>
              </a:tr>
              <a:tr h="1394669">
                <a:tc>
                  <a:txBody>
                    <a:bodyPr/>
                    <a:lstStyle/>
                    <a:p>
                      <a:r>
                        <a:rPr lang="en-IN" dirty="0"/>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Comparative analysis of MEAN stack and MERN stack </a:t>
                      </a:r>
                      <a:endParaRPr lang="en-IN" dirty="0">
                        <a:solidFill>
                          <a:schemeClr val="tx1"/>
                        </a:solidFill>
                      </a:endParaRPr>
                    </a:p>
                    <a:p>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 Advantages and disadvantages analysis between MEAN vs MERN stack </a:t>
                      </a:r>
                    </a:p>
                    <a:p>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https://www.jetir.org/papers/JETIR2105881.pdf</a:t>
                      </a:r>
                    </a:p>
                    <a:p>
                      <a:endParaRPr lang="en-IN" dirty="0"/>
                    </a:p>
                  </a:txBody>
                  <a:tcPr anchor="ctr"/>
                </a:tc>
                <a:extLst>
                  <a:ext uri="{0D108BD9-81ED-4DB2-BD59-A6C34878D82A}">
                    <a16:rowId xmlns:a16="http://schemas.microsoft.com/office/drawing/2014/main" val="3176678338"/>
                  </a:ext>
                </a:extLst>
              </a:tr>
              <a:tr h="1233692">
                <a:tc>
                  <a:txBody>
                    <a:bodyPr/>
                    <a:lstStyle/>
                    <a:p>
                      <a:r>
                        <a:rPr lang="en-IN" dirty="0"/>
                        <a:t>2</a:t>
                      </a:r>
                    </a:p>
                  </a:txBody>
                  <a:tcPr anchor="ctr"/>
                </a:tc>
                <a:tc>
                  <a:txBody>
                    <a:bodyPr/>
                    <a:lstStyle/>
                    <a:p>
                      <a:r>
                        <a:rPr lang="en-IN" dirty="0"/>
                        <a:t>Author: Mehul Kothari</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Authentication Using JWT in MEAN Stack for securely transmitting information</a:t>
                      </a:r>
                    </a:p>
                    <a:p>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https://itnext.io/authentication-using-jwt-in-mean-stack-6b425247b7d8</a:t>
                      </a:r>
                    </a:p>
                    <a:p>
                      <a:endParaRPr lang="en-IN" dirty="0"/>
                    </a:p>
                  </a:txBody>
                  <a:tcPr anchor="ctr"/>
                </a:tc>
                <a:extLst>
                  <a:ext uri="{0D108BD9-81ED-4DB2-BD59-A6C34878D82A}">
                    <a16:rowId xmlns:a16="http://schemas.microsoft.com/office/drawing/2014/main" val="1570551473"/>
                  </a:ext>
                </a:extLst>
              </a:tr>
              <a:tr h="892548">
                <a:tc>
                  <a:txBody>
                    <a:bodyPr/>
                    <a:lstStyle/>
                    <a:p>
                      <a:r>
                        <a:rPr lang="en-IN" dirty="0"/>
                        <a:t>3</a:t>
                      </a:r>
                    </a:p>
                  </a:txBody>
                  <a:tcPr anchor="ctr"/>
                </a:tc>
                <a:tc>
                  <a:txBody>
                    <a:bodyPr/>
                    <a:lstStyle/>
                    <a:p>
                      <a:r>
                        <a:rPr lang="en-IN" dirty="0"/>
                        <a:t>Author: </a:t>
                      </a:r>
                      <a:r>
                        <a:rPr lang="en-IN" sz="1800" b="0" i="0" kern="1200" dirty="0">
                          <a:solidFill>
                            <a:schemeClr val="tx1"/>
                          </a:solidFill>
                          <a:effectLst/>
                          <a:latin typeface="+mn-lt"/>
                          <a:ea typeface="+mn-ea"/>
                          <a:cs typeface="+mn-cs"/>
                        </a:rPr>
                        <a:t>Michelle Selzer</a:t>
                      </a: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Salt and Hash Passwords with </a:t>
                      </a:r>
                      <a:r>
                        <a:rPr lang="en-US" sz="1800" b="0" i="0" kern="1200" dirty="0" err="1">
                          <a:solidFill>
                            <a:schemeClr val="tx1"/>
                          </a:solidFill>
                          <a:effectLst/>
                          <a:latin typeface="+mn-lt"/>
                          <a:ea typeface="+mn-ea"/>
                          <a:cs typeface="+mn-cs"/>
                        </a:rPr>
                        <a:t>bcrypt</a:t>
                      </a:r>
                      <a:endParaRPr lang="en-US" sz="1800" b="0" i="0" kern="1200" dirty="0">
                        <a:solidFill>
                          <a:schemeClr val="tx1"/>
                        </a:solidFill>
                        <a:effectLst/>
                        <a:latin typeface="+mn-lt"/>
                        <a:ea typeface="+mn-ea"/>
                        <a:cs typeface="+mn-cs"/>
                      </a:endParaRPr>
                    </a:p>
                    <a:p>
                      <a:endParaRPr lang="en-IN" dirty="0"/>
                    </a:p>
                  </a:txBody>
                  <a:tcPr anchor="ctr"/>
                </a:tc>
                <a:tc>
                  <a:txBody>
                    <a:bodyPr/>
                    <a:lstStyle/>
                    <a:p>
                      <a:r>
                        <a:rPr lang="en-IN" dirty="0"/>
                        <a:t>https://heynode.com/blog/2020-04/salt-and-hash-passwords-bcrypt/</a:t>
                      </a:r>
                    </a:p>
                  </a:txBody>
                  <a:tcPr anchor="ctr"/>
                </a:tc>
                <a:extLst>
                  <a:ext uri="{0D108BD9-81ED-4DB2-BD59-A6C34878D82A}">
                    <a16:rowId xmlns:a16="http://schemas.microsoft.com/office/drawing/2014/main" val="528403261"/>
                  </a:ext>
                </a:extLst>
              </a:tr>
            </a:tbl>
          </a:graphicData>
        </a:graphic>
      </p:graphicFrame>
    </p:spTree>
    <p:extLst>
      <p:ext uri="{BB962C8B-B14F-4D97-AF65-F5344CB8AC3E}">
        <p14:creationId xmlns:p14="http://schemas.microsoft.com/office/powerpoint/2010/main" val="145900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DETAILS</a:t>
            </a:r>
          </a:p>
        </p:txBody>
      </p:sp>
      <p:sp>
        <p:nvSpPr>
          <p:cNvPr id="3" name="Content Placeholder 2"/>
          <p:cNvSpPr>
            <a:spLocks noGrp="1"/>
          </p:cNvSpPr>
          <p:nvPr>
            <p:ph idx="1"/>
          </p:nvPr>
        </p:nvSpPr>
        <p:spPr>
          <a:xfrm>
            <a:off x="838200" y="1825625"/>
            <a:ext cx="11068878" cy="2994853"/>
          </a:xfrm>
        </p:spPr>
        <p:txBody>
          <a:bodyPr/>
          <a:lstStyle/>
          <a:p>
            <a:r>
              <a:rPr lang="en-IN" dirty="0"/>
              <a:t>For Co Po Dataset we referred this link:</a:t>
            </a:r>
            <a:br>
              <a:rPr lang="en-IN" dirty="0"/>
            </a:br>
            <a:r>
              <a:rPr lang="en-IN" dirty="0">
                <a:hlinkClick r:id="rId2"/>
              </a:rPr>
              <a:t>https://drive.google.com/file/d/1hFTf4atswmJuTYR_3X10Z1g__TLFAltS/view?usp=sharing</a:t>
            </a:r>
            <a:endParaRPr lang="en-IN" dirty="0"/>
          </a:p>
          <a:p>
            <a:endParaRPr lang="en-IN" dirty="0"/>
          </a:p>
        </p:txBody>
      </p:sp>
    </p:spTree>
    <p:extLst>
      <p:ext uri="{BB962C8B-B14F-4D97-AF65-F5344CB8AC3E}">
        <p14:creationId xmlns:p14="http://schemas.microsoft.com/office/powerpoint/2010/main" val="208729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734"/>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IMPLEMENTATION PLATFORM / FRAMEWORK</a:t>
            </a:r>
          </a:p>
        </p:txBody>
      </p:sp>
      <p:sp>
        <p:nvSpPr>
          <p:cNvPr id="3" name="Content Placeholder 2"/>
          <p:cNvSpPr>
            <a:spLocks noGrp="1"/>
          </p:cNvSpPr>
          <p:nvPr>
            <p:ph idx="1"/>
          </p:nvPr>
        </p:nvSpPr>
        <p:spPr/>
        <p:txBody>
          <a:bodyPr>
            <a:normAutofit/>
          </a:bodyPr>
          <a:lstStyle/>
          <a:p>
            <a:r>
              <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MEAN Stack</a:t>
            </a:r>
          </a:p>
          <a:p>
            <a:r>
              <a:rPr lang="en-IN" sz="2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M :   MongoDB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Atlas </a:t>
            </a:r>
            <a:endParaRPr lang="en-IN" sz="2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E </a:t>
            </a:r>
            <a:r>
              <a:rPr lang="en-IN" sz="2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   </a:t>
            </a:r>
            <a:r>
              <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Express,</a:t>
            </a:r>
          </a:p>
          <a:p>
            <a:r>
              <a:rPr lang="en-IN" sz="2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A  :  </a:t>
            </a:r>
            <a:r>
              <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Angular, </a:t>
            </a:r>
          </a:p>
          <a:p>
            <a:r>
              <a:rPr lang="en-IN" sz="20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N  :   </a:t>
            </a:r>
            <a:r>
              <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Node, </a:t>
            </a:r>
          </a:p>
          <a:p>
            <a:pPr marL="0" indent="0">
              <a:buNone/>
            </a:pPr>
            <a:r>
              <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4 key technologies that make up the layers of the stack.</a:t>
            </a:r>
          </a:p>
          <a:p>
            <a:pPr marL="0" indent="0">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VS Code editor which helps for developer interaction with its supporting features.</a:t>
            </a:r>
            <a:endParaRPr lang="en-IN" dirty="0"/>
          </a:p>
        </p:txBody>
      </p:sp>
    </p:spTree>
    <p:extLst>
      <p:ext uri="{BB962C8B-B14F-4D97-AF65-F5344CB8AC3E}">
        <p14:creationId xmlns:p14="http://schemas.microsoft.com/office/powerpoint/2010/main" val="376530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04DA-2535-EB58-90C9-F10F8052B5A4}"/>
              </a:ext>
            </a:extLst>
          </p:cNvPr>
          <p:cNvSpPr>
            <a:spLocks noGrp="1"/>
          </p:cNvSpPr>
          <p:nvPr>
            <p:ph type="title"/>
          </p:nvPr>
        </p:nvSpPr>
        <p:spPr>
          <a:xfrm>
            <a:off x="838200" y="365125"/>
            <a:ext cx="10515600" cy="1086603"/>
          </a:xfrm>
        </p:spPr>
        <p:txBody>
          <a:bodyPr>
            <a:normAutofit/>
          </a:bodyPr>
          <a:lstStyle/>
          <a:p>
            <a:r>
              <a:rPr lang="en-US" sz="4400" dirty="0">
                <a:latin typeface="Times New Roman" panose="02020603050405020304" pitchFamily="18" charset="0"/>
                <a:cs typeface="Times New Roman" panose="02020603050405020304" pitchFamily="18" charset="0"/>
              </a:rPr>
              <a:t>OVERALL ARCHITECTURE</a:t>
            </a:r>
            <a:endParaRPr lang="en-IN" dirty="0"/>
          </a:p>
        </p:txBody>
      </p:sp>
      <p:pic>
        <p:nvPicPr>
          <p:cNvPr id="6" name="Picture 5">
            <a:extLst>
              <a:ext uri="{FF2B5EF4-FFF2-40B4-BE49-F238E27FC236}">
                <a16:creationId xmlns:a16="http://schemas.microsoft.com/office/drawing/2014/main" id="{9D6AA3F1-EEA0-96CE-2CDC-7B6D970F40DC}"/>
              </a:ext>
            </a:extLst>
          </p:cNvPr>
          <p:cNvPicPr>
            <a:picLocks noChangeAspect="1"/>
          </p:cNvPicPr>
          <p:nvPr/>
        </p:nvPicPr>
        <p:blipFill>
          <a:blip r:embed="rId2"/>
          <a:stretch>
            <a:fillRect/>
          </a:stretch>
        </p:blipFill>
        <p:spPr>
          <a:xfrm>
            <a:off x="686305" y="1352369"/>
            <a:ext cx="9120860" cy="5140505"/>
          </a:xfrm>
          <a:prstGeom prst="rect">
            <a:avLst/>
          </a:prstGeom>
        </p:spPr>
      </p:pic>
    </p:spTree>
    <p:extLst>
      <p:ext uri="{BB962C8B-B14F-4D97-AF65-F5344CB8AC3E}">
        <p14:creationId xmlns:p14="http://schemas.microsoft.com/office/powerpoint/2010/main" val="38319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04DA-2535-EB58-90C9-F10F8052B5A4}"/>
              </a:ext>
            </a:extLst>
          </p:cNvPr>
          <p:cNvSpPr>
            <a:spLocks noGrp="1"/>
          </p:cNvSpPr>
          <p:nvPr>
            <p:ph type="title"/>
          </p:nvPr>
        </p:nvSpPr>
        <p:spPr>
          <a:xfrm>
            <a:off x="838200" y="365125"/>
            <a:ext cx="10515600" cy="1086603"/>
          </a:xfrm>
        </p:spPr>
        <p:txBody>
          <a:bodyPr>
            <a:normAutofit/>
          </a:bodyPr>
          <a:lstStyle/>
          <a:p>
            <a:r>
              <a:rPr lang="en-US" sz="4400" dirty="0">
                <a:latin typeface="Times New Roman" panose="02020603050405020304" pitchFamily="18" charset="0"/>
                <a:cs typeface="Times New Roman" panose="02020603050405020304" pitchFamily="18" charset="0"/>
              </a:rPr>
              <a:t>Frond End ARCHITECTURE</a:t>
            </a:r>
            <a:endParaRPr lang="en-IN" dirty="0"/>
          </a:p>
        </p:txBody>
      </p:sp>
      <p:pic>
        <p:nvPicPr>
          <p:cNvPr id="8" name="Picture 7">
            <a:extLst>
              <a:ext uri="{FF2B5EF4-FFF2-40B4-BE49-F238E27FC236}">
                <a16:creationId xmlns:a16="http://schemas.microsoft.com/office/drawing/2014/main" id="{3F32C6A9-14E6-923E-7694-1DA46FD825DE}"/>
              </a:ext>
            </a:extLst>
          </p:cNvPr>
          <p:cNvPicPr>
            <a:picLocks noChangeAspect="1"/>
          </p:cNvPicPr>
          <p:nvPr/>
        </p:nvPicPr>
        <p:blipFill>
          <a:blip r:embed="rId2"/>
          <a:stretch>
            <a:fillRect/>
          </a:stretch>
        </p:blipFill>
        <p:spPr>
          <a:xfrm>
            <a:off x="173052" y="1219356"/>
            <a:ext cx="10611212" cy="5164557"/>
          </a:xfrm>
          <a:prstGeom prst="rect">
            <a:avLst/>
          </a:prstGeom>
        </p:spPr>
      </p:pic>
    </p:spTree>
    <p:extLst>
      <p:ext uri="{BB962C8B-B14F-4D97-AF65-F5344CB8AC3E}">
        <p14:creationId xmlns:p14="http://schemas.microsoft.com/office/powerpoint/2010/main" val="315705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E661A-6771-02FE-9F23-B7BE8DEEE7CB}"/>
              </a:ext>
            </a:extLst>
          </p:cNvPr>
          <p:cNvSpPr>
            <a:spLocks noGrp="1"/>
          </p:cNvSpPr>
          <p:nvPr>
            <p:ph type="title"/>
          </p:nvPr>
        </p:nvSpPr>
        <p:spPr>
          <a:xfrm>
            <a:off x="838200" y="365125"/>
            <a:ext cx="10515600" cy="1067749"/>
          </a:xfrm>
        </p:spPr>
        <p:txBody>
          <a:bodyPr>
            <a:normAutofit/>
          </a:bodyPr>
          <a:lstStyle/>
          <a:p>
            <a:r>
              <a:rPr lang="en-US" sz="4400" dirty="0">
                <a:latin typeface="Times New Roman" panose="02020603050405020304" pitchFamily="18" charset="0"/>
                <a:cs typeface="Times New Roman" panose="02020603050405020304" pitchFamily="18" charset="0"/>
              </a:rPr>
              <a:t>Back End ARCHITECTURE </a:t>
            </a:r>
            <a:endParaRPr lang="en-IN" dirty="0"/>
          </a:p>
        </p:txBody>
      </p:sp>
      <p:pic>
        <p:nvPicPr>
          <p:cNvPr id="6" name="Picture 5">
            <a:extLst>
              <a:ext uri="{FF2B5EF4-FFF2-40B4-BE49-F238E27FC236}">
                <a16:creationId xmlns:a16="http://schemas.microsoft.com/office/drawing/2014/main" id="{A9E3CAB5-1D4C-C94A-2D9B-E8278783B549}"/>
              </a:ext>
            </a:extLst>
          </p:cNvPr>
          <p:cNvPicPr>
            <a:picLocks noChangeAspect="1"/>
          </p:cNvPicPr>
          <p:nvPr/>
        </p:nvPicPr>
        <p:blipFill>
          <a:blip r:embed="rId2"/>
          <a:stretch>
            <a:fillRect/>
          </a:stretch>
        </p:blipFill>
        <p:spPr>
          <a:xfrm>
            <a:off x="641023" y="1272618"/>
            <a:ext cx="9483364" cy="5360162"/>
          </a:xfrm>
          <a:prstGeom prst="rect">
            <a:avLst/>
          </a:prstGeom>
        </p:spPr>
      </p:pic>
    </p:spTree>
    <p:extLst>
      <p:ext uri="{BB962C8B-B14F-4D97-AF65-F5344CB8AC3E}">
        <p14:creationId xmlns:p14="http://schemas.microsoft.com/office/powerpoint/2010/main" val="6055116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2725</TotalTime>
  <Words>545</Words>
  <Application>Microsoft Office PowerPoint</Application>
  <PresentationFormat>Widescreen</PresentationFormat>
  <Paragraphs>82</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Symbol</vt:lpstr>
      <vt:lpstr>Times New Roman</vt:lpstr>
      <vt:lpstr>Trebuchet MS</vt:lpstr>
      <vt:lpstr>Wingdings 3</vt:lpstr>
      <vt:lpstr>Facet</vt:lpstr>
      <vt:lpstr> CO –PO Management Portal  </vt:lpstr>
      <vt:lpstr>MOTIVATION &amp; OBJECTIVE</vt:lpstr>
      <vt:lpstr>INTRODUCTION</vt:lpstr>
      <vt:lpstr>LITERATURE REVIEW</vt:lpstr>
      <vt:lpstr>DATASET DETAILS</vt:lpstr>
      <vt:lpstr>IMPLEMENTATION PLATFORM / FRAMEWORK</vt:lpstr>
      <vt:lpstr>OVERALL ARCHITECTURE</vt:lpstr>
      <vt:lpstr>Frond End ARCHITECTURE</vt:lpstr>
      <vt:lpstr>Back End ARCHITECTURE </vt:lpstr>
      <vt:lpstr>Block Diagram </vt:lpstr>
      <vt:lpstr>Flow Diagram for Login</vt:lpstr>
      <vt:lpstr>Flow Diagram Co and Po Dashboard</vt:lpstr>
      <vt:lpstr>LIST OF MODULES </vt:lpstr>
      <vt:lpstr>PowerPoint Presentation</vt:lpstr>
      <vt:lpstr>PowerPoint Presentation</vt:lpstr>
      <vt:lpstr>Post Man Testing</vt:lpstr>
      <vt:lpstr>Data Base Testing</vt:lpstr>
      <vt:lpstr>UI Testing</vt:lpstr>
      <vt:lpstr>Question Paper Set</vt:lpstr>
      <vt:lpstr>PowerPoint Presentation</vt:lpstr>
      <vt:lpstr>Database Testing</vt:lpstr>
      <vt:lpstr>Post Man testing Api Endpoint to retrive question paper http://localhost:3000/api/faculty/mani/questionPapers </vt:lpstr>
      <vt:lpstr>Module Base Code Screen Shot</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Windows User</dc:creator>
  <cp:lastModifiedBy>Hariharan Raveendar</cp:lastModifiedBy>
  <cp:revision>66</cp:revision>
  <dcterms:created xsi:type="dcterms:W3CDTF">2021-09-27T08:45:48Z</dcterms:created>
  <dcterms:modified xsi:type="dcterms:W3CDTF">2022-05-05T07:58:26Z</dcterms:modified>
</cp:coreProperties>
</file>