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7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9" r:id="rId15"/>
    <p:sldId id="268" r:id="rId16"/>
    <p:sldId id="277" r:id="rId17"/>
    <p:sldId id="271" r:id="rId18"/>
    <p:sldId id="272" r:id="rId19"/>
    <p:sldId id="273" r:id="rId20"/>
    <p:sldId id="275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hoC0JltUvp00QWpxyV5VaCW4R50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75F234-E00F-4FF3-84B7-5F117C452740}" v="67" dt="2025-08-29T16:00:54.370"/>
  </p1510:revLst>
</p1510:revInfo>
</file>

<file path=ppt/tableStyles.xml><?xml version="1.0" encoding="utf-8"?>
<a:tblStyleLst xmlns:a="http://schemas.openxmlformats.org/drawingml/2006/main" def="{2C60E524-4960-47BC-BFD3-265457FAA043}">
  <a:tblStyle styleId="{2C60E524-4960-47BC-BFD3-265457FAA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>
        <p:scale>
          <a:sx n="75" d="100"/>
          <a:sy n="75" d="100"/>
        </p:scale>
        <p:origin x="965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3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3" name="Google Shape;133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0" name="Google Shape;140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4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.uclouvain.be/pr/boreal/search/site/?f%5b0%5d=sm_creator:%22Lopez%20Fernandez,%20Olatz%2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629C343-8A02-57A7-EF9C-9D70BEED5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562" y="229708"/>
            <a:ext cx="9286875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22DACE-9119-36D9-93C9-485F5864ECED}"/>
              </a:ext>
            </a:extLst>
          </p:cNvPr>
          <p:cNvSpPr txBox="1"/>
          <p:nvPr/>
        </p:nvSpPr>
        <p:spPr>
          <a:xfrm>
            <a:off x="1704974" y="5241835"/>
            <a:ext cx="90344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IN" sz="16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AIML</a:t>
            </a:r>
            <a:b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32FB90D-2503-2960-2DD4-26C9CBF51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092215"/>
            <a:ext cx="9144000" cy="165576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22IT703 – PROJECT - 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BA23FB-FC74-C60B-B405-D0748B4F8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974" y="2092215"/>
            <a:ext cx="9144000" cy="2387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Multi-Module Digital Well-Being and Addiction Risk Management System 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29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lang="en-US" sz="28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REQUIREMENTS </a:t>
            </a:r>
            <a:br>
              <a:rPr lang="en-US" sz="4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22" name="Google Shape;222;p10"/>
          <p:cNvSpPr txBox="1">
            <a:spLocks noGrp="1"/>
          </p:cNvSpPr>
          <p:nvPr>
            <p:ph type="body" idx="1"/>
          </p:nvPr>
        </p:nvSpPr>
        <p:spPr>
          <a:xfrm>
            <a:off x="643647" y="1027906"/>
            <a:ext cx="10515600" cy="5328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HARDWARE REQUIREMENT</a:t>
            </a:r>
            <a:endParaRPr lang="en-IN" sz="24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PROCESSOR : Intel i5 or higher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SPEED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 GHz or above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RAM : 8 GB minimum</a:t>
            </a:r>
          </a:p>
          <a:p>
            <a:pPr marL="228600" lvl="0" indent="-228600">
              <a:buFont typeface="Noto Sans Symbols"/>
              <a:buChar char="❑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SOFTWARE REQUIREMENT</a:t>
            </a:r>
            <a:endParaRPr sz="24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OPERATING SYSTEM : Windows / Linux / macOS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FRONT END : React.js / HTML, CSS, JS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LANGUAGE : Python with Flask or </a:t>
            </a:r>
            <a:r>
              <a:rPr lang="en-US" sz="2400" dirty="0" err="1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FastAPI</a:t>
            </a: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with all Necessary Modules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>
              <a:buFont typeface="Courier New" panose="02070309020205020404" pitchFamily="49" charset="0"/>
              <a:buChar char="o"/>
            </a:pPr>
            <a:r>
              <a:rPr lang="en-US" sz="24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TOOLS : Postman, VS Code, GitHub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3" name="Google Shape;22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2800" dirty="0"/>
          </a:p>
        </p:txBody>
      </p: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705677" y="1043609"/>
            <a:ext cx="12135680" cy="5133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 (Data Collection):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Smartphone addiction datasets (Kaggle, surveys, logs).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Layer 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Data cleaning (removing irrelevant fields like ID, Name).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Encoding categorical features (Gender, Grade, Usage Purpose).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Normalizing numerical features (usage hours, sleep, anxiety, etc.).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Layer Machine Learning models: 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Sand-Cat Optimization , Grey-Wolf Optimization , Bi-LSTM 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Layer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Accuracy, Precision, Recall, F1-score, Confusion Matrix.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Layer 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Classify user as Normal (0) or High-Risk (1).</a:t>
            </a:r>
          </a:p>
          <a:p>
            <a:pPr marL="11430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results for new inputs.</a:t>
            </a:r>
          </a:p>
        </p:txBody>
      </p:sp>
      <p:sp>
        <p:nvSpPr>
          <p:cNvPr id="230" name="Google Shape;23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 DIAGRAM</a:t>
            </a:r>
            <a:endParaRPr sz="2800" dirty="0"/>
          </a:p>
        </p:txBody>
      </p:sp>
      <p:sp>
        <p:nvSpPr>
          <p:cNvPr id="237" name="Google Shape;23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8B0BFB-8DB5-A138-2E65-1B3A495FE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1323975"/>
            <a:ext cx="6858000" cy="476191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>
            <a:spLocks noGrp="1"/>
          </p:cNvSpPr>
          <p:nvPr>
            <p:ph type="title"/>
          </p:nvPr>
        </p:nvSpPr>
        <p:spPr>
          <a:xfrm>
            <a:off x="768531" y="-7901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</a:t>
            </a:r>
            <a:r>
              <a:rPr lang="en-US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endParaRPr dirty="0"/>
          </a:p>
        </p:txBody>
      </p:sp>
      <p:sp>
        <p:nvSpPr>
          <p:cNvPr id="250" name="Google Shape;250;p14"/>
          <p:cNvSpPr txBox="1">
            <a:spLocks noGrp="1"/>
          </p:cNvSpPr>
          <p:nvPr>
            <p:ph type="body" idx="1"/>
          </p:nvPr>
        </p:nvSpPr>
        <p:spPr>
          <a:xfrm>
            <a:off x="768531" y="1352568"/>
            <a:ext cx="10515600" cy="446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92150" lvl="0" indent="-514350">
              <a:spcBef>
                <a:spcPts val="0"/>
              </a:spcBef>
              <a:buSzPts val="2800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marL="177800" lvl="0" indent="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0" indent="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Module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Selection &amp; Transformation Module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Tuning Module</a:t>
            </a:r>
          </a:p>
          <a:p>
            <a:pPr marL="114300" indent="0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5.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Module</a:t>
            </a:r>
          </a:p>
          <a:p>
            <a:pPr marL="1143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6. Prediction Module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" name="Google Shape;25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"/>
          <p:cNvSpPr txBox="1"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B0F0"/>
              </a:buClr>
              <a:buSzPts val="2800"/>
            </a:pPr>
            <a:r>
              <a:rPr lang="en-US" sz="28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sz="2800" dirty="0"/>
          </a:p>
        </p:txBody>
      </p:sp>
      <p:sp>
        <p:nvSpPr>
          <p:cNvPr id="243" name="Google Shape;243;p13"/>
          <p:cNvSpPr txBox="1">
            <a:spLocks noGrp="1"/>
          </p:cNvSpPr>
          <p:nvPr>
            <p:ph type="body" idx="1"/>
          </p:nvPr>
        </p:nvSpPr>
        <p:spPr>
          <a:xfrm>
            <a:off x="838200" y="1280160"/>
            <a:ext cx="10515600" cy="4896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1143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Module</a:t>
            </a: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Collects raw data from Kaggle datasets, surveys, or smartphone usage logs.</a:t>
            </a: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Includes attributes like daily usage hours, sleep patterns, academic performance, social 	interaction, and psychological factors.</a:t>
            </a:r>
          </a:p>
          <a:p>
            <a:pPr marL="11430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Module</a:t>
            </a: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Cleans and formats the dataset (removes duplicates, missing values, irrelevant fields).</a:t>
            </a: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Encodes categorical variables (e.g., Gender, Usage Purpose).</a:t>
            </a:r>
          </a:p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Normalizes numerical values (e.g., usage hours, anxiety levels) for uniform scaling.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Tuning Module</a:t>
            </a:r>
          </a:p>
          <a:p>
            <a:pPr marL="50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Trains multiple ML algorithms (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 &amp; Grey-Wolf Optimization , Bi-LSTM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50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Search CV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hyperparameter optimization.</a:t>
            </a:r>
          </a:p>
          <a:p>
            <a:pPr marL="508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Selects the best-performing model for prediction.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Google Shape;2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99D3508-97FD-9D74-0AF9-71CDB51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7530" y="958228"/>
            <a:ext cx="9693965" cy="6045546"/>
          </a:xfrm>
        </p:spPr>
        <p:txBody>
          <a:bodyPr>
            <a:normAutofit/>
          </a:bodyPr>
          <a:lstStyle/>
          <a:p>
            <a:pPr marL="50800" indent="0" algn="l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Module</a:t>
            </a:r>
          </a:p>
          <a:p>
            <a:pPr marL="50800" indent="0"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Assesses model performance using Accuracy, Precision, Recall, 	F1-Score, 	and Confusion Matrix.</a:t>
            </a:r>
          </a:p>
          <a:p>
            <a:pPr marL="50800" indent="0" algn="l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Helps compare models to choose the most reliable one.</a:t>
            </a: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Takes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user input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(age, usage hours, academic performance, 	etc.).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predicts the risk level: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User (0)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User (1)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 (Future Scope)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Provides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React.js frontend and Flask/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backend.</a:t>
            </a:r>
          </a:p>
          <a:p>
            <a:pPr algn="l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Offers easy access for students, parents, and educators to monitor 	smartphone addiction risk.</a:t>
            </a:r>
          </a:p>
          <a:p>
            <a:pPr marL="50800" indent="0"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" indent="0" algn="l"/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FDB01-79C1-11F6-37F3-E0063DA2B1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5" name="Google Shape;242;p13">
            <a:extLst>
              <a:ext uri="{FF2B5EF4-FFF2-40B4-BE49-F238E27FC236}">
                <a16:creationId xmlns:a16="http://schemas.microsoft.com/office/drawing/2014/main" id="{C8E316CD-18A0-5AA9-8C8A-EC903F4CE65B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B0F0"/>
              </a:buClr>
              <a:buSzPts val="2800"/>
            </a:pPr>
            <a:r>
              <a:rPr lang="en-US" sz="28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DESCRIPTION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42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2800" dirty="0"/>
          </a:p>
        </p:txBody>
      </p:sp>
      <p:sp>
        <p:nvSpPr>
          <p:cNvPr id="264" name="Google Shape;264;p16"/>
          <p:cNvSpPr txBox="1">
            <a:spLocks noGrp="1"/>
          </p:cNvSpPr>
          <p:nvPr>
            <p:ph type="body" idx="1"/>
          </p:nvPr>
        </p:nvSpPr>
        <p:spPr>
          <a:xfrm>
            <a:off x="5334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applies machine learning techniques (Sand-Cat Optimization , Grey-Wolf Optimization , Bi-LSTM) to predict smartphone addiction risk among teenagers.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behavioral, lifestyle, and psychological factors, the model can effectively classify users as Normal or High-Risk.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overcomes the limitations of existing survey-based apps by offering an objective, accurate, and scalable solution.</a:t>
            </a:r>
          </a:p>
          <a:p>
            <a:pPr marL="177800" indent="0">
              <a:lnSpc>
                <a:spcPct val="100000"/>
              </a:lnSpc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future, the model can be integrated into a web or mobile application to help students, parents, and educators monitor and manage smartphone addiction.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Google Shape;2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>
            <a:spLocks noGrp="1"/>
          </p:cNvSpPr>
          <p:nvPr>
            <p:ph type="title"/>
          </p:nvPr>
        </p:nvSpPr>
        <p:spPr>
          <a:xfrm>
            <a:off x="838200" y="13655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Times New Roman"/>
              <a:buNone/>
            </a:pPr>
            <a:r>
              <a:rPr lang="en-US" sz="28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ENHANCEMENT</a:t>
            </a:r>
            <a:endParaRPr sz="2800" dirty="0"/>
          </a:p>
        </p:txBody>
      </p:sp>
      <p:sp>
        <p:nvSpPr>
          <p:cNvPr id="271" name="Google Shape;271;p17"/>
          <p:cNvSpPr txBox="1">
            <a:spLocks noGrp="1"/>
          </p:cNvSpPr>
          <p:nvPr>
            <p:ph type="body" idx="1"/>
          </p:nvPr>
        </p:nvSpPr>
        <p:spPr>
          <a:xfrm>
            <a:off x="687977" y="1193074"/>
            <a:ext cx="10665823" cy="498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&amp; Real-Time Datasets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multiple sources (smartphone usage logs, IoT, surveys) for higher accuracy.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suggestions &amp; alerts (e.g., screen time reduction tips, study reminders, relaxation exercises).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Healthcare Systems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reports with parents, teachers, or counsellors for better intervention and support.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/ Web Application Deployment</a:t>
            </a:r>
          </a:p>
          <a:p>
            <a:pPr marL="228600" lvl="0" indent="-5080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app (React + Flask/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real-time addiction risk assessment.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Google Shape;27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>
            <a:spLocks noGrp="1"/>
          </p:cNvSpPr>
          <p:nvPr>
            <p:ph type="title"/>
          </p:nvPr>
        </p:nvSpPr>
        <p:spPr>
          <a:xfrm>
            <a:off x="838200" y="97375"/>
            <a:ext cx="10515600" cy="8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dirty="0"/>
          </a:p>
        </p:txBody>
      </p:sp>
      <p:sp>
        <p:nvSpPr>
          <p:cNvPr id="278" name="Google Shape;278;p18"/>
          <p:cNvSpPr txBox="1">
            <a:spLocks noGrp="1"/>
          </p:cNvSpPr>
          <p:nvPr>
            <p:ph type="body" idx="1"/>
          </p:nvPr>
        </p:nvSpPr>
        <p:spPr>
          <a:xfrm>
            <a:off x="311410" y="1049850"/>
            <a:ext cx="11042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9062" indent="0" algn="just">
              <a:lnSpc>
                <a:spcPct val="70000"/>
              </a:lnSpc>
              <a:spcBef>
                <a:spcPts val="0"/>
              </a:spcBef>
              <a:buSzPts val="133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M. Dave, K. Patel, “Smartphone Addiction Prediction Using Machine Learning Techniques,”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Advanced Computer Science and Applications (IJACSA)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no. 5, pp. 123–130, 2022.</a:t>
            </a:r>
          </a:p>
          <a:p>
            <a:pPr marL="119062" indent="0" algn="just">
              <a:lnSpc>
                <a:spcPct val="70000"/>
              </a:lnSpc>
              <a:spcBef>
                <a:spcPts val="0"/>
              </a:spcBef>
              <a:buSzPts val="1330"/>
              <a:buNone/>
            </a:pP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119062" indent="0" algn="just">
              <a:lnSpc>
                <a:spcPct val="70000"/>
              </a:lnSpc>
              <a:buSzPts val="133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N. Sharma, R. Verma, “Machine Learning Models for Predicting Smartphone Usage Patterns among Teenagers,”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Information and Communication Technology Research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11, no. 2, pp. 87–95, 2023.</a:t>
            </a:r>
            <a:endParaRPr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79" name="Google Shape;27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"/>
          <p:cNvSpPr txBox="1">
            <a:spLocks noGrp="1"/>
          </p:cNvSpPr>
          <p:nvPr>
            <p:ph type="sldNum" idx="12"/>
          </p:nvPr>
        </p:nvSpPr>
        <p:spPr>
          <a:xfrm>
            <a:off x="8610600" y="62590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B7FE1-958B-CA58-70A9-6F1470756C6B}"/>
              </a:ext>
            </a:extLst>
          </p:cNvPr>
          <p:cNvSpPr txBox="1"/>
          <p:nvPr/>
        </p:nvSpPr>
        <p:spPr>
          <a:xfrm>
            <a:off x="3919330" y="2436471"/>
            <a:ext cx="4691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00B0F0"/>
              </a:buClr>
              <a:buSzPts val="4400"/>
            </a:pPr>
            <a:r>
              <a:rPr lang="en-US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Multi-Module Digital Well-Being and Addiction Risk Management System </a:t>
            </a:r>
            <a:endParaRPr dirty="0">
              <a:solidFill>
                <a:srgbClr val="00B0F0"/>
              </a:solidFill>
            </a:endParaRPr>
          </a:p>
        </p:txBody>
      </p:sp>
      <p:sp>
        <p:nvSpPr>
          <p:cNvPr id="161" name="Google Shape;16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CAFD4-F276-98BE-0E75-22909B52F779}"/>
              </a:ext>
            </a:extLst>
          </p:cNvPr>
          <p:cNvSpPr txBox="1"/>
          <p:nvPr/>
        </p:nvSpPr>
        <p:spPr>
          <a:xfrm>
            <a:off x="3048000" y="3275112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E0B5C0-21E1-91AD-FE09-4E308DC33FD1}"/>
              </a:ext>
            </a:extLst>
          </p:cNvPr>
          <p:cNvSpPr txBox="1">
            <a:spLocks/>
          </p:cNvSpPr>
          <p:nvPr/>
        </p:nvSpPr>
        <p:spPr>
          <a:xfrm>
            <a:off x="838200" y="1827212"/>
            <a:ext cx="10515600" cy="320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ctr">
              <a:buFont typeface="Arial"/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Font typeface="Arial"/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HARIHARAN A T  – 727722EUIT064</a:t>
            </a:r>
          </a:p>
          <a:p>
            <a:pPr marL="0" indent="0" algn="ctr">
              <a:buFont typeface="Arial"/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HEDEN JONES A   – 727722EUIT066</a:t>
            </a:r>
          </a:p>
          <a:p>
            <a:pPr marL="0" indent="0" algn="ctr">
              <a:buFont typeface="Arial"/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HELVIN ROSEN A – 727722EUIT067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EF63F-8434-1CFB-8098-476E2B27B2FA}"/>
              </a:ext>
            </a:extLst>
          </p:cNvPr>
          <p:cNvSpPr txBox="1"/>
          <p:nvPr/>
        </p:nvSpPr>
        <p:spPr>
          <a:xfrm>
            <a:off x="8733182" y="4960202"/>
            <a:ext cx="21982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 Shivashankar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"/>
          <p:cNvSpPr txBox="1"/>
          <p:nvPr/>
        </p:nvSpPr>
        <p:spPr>
          <a:xfrm>
            <a:off x="2551078" y="763781"/>
            <a:ext cx="609437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cs typeface="Times New Roman"/>
                <a:sym typeface="Times New Roman"/>
              </a:rPr>
              <a:t>OBJECTIVE</a:t>
            </a:r>
            <a:endParaRPr sz="4400" b="1" dirty="0">
              <a:solidFill>
                <a:srgbClr val="00B0F0"/>
              </a:solidFill>
              <a:latin typeface="Times New Roman"/>
              <a:cs typeface="Times New Roman"/>
              <a:sym typeface="Calibri"/>
            </a:endParaRPr>
          </a:p>
        </p:txBody>
      </p:sp>
      <p:sp>
        <p:nvSpPr>
          <p:cNvPr id="168" name="Google Shape;16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67919-4A2D-0E35-068D-D670A302325F}"/>
              </a:ext>
            </a:extLst>
          </p:cNvPr>
          <p:cNvSpPr txBox="1"/>
          <p:nvPr/>
        </p:nvSpPr>
        <p:spPr>
          <a:xfrm>
            <a:off x="1133061" y="1848678"/>
            <a:ext cx="10078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risk level of smartphone addiction among teenagers using machine learning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smartphone usage patterns, lifestyle factors, and psychological indicators to identify normal vs. high-risk users.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and compare three ML algorithms — Decision Tree, Random Forest,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for effective prediction.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the foundation for developing a self-diagnostic application that can help students, parents, and educators monitor and manage smartphone addiction.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"/>
          <p:cNvSpPr txBox="1"/>
          <p:nvPr/>
        </p:nvSpPr>
        <p:spPr>
          <a:xfrm>
            <a:off x="2038350" y="678923"/>
            <a:ext cx="8153400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cs typeface="Times New Roman"/>
                <a:sym typeface="Times New Roman"/>
              </a:rPr>
              <a:t>PROBLEM</a:t>
            </a:r>
            <a:r>
              <a:rPr lang="en-US" sz="2800" b="1" i="0" u="none" strike="noStrike" cap="none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b="1" dirty="0">
                <a:solidFill>
                  <a:srgbClr val="00B0F0"/>
                </a:solidFill>
                <a:latin typeface="Times New Roman"/>
                <a:cs typeface="Times New Roman"/>
                <a:sym typeface="Times New Roman"/>
              </a:rPr>
              <a:t>DEFINITION</a:t>
            </a:r>
            <a:endParaRPr sz="4400" b="1" dirty="0">
              <a:solidFill>
                <a:srgbClr val="00B0F0"/>
              </a:solidFill>
              <a:latin typeface="Times New Roman"/>
              <a:cs typeface="Times New Roman"/>
            </a:endParaRPr>
          </a:p>
        </p:txBody>
      </p:sp>
      <p:sp>
        <p:nvSpPr>
          <p:cNvPr id="175" name="Google Shape;17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B1E21F-806D-9CA0-846A-B316792D79F2}"/>
              </a:ext>
            </a:extLst>
          </p:cNvPr>
          <p:cNvSpPr txBox="1"/>
          <p:nvPr/>
        </p:nvSpPr>
        <p:spPr>
          <a:xfrm>
            <a:off x="844826" y="1858617"/>
            <a:ext cx="104261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Smartphones have become an essential part of teenagers’ daily life, but excessive usage has led to addiction-like behaviors.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Overuse of smartphones negatively impacts: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Academic performance (reduced concentration, poor grades)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Physical health (sleep deprivation, eye strain, lack of exercise)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Mental health (anxiety, depression, low self-esteem)</a:t>
            </a:r>
          </a:p>
          <a:p>
            <a:pPr lvl="2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Social relationships (reduced family interaction, isolation)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to detect smartphone addiction rely mostly on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self-reported surveys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 and time-consuming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automated, data-driven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smartphone usage patterns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addiction risk accurately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</a:t>
            </a:r>
            <a:b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838200" y="1359258"/>
            <a:ext cx="10515600" cy="499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indent="-514350">
              <a:spcBef>
                <a:spcPts val="0"/>
              </a:spcBef>
              <a:buSzPts val="2800"/>
              <a:buFont typeface="Arial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indent="-514350">
              <a:spcBef>
                <a:spcPts val="0"/>
              </a:spcBef>
              <a:buSzPts val="28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Digital Wellbeing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Pre-installed on Android devices. Tracks screen time, app usage, and notifications. Helps set app timers and “Focus Mode”.</a:t>
            </a:r>
          </a:p>
          <a:p>
            <a:pPr marL="520700">
              <a:spcBef>
                <a:spcPts val="0"/>
              </a:spcBef>
              <a:buSzPts val="2800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indent="-514350">
              <a:spcBef>
                <a:spcPts val="0"/>
              </a:spcBef>
              <a:buSzPts val="28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 Screen 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Built into iOS devices. Shows daily/weekly usage reports, app limits, downtime scheduling.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692150" indent="-514350">
              <a:spcBef>
                <a:spcPts val="0"/>
              </a:spcBef>
              <a:buSzPts val="28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Forest (Stay Focused App)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productivity app. Encourages users to avoid phone usage by “growing a tree” while staying focused.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2150" indent="-514350">
              <a:spcBef>
                <a:spcPts val="0"/>
              </a:spcBef>
              <a:buSzPts val="2800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" name="Google Shape;18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ct val="100000"/>
              <a:buFont typeface="Times New Roman"/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EXISTING SYSTEM</a:t>
            </a:r>
            <a:b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88" name="Google Shape;188;p5"/>
          <p:cNvSpPr txBox="1">
            <a:spLocks noGrp="1"/>
          </p:cNvSpPr>
          <p:nvPr>
            <p:ph type="body" idx="1"/>
          </p:nvPr>
        </p:nvSpPr>
        <p:spPr>
          <a:xfrm>
            <a:off x="668593" y="1061884"/>
            <a:ext cx="10933471" cy="5294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Survey-Based Assessments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Smartphone Addiction Scale – SAS)Subjective rely on self-reported answers (users may lie or misjudge).Time-consuming: need to fill long questionnaires. Cannot give real-time prediction.</a:t>
            </a:r>
          </a:p>
          <a:p>
            <a:pPr marL="11430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Wellbeing &amp; Screen Time Apps (Google, Apple,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QualityTime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Moment)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provide descriptive statistics (hours used, app usage).No risk classification (Normal vs. High-risk).No predictive analytics to warn before addiction develops.</a:t>
            </a:r>
          </a:p>
          <a:p>
            <a:pPr marL="11430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Gamified Focus Apps (Forest, Stay Focused) :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reduced usage but do not analyze addiction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patterns.Work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behavioral nudges, not diagnostic tools.</a:t>
            </a: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Google Shape;18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br>
              <a:rPr lang="en-US" sz="4400" b="1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95" name="Google Shape;195;p6"/>
          <p:cNvSpPr txBox="1">
            <a:spLocks noGrp="1"/>
          </p:cNvSpPr>
          <p:nvPr>
            <p:ph type="body" idx="1"/>
          </p:nvPr>
        </p:nvSpPr>
        <p:spPr>
          <a:xfrm>
            <a:off x="609600" y="943896"/>
            <a:ext cx="10982632" cy="529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ML-Based Prediction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Develop a machine learning model (Sand-Cat Optimization , Grey-Wolf Optimization , Bi-LSTM) to predict smartphone addiction risk among teenagers.</a:t>
            </a:r>
          </a:p>
          <a:p>
            <a:pPr marL="520700">
              <a:spcBef>
                <a:spcPts val="0"/>
              </a:spcBef>
              <a:buSzPts val="2800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Feature-Driven Analysis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smartphone usage patterns, lifestyle, and psychological factors as input 	features to classify users into Normal or High-Risk groups.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0700">
              <a:spcBef>
                <a:spcPts val="0"/>
              </a:spcBef>
              <a:buSzPts val="2800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Application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Provide the foundation for a self-diagnostic application that can help students, 	parents, and educators monitor and manage smartphone addiction.</a:t>
            </a:r>
          </a:p>
        </p:txBody>
      </p:sp>
      <p:sp>
        <p:nvSpPr>
          <p:cNvPr id="196" name="Google Shape;19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>
            <a:spLocks noGrp="1"/>
          </p:cNvSpPr>
          <p:nvPr>
            <p:ph type="title"/>
          </p:nvPr>
        </p:nvSpPr>
        <p:spPr>
          <a:xfrm>
            <a:off x="523875" y="365125"/>
            <a:ext cx="10829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400"/>
              <a:buFont typeface="Times New Roman"/>
              <a:buNone/>
            </a:pPr>
            <a:r>
              <a:rPr lang="en-US" sz="4400" b="1" dirty="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PROPOSED SYSTEM</a:t>
            </a:r>
            <a:endParaRPr dirty="0"/>
          </a:p>
        </p:txBody>
      </p:sp>
      <p:sp>
        <p:nvSpPr>
          <p:cNvPr id="202" name="Google Shape;202;p7"/>
          <p:cNvSpPr txBox="1">
            <a:spLocks noGrp="1"/>
          </p:cNvSpPr>
          <p:nvPr>
            <p:ph type="body" idx="1"/>
          </p:nvPr>
        </p:nvSpPr>
        <p:spPr>
          <a:xfrm>
            <a:off x="685799" y="1580322"/>
            <a:ext cx="10982325" cy="4596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&amp; Accurate : 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Uses machine learning models for prediction, reducing subjective 	bias from 	self-reported surveys.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Capability : 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Not just descriptive like existing apps — provides risk classification 	(Normal vs. High-Risk).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&amp; Scalable : </a:t>
            </a:r>
          </a:p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Can be deployed as a self-diagnostic app, making it accessible to students, 	parents, and educators.</a:t>
            </a:r>
          </a:p>
          <a:p>
            <a:pPr marL="11430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Google Shape;20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209" name="Google Shape;209;p8"/>
          <p:cNvGraphicFramePr/>
          <p:nvPr/>
        </p:nvGraphicFramePr>
        <p:xfrm>
          <a:off x="373224" y="1246025"/>
          <a:ext cx="11523300" cy="914410"/>
        </p:xfrm>
        <a:graphic>
          <a:graphicData uri="http://schemas.openxmlformats.org/drawingml/2006/table">
            <a:tbl>
              <a:tblPr firstRow="1" bandRow="1">
                <a:noFill/>
                <a:tableStyleId>{2C60E524-4960-47BC-BFD3-265457FAA043}</a:tableStyleId>
              </a:tblPr>
              <a:tblGrid>
                <a:gridCol w="3649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32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References Title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Authors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Feature Extraction Methodology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Datasets</a:t>
                      </a:r>
                      <a:endParaRPr sz="18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Demerits</a:t>
                      </a:r>
                      <a:endParaRPr sz="18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8"/>
          <p:cNvSpPr txBox="1"/>
          <p:nvPr/>
        </p:nvSpPr>
        <p:spPr>
          <a:xfrm>
            <a:off x="2146041" y="298580"/>
            <a:ext cx="785637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0F0F71-C572-03E3-D68F-B4F42FFCF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271376"/>
              </p:ext>
            </p:extLst>
          </p:nvPr>
        </p:nvGraphicFramePr>
        <p:xfrm>
          <a:off x="373224" y="2170373"/>
          <a:ext cx="11523300" cy="3610874"/>
        </p:xfrm>
        <a:graphic>
          <a:graphicData uri="http://schemas.openxmlformats.org/drawingml/2006/table">
            <a:tbl>
              <a:tblPr firstRow="1" bandRow="1">
                <a:tableStyleId>{2C60E524-4960-47BC-BFD3-265457FAA043}</a:tableStyleId>
              </a:tblPr>
              <a:tblGrid>
                <a:gridCol w="3652124">
                  <a:extLst>
                    <a:ext uri="{9D8B030D-6E8A-4147-A177-3AD203B41FA5}">
                      <a16:colId xmlns:a16="http://schemas.microsoft.com/office/drawing/2014/main" val="484473032"/>
                    </a:ext>
                  </a:extLst>
                </a:gridCol>
                <a:gridCol w="2892287">
                  <a:extLst>
                    <a:ext uri="{9D8B030D-6E8A-4147-A177-3AD203B41FA5}">
                      <a16:colId xmlns:a16="http://schemas.microsoft.com/office/drawing/2014/main" val="3502198252"/>
                    </a:ext>
                  </a:extLst>
                </a:gridCol>
                <a:gridCol w="2007704">
                  <a:extLst>
                    <a:ext uri="{9D8B030D-6E8A-4147-A177-3AD203B41FA5}">
                      <a16:colId xmlns:a16="http://schemas.microsoft.com/office/drawing/2014/main" val="157246958"/>
                    </a:ext>
                  </a:extLst>
                </a:gridCol>
                <a:gridCol w="1361661">
                  <a:extLst>
                    <a:ext uri="{9D8B030D-6E8A-4147-A177-3AD203B41FA5}">
                      <a16:colId xmlns:a16="http://schemas.microsoft.com/office/drawing/2014/main" val="2348351215"/>
                    </a:ext>
                  </a:extLst>
                </a:gridCol>
                <a:gridCol w="1609524">
                  <a:extLst>
                    <a:ext uri="{9D8B030D-6E8A-4147-A177-3AD203B41FA5}">
                      <a16:colId xmlns:a16="http://schemas.microsoft.com/office/drawing/2014/main" val="118239317"/>
                    </a:ext>
                  </a:extLst>
                </a:gridCol>
              </a:tblGrid>
              <a:tr h="1894731">
                <a:tc>
                  <a:txBody>
                    <a:bodyPr/>
                    <a:lstStyle/>
                    <a:p>
                      <a:r>
                        <a:rPr lang="en-US" sz="2000" dirty="0"/>
                        <a:t>The conceptualization and assessment of problematic mobile phone use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Lopez Fernandez, </a:t>
                      </a:r>
                      <a:r>
                        <a:rPr lang="en-IN" sz="1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Olatz</a:t>
                      </a:r>
                      <a:endParaRPr lang="en-IN" sz="1800" b="0" i="0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Self-Report Questionnaires:</a:t>
                      </a:r>
                      <a:endParaRPr lang="en-US" sz="1400" b="0" dirty="0"/>
                    </a:p>
                    <a:p>
                      <a:r>
                        <a:rPr lang="en-US" sz="1400" b="0" dirty="0"/>
                        <a:t>Frequency of use, Emotional dependance, Withdrawal symptoms, Functional impairment</a:t>
                      </a:r>
                      <a:endParaRPr lang="en-IN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Clinical Populations, Online Panels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Self Report Bias, Cultural Bias, Overlapping Constructs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365172"/>
                  </a:ext>
                </a:extLst>
              </a:tr>
              <a:tr h="1716143">
                <a:tc>
                  <a:txBody>
                    <a:bodyPr/>
                    <a:lstStyle/>
                    <a:p>
                      <a:r>
                        <a:rPr lang="en-IN" sz="20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  <a:sym typeface="Arial"/>
                        </a:rPr>
                        <a:t>Cell-Phone Addiction: A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José De-Sola Gutiérrez,</a:t>
                      </a:r>
                    </a:p>
                    <a:p>
                      <a:r>
                        <a:rPr lang="en-IN" sz="1800" dirty="0"/>
                        <a:t>Fernando Rodríguez de Fonseca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Metadata Features</a:t>
                      </a:r>
                      <a:r>
                        <a:rPr lang="en-IN" dirty="0"/>
                        <a:t> </a:t>
                      </a:r>
                      <a:r>
                        <a:rPr lang="en-IN" i="0" dirty="0"/>
                        <a:t>Usage Logs, Self Reported Surveys, Sensor data, textual data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Global Mobile Phone addiction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0" dirty="0"/>
                        <a:t>Data privacy and ethical concerns, Psychological impact of misclassification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9467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1441</Words>
  <Application>Microsoft Office PowerPoint</Application>
  <PresentationFormat>Widescreen</PresentationFormat>
  <Paragraphs>186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Courier New</vt:lpstr>
      <vt:lpstr>Noto Sans Symbols</vt:lpstr>
      <vt:lpstr>Times New Roman</vt:lpstr>
      <vt:lpstr>Office Theme</vt:lpstr>
      <vt:lpstr>1_Office Theme</vt:lpstr>
      <vt:lpstr>A Multi-Module Digital Well-Being and Addiction Risk Management System </vt:lpstr>
      <vt:lpstr>A Multi-Module Digital Well-Being and Addiction Risk Management System </vt:lpstr>
      <vt:lpstr>PowerPoint Presentation</vt:lpstr>
      <vt:lpstr>PowerPoint Presentation</vt:lpstr>
      <vt:lpstr>EXISTING SYSTEM  </vt:lpstr>
      <vt:lpstr>DISADVANTAGES OF EXISTING SYSTEM </vt:lpstr>
      <vt:lpstr>PROPOSED SYSTEM </vt:lpstr>
      <vt:lpstr>ADVANTAGES OF PROPOSED SYSTEM</vt:lpstr>
      <vt:lpstr>PowerPoint Presentation</vt:lpstr>
      <vt:lpstr>SYSTEM REQUIREMENTS  </vt:lpstr>
      <vt:lpstr>SYSTEM ARCHITECTURE</vt:lpstr>
      <vt:lpstr>DATA FLOW DIAGRAM</vt:lpstr>
      <vt:lpstr>MODULES</vt:lpstr>
      <vt:lpstr>MODULE DESCRIPTION</vt:lpstr>
      <vt:lpstr>PowerPoint Presentation</vt:lpstr>
      <vt:lpstr>CONCLUSION</vt:lpstr>
      <vt:lpstr>FUTURE ENHANCEMENT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Janani R</dc:creator>
  <cp:lastModifiedBy>Hariharan Thiruppathi</cp:lastModifiedBy>
  <cp:revision>37</cp:revision>
  <dcterms:created xsi:type="dcterms:W3CDTF">2022-07-29T05:28:32Z</dcterms:created>
  <dcterms:modified xsi:type="dcterms:W3CDTF">2025-08-30T09:17:01Z</dcterms:modified>
</cp:coreProperties>
</file>