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869" y="2013648"/>
            <a:ext cx="10970260" cy="215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tasets" TargetMode="External"/><Relationship Id="rId3" Type="http://schemas.openxmlformats.org/officeDocument/2006/relationships/hyperlink" Target="https://pandas.pydata.org/pandas-docs/stable/user%20guide/index.html" TargetMode="External"/><Relationship Id="rId4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stable/contents.html" TargetMode="External"/><Relationship Id="rId6" Type="http://schemas.openxmlformats.org/officeDocument/2006/relationships/hyperlink" Target="https://chat.openal.com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4711" y="1991042"/>
            <a:ext cx="8949690" cy="7639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63340" marR="5080" indent="-3851275">
              <a:lnSpc>
                <a:spcPct val="101699"/>
              </a:lnSpc>
              <a:spcBef>
                <a:spcPts val="50"/>
              </a:spcBef>
            </a:pPr>
            <a:r>
              <a:rPr dirty="0" sz="2400" spc="-40" b="1">
                <a:solidFill>
                  <a:srgbClr val="1CACE3"/>
                </a:solidFill>
                <a:latin typeface="Arial"/>
                <a:cs typeface="Arial"/>
              </a:rPr>
              <a:t>FANDANGO</a:t>
            </a:r>
            <a:r>
              <a:rPr dirty="0" sz="2400" spc="17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400" spc="-30" b="1">
                <a:solidFill>
                  <a:srgbClr val="1CACE3"/>
                </a:solidFill>
                <a:latin typeface="Arial"/>
                <a:cs typeface="Arial"/>
              </a:rPr>
              <a:t>MOVIE</a:t>
            </a:r>
            <a:r>
              <a:rPr dirty="0" sz="2400" spc="13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1CACE3"/>
                </a:solidFill>
                <a:latin typeface="Arial"/>
                <a:cs typeface="Arial"/>
              </a:rPr>
              <a:t>RATING</a:t>
            </a:r>
            <a:r>
              <a:rPr dirty="0" sz="2400" spc="16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1CACE3"/>
                </a:solidFill>
                <a:latin typeface="Arial"/>
                <a:cs typeface="Arial"/>
              </a:rPr>
              <a:t>DISCREPANCY</a:t>
            </a:r>
            <a:r>
              <a:rPr dirty="0" sz="2400" spc="204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1CACE3"/>
                </a:solidFill>
                <a:latin typeface="Arial"/>
                <a:cs typeface="Arial"/>
              </a:rPr>
              <a:t>ANALYSIS</a:t>
            </a:r>
            <a:r>
              <a:rPr dirty="0" sz="2400" spc="28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1CACE3"/>
                </a:solidFill>
                <a:latin typeface="Arial"/>
                <a:cs typeface="Arial"/>
              </a:rPr>
              <a:t>USING </a:t>
            </a:r>
            <a:r>
              <a:rPr dirty="0" sz="2400" spc="-65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1CACE3"/>
                </a:solidFill>
                <a:latin typeface="Arial"/>
                <a:cs typeface="Arial"/>
              </a:rPr>
              <a:t>PYTHON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</a:t>
            </a:r>
            <a:r>
              <a:rPr dirty="0" sz="3200" spc="20">
                <a:solidFill>
                  <a:srgbClr val="1382AC"/>
                </a:solidFill>
              </a:rPr>
              <a:t>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3333750"/>
          </a:xfrm>
          <a:prstGeom prst="rect">
            <a:avLst/>
          </a:prstGeom>
          <a:solidFill>
            <a:srgbClr val="4652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694690">
              <a:lnSpc>
                <a:spcPct val="100000"/>
              </a:lnSpc>
            </a:pPr>
            <a:r>
              <a:rPr dirty="0" sz="2000" spc="15" b="1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dirty="0" sz="2000" spc="45" b="1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dirty="0" sz="2000" spc="15" b="1">
                <a:solidFill>
                  <a:srgbClr val="1382AC"/>
                </a:solidFill>
                <a:latin typeface="Arial"/>
                <a:cs typeface="Arial"/>
              </a:rPr>
              <a:t>ese</a:t>
            </a:r>
            <a:r>
              <a:rPr dirty="0" sz="2000" spc="50" b="1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dirty="0" sz="2000" spc="10" b="1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dirty="0" sz="2000" spc="-1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50" b="1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dirty="0" sz="2000" spc="10" b="1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  <a:p>
            <a:pPr marL="1094740">
              <a:lnSpc>
                <a:spcPct val="100000"/>
              </a:lnSpc>
              <a:spcBef>
                <a:spcPts val="5"/>
              </a:spcBef>
            </a:pPr>
            <a:r>
              <a:rPr dirty="0" sz="2000" spc="20" b="1">
                <a:solidFill>
                  <a:srgbClr val="1382AC"/>
                </a:solidFill>
                <a:latin typeface="Arial"/>
                <a:cs typeface="Arial"/>
              </a:rPr>
              <a:t>HARIHARAN</a:t>
            </a:r>
            <a:r>
              <a:rPr dirty="0" sz="2000" spc="-2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dirty="0" sz="2000" spc="-7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dirty="0" sz="200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SSMIET</a:t>
            </a:r>
            <a:r>
              <a:rPr dirty="0" sz="2000" spc="5" b="1">
                <a:solidFill>
                  <a:srgbClr val="1382AC"/>
                </a:solidFill>
                <a:latin typeface="Arial"/>
                <a:cs typeface="Arial"/>
              </a:rPr>
              <a:t> -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10" b="1">
                <a:solidFill>
                  <a:srgbClr val="1382AC"/>
                </a:solidFill>
                <a:latin typeface="Arial"/>
                <a:cs typeface="Arial"/>
              </a:rPr>
              <a:t>MECHANICAL</a:t>
            </a:r>
            <a:r>
              <a:rPr dirty="0" sz="2000" spc="-1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1599941"/>
            <a:ext cx="8463915" cy="278320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580"/>
              </a:spcBef>
              <a:buClr>
                <a:srgbClr val="1CACE3"/>
              </a:buClr>
              <a:buSzPct val="89583"/>
              <a:buFont typeface="Wingdings"/>
              <a:buChar char=""/>
              <a:tabLst>
                <a:tab pos="318135" algn="l"/>
              </a:tabLst>
            </a:pPr>
            <a:r>
              <a:rPr dirty="0" u="heavy" sz="2400" spc="-2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Times New Roman"/>
                <a:cs typeface="Times New Roman"/>
                <a:hlinkClick r:id="rId2"/>
              </a:rPr>
              <a:t>https://www.kaggle.com/datasets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475"/>
              </a:spcBef>
              <a:buClr>
                <a:srgbClr val="1CACE3"/>
              </a:buClr>
              <a:buSzPct val="89583"/>
              <a:buFont typeface="Wingdings"/>
              <a:buChar char=""/>
              <a:tabLst>
                <a:tab pos="318135" algn="l"/>
              </a:tabLst>
            </a:pPr>
            <a:r>
              <a:rPr dirty="0" u="heavy" sz="2400" spc="-1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Times New Roman"/>
                <a:cs typeface="Times New Roman"/>
                <a:hlinkClick r:id="rId3"/>
              </a:rPr>
              <a:t>https://pandas.pydata.org/pandas-docs/stable/user</a:t>
            </a:r>
            <a:r>
              <a:rPr dirty="0" u="heavy" sz="2400" spc="49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400" spc="-3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Times New Roman"/>
                <a:cs typeface="Times New Roman"/>
                <a:hlinkClick r:id="rId3"/>
              </a:rPr>
              <a:t>guide/index.html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475"/>
              </a:spcBef>
              <a:buClr>
                <a:srgbClr val="1CACE3"/>
              </a:buClr>
              <a:buSzPct val="89583"/>
              <a:buFont typeface="Wingdings"/>
              <a:buChar char=""/>
              <a:tabLst>
                <a:tab pos="318135" algn="l"/>
              </a:tabLst>
            </a:pPr>
            <a:r>
              <a:rPr dirty="0" u="heavy" sz="2400" spc="-2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Times New Roman"/>
                <a:cs typeface="Times New Roman"/>
                <a:hlinkClick r:id="rId4"/>
              </a:rPr>
              <a:t>https://seaborn.pydata.org/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89583"/>
              <a:buFont typeface="Wingdings"/>
              <a:buChar char=""/>
              <a:tabLst>
                <a:tab pos="318135" algn="l"/>
              </a:tabLst>
            </a:pPr>
            <a:r>
              <a:rPr dirty="0" u="heavy" sz="2400" spc="-1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Times New Roman"/>
                <a:cs typeface="Times New Roman"/>
                <a:hlinkClick r:id="rId5"/>
              </a:rPr>
              <a:t>https://matplotlib.org/stable/contents.html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480"/>
              </a:spcBef>
              <a:buClr>
                <a:srgbClr val="1CACE3"/>
              </a:buClr>
              <a:buSzPct val="89583"/>
              <a:buFont typeface="Wingdings"/>
              <a:buChar char=""/>
              <a:tabLst>
                <a:tab pos="318135" algn="l"/>
              </a:tabLst>
            </a:pPr>
            <a:r>
              <a:rPr dirty="0" u="heavy" sz="2400" spc="-1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Times New Roman"/>
                <a:cs typeface="Times New Roman"/>
                <a:hlinkClick r:id="rId6"/>
              </a:rPr>
              <a:t>https://chat.openal.com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62" y="945261"/>
            <a:ext cx="15748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0"/>
              <a:t>O</a:t>
            </a:r>
            <a:r>
              <a:rPr dirty="0" spc="35"/>
              <a:t>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5"/>
              <a:t>N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2000" spc="-1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dirty="0" sz="2000" spc="-2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2000" spc="10" b="1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dirty="0" sz="2000" spc="90" b="1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2000" spc="35" b="1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dirty="0" sz="2000" spc="-6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-3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3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dirty="0" sz="20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2000" spc="-6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-25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50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60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3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3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dirty="0" sz="2000" spc="-1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2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2000" spc="3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-65" b="1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25" b="1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2000" spc="4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2000" spc="-1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2000" spc="1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31494" y="1659445"/>
            <a:ext cx="10823575" cy="3240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610235">
              <a:lnSpc>
                <a:spcPct val="109900"/>
              </a:lnSpc>
              <a:spcBef>
                <a:spcPts val="90"/>
              </a:spcBef>
            </a:pPr>
            <a:r>
              <a:rPr dirty="0" sz="2400" spc="-1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explore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rating</a:t>
            </a: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differences</a:t>
            </a:r>
            <a:r>
              <a:rPr dirty="0" sz="24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Fandango</a:t>
            </a:r>
            <a:r>
              <a:rPr dirty="0" sz="24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platforms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IMDb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or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Rotten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Tomatoes,</a:t>
            </a:r>
            <a:r>
              <a:rPr dirty="0" sz="24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we'll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gather</a:t>
            </a:r>
            <a:r>
              <a:rPr dirty="0" sz="24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movie</a:t>
            </a:r>
            <a:r>
              <a:rPr dirty="0" sz="24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ratings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data,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clean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remove</a:t>
            </a:r>
            <a:r>
              <a:rPr dirty="0" sz="24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inconsistencies,</a:t>
            </a:r>
            <a:r>
              <a:rPr dirty="0" sz="2400" spc="3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then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analyze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Python.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comparing average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ratings,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visualizing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rating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distributions,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examining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potential factors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movie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genres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release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years,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dirty="0" sz="2400" spc="-5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aim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uncover</a:t>
            </a:r>
            <a:r>
              <a:rPr dirty="0" sz="2400" spc="5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biases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inconsistencies</a:t>
            </a:r>
            <a:r>
              <a:rPr dirty="0" sz="2400" spc="5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Fandango's</a:t>
            </a:r>
            <a:r>
              <a:rPr dirty="0" sz="2400" spc="5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rating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r>
              <a:rPr dirty="0" sz="2400" spc="4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Ultimately,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help 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us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understand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why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rating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variations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occur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shed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light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reliability of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Fandango's</a:t>
            </a:r>
            <a:r>
              <a:rPr dirty="0" sz="2400" spc="5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ratings compared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objective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sources</a:t>
            </a:r>
            <a:r>
              <a:rPr dirty="0" sz="2400" spc="5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like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IMDb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Rotten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Tomatoes.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729932" y="1984057"/>
            <a:ext cx="10599420" cy="295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Collection: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10">
                <a:latin typeface="Times New Roman"/>
                <a:cs typeface="Times New Roman"/>
              </a:rPr>
              <a:t>Obtain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movie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ratings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data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Fandango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another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reliable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source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(e.g.,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IMDb).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Cleaning:</a:t>
            </a:r>
            <a:endParaRPr sz="2400">
              <a:latin typeface="Times New Roman"/>
              <a:cs typeface="Times New Roman"/>
            </a:endParaRPr>
          </a:p>
          <a:p>
            <a:pPr marL="217804" indent="-205740">
              <a:lnSpc>
                <a:spcPts val="2390"/>
              </a:lnSpc>
              <a:spcBef>
                <a:spcPts val="75"/>
              </a:spcBef>
              <a:buFont typeface="Wingdings"/>
              <a:buChar char=""/>
              <a:tabLst>
                <a:tab pos="218440" algn="l"/>
              </a:tabLst>
            </a:pPr>
            <a:r>
              <a:rPr dirty="0" sz="2000" spc="15">
                <a:latin typeface="Times New Roman"/>
                <a:cs typeface="Times New Roman"/>
              </a:rPr>
              <a:t>C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10">
                <a:latin typeface="Times New Roman"/>
                <a:cs typeface="Times New Roman"/>
              </a:rPr>
              <a:t>ean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th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4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re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acc</a:t>
            </a:r>
            <a:r>
              <a:rPr dirty="0" sz="2000" spc="4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racy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40">
                <a:latin typeface="Times New Roman"/>
                <a:cs typeface="Times New Roman"/>
              </a:rPr>
              <a:t>on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-180">
                <a:latin typeface="Times New Roman"/>
                <a:cs typeface="Times New Roman"/>
              </a:rPr>
              <a:t>y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dirty="0" sz="2400" spc="-10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2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</a:t>
            </a:r>
            <a:r>
              <a:rPr dirty="0" sz="2400" spc="1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al</a:t>
            </a:r>
            <a:r>
              <a:rPr dirty="0" sz="2400" spc="-70" b="1">
                <a:latin typeface="Times New Roman"/>
                <a:cs typeface="Times New Roman"/>
              </a:rPr>
              <a:t>y</a:t>
            </a:r>
            <a:r>
              <a:rPr dirty="0" sz="2400" spc="-3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3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410"/>
              </a:lnSpc>
              <a:spcBef>
                <a:spcPts val="70"/>
              </a:spcBef>
              <a:buFont typeface="Wingdings"/>
              <a:buChar char=""/>
              <a:tabLst>
                <a:tab pos="218440" algn="l"/>
              </a:tabLst>
            </a:pPr>
            <a:r>
              <a:rPr dirty="0" sz="2000" spc="20">
                <a:latin typeface="Times New Roman"/>
                <a:cs typeface="Times New Roman"/>
              </a:rPr>
              <a:t>Calculate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summary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statistics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(mean,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median,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standard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deviation,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etc.)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both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Fandango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other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  <a:p>
            <a:pPr marL="217804" indent="-205740">
              <a:lnSpc>
                <a:spcPts val="2315"/>
              </a:lnSpc>
              <a:buFont typeface="Wingdings"/>
              <a:buChar char=""/>
              <a:tabLst>
                <a:tab pos="218440" algn="l"/>
              </a:tabLst>
            </a:pPr>
            <a:r>
              <a:rPr dirty="0" sz="2000" spc="-20">
                <a:latin typeface="Times New Roman"/>
                <a:cs typeface="Times New Roman"/>
              </a:rPr>
              <a:t>Visualize</a:t>
            </a:r>
            <a:r>
              <a:rPr dirty="0" sz="2000" spc="30">
                <a:latin typeface="Times New Roman"/>
                <a:cs typeface="Times New Roman"/>
              </a:rPr>
              <a:t> 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distribution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ratings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both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sources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using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histograms </a:t>
            </a:r>
            <a:r>
              <a:rPr dirty="0" sz="2000" spc="25">
                <a:latin typeface="Times New Roman"/>
                <a:cs typeface="Times New Roman"/>
              </a:rPr>
              <a:t>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boxplots.</a:t>
            </a:r>
            <a:endParaRPr sz="2000">
              <a:latin typeface="Times New Roman"/>
              <a:cs typeface="Times New Roman"/>
            </a:endParaRPr>
          </a:p>
          <a:p>
            <a:pPr marL="217804" indent="-205740">
              <a:lnSpc>
                <a:spcPct val="100000"/>
              </a:lnSpc>
              <a:buFont typeface="Wingdings"/>
              <a:buChar char=""/>
              <a:tabLst>
                <a:tab pos="218440" algn="l"/>
              </a:tabLst>
            </a:pPr>
            <a:r>
              <a:rPr dirty="0" sz="2000" spc="5">
                <a:latin typeface="Times New Roman"/>
                <a:cs typeface="Times New Roman"/>
              </a:rPr>
              <a:t>Perform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hypothesis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testing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determine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if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there's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significant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between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ratings.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027" y="497205"/>
            <a:ext cx="52425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7280" algn="l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01027" y="1243012"/>
            <a:ext cx="10529570" cy="4716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45" b="1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000" spc="40" b="1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15" b="1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2000" spc="15" b="1">
                <a:solidFill>
                  <a:srgbClr val="404040"/>
                </a:solidFill>
                <a:latin typeface="Times New Roman"/>
                <a:cs typeface="Times New Roman"/>
              </a:rPr>
              <a:t>em</a:t>
            </a:r>
            <a:r>
              <a:rPr dirty="0" sz="2000" spc="-2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45" b="1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ef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15" b="1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5" b="1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-30" b="1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88975" indent="-353060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SzPct val="89285"/>
              <a:buFont typeface="Courier New"/>
              <a:buChar char="o"/>
              <a:tabLst>
                <a:tab pos="688975" algn="l"/>
                <a:tab pos="689610" algn="l"/>
              </a:tabLst>
            </a:pPr>
            <a:r>
              <a:rPr dirty="0" sz="1400" spc="-30">
                <a:solidFill>
                  <a:srgbClr val="404040"/>
                </a:solidFill>
                <a:latin typeface="Times New Roman"/>
                <a:cs typeface="Times New Roman"/>
              </a:rPr>
              <a:t>Clearly</a:t>
            </a:r>
            <a:r>
              <a:rPr dirty="0" sz="14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dirty="0" sz="1400" spc="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objective</a:t>
            </a:r>
            <a:r>
              <a:rPr dirty="0" sz="14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4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analysis,</a:t>
            </a:r>
            <a:r>
              <a:rPr dirty="0" sz="14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2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dirty="0" sz="14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understanding</a:t>
            </a:r>
            <a:r>
              <a:rPr dirty="0" sz="14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4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extent</a:t>
            </a:r>
            <a:r>
              <a:rPr dirty="0" sz="14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404040"/>
                </a:solidFill>
                <a:latin typeface="Times New Roman"/>
                <a:cs typeface="Times New Roman"/>
              </a:rPr>
              <a:t>rating</a:t>
            </a:r>
            <a:r>
              <a:rPr dirty="0" sz="14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404040"/>
                </a:solidFill>
                <a:latin typeface="Times New Roman"/>
                <a:cs typeface="Times New Roman"/>
              </a:rPr>
              <a:t>inflation</a:t>
            </a:r>
            <a:r>
              <a:rPr dirty="0" sz="14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Fandango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404040"/>
                </a:solidFill>
                <a:latin typeface="Times New Roman"/>
                <a:cs typeface="Times New Roman"/>
              </a:rPr>
              <a:t>compared</a:t>
            </a:r>
            <a:r>
              <a:rPr dirty="0" sz="14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4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2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dirty="0" sz="1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platforms.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Sc</a:t>
            </a:r>
            <a:r>
              <a:rPr dirty="0" sz="2000" spc="40" b="1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pe</a:t>
            </a:r>
            <a:r>
              <a:rPr dirty="0" sz="2000" spc="-1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45" b="1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ef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15" b="1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5" b="1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-30" b="1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n:</a:t>
            </a:r>
            <a:endParaRPr sz="2000">
              <a:latin typeface="Times New Roman"/>
              <a:cs typeface="Times New Roman"/>
            </a:endParaRPr>
          </a:p>
          <a:p>
            <a:pPr marL="879475" indent="-54356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SzPct val="90000"/>
              <a:buFont typeface="Courier New"/>
              <a:buChar char="o"/>
              <a:tabLst>
                <a:tab pos="879475" algn="l"/>
                <a:tab pos="880110" algn="l"/>
              </a:tabLst>
            </a:pPr>
            <a:r>
              <a:rPr dirty="0" sz="1500" spc="-25">
                <a:solidFill>
                  <a:srgbClr val="404040"/>
                </a:solidFill>
                <a:latin typeface="Times New Roman"/>
                <a:cs typeface="Times New Roman"/>
              </a:rPr>
              <a:t>Determine</a:t>
            </a:r>
            <a:r>
              <a:rPr dirty="0" sz="15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4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5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r>
              <a:rPr dirty="0" sz="15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5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4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5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Times New Roman"/>
                <a:cs typeface="Times New Roman"/>
              </a:rPr>
              <a:t>analysis,</a:t>
            </a:r>
            <a:r>
              <a:rPr dirty="0" sz="15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Times New Roman"/>
                <a:cs typeface="Times New Roman"/>
              </a:rPr>
              <a:t>including</a:t>
            </a:r>
            <a:r>
              <a:rPr dirty="0" sz="15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Times New Roman"/>
                <a:cs typeface="Times New Roman"/>
              </a:rPr>
              <a:t>movies,</a:t>
            </a:r>
            <a:r>
              <a:rPr dirty="0" sz="15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dirty="0" sz="1500" spc="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period,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5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Times New Roman"/>
                <a:cs typeface="Times New Roman"/>
              </a:rPr>
              <a:t>platforms</a:t>
            </a:r>
            <a:r>
              <a:rPr dirty="0" sz="15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15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15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Times New Roman"/>
                <a:cs typeface="Times New Roman"/>
              </a:rPr>
              <a:t>included.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spc="45" b="1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000" spc="40" b="1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ta</a:t>
            </a:r>
            <a:r>
              <a:rPr dirty="0" sz="2000" spc="-1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45" b="1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oll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ect</a:t>
            </a:r>
            <a:r>
              <a:rPr dirty="0" sz="2000" spc="35" b="1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-30" b="1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n:</a:t>
            </a:r>
            <a:endParaRPr sz="2000">
              <a:latin typeface="Times New Roman"/>
              <a:cs typeface="Times New Roman"/>
            </a:endParaRPr>
          </a:p>
          <a:p>
            <a:pPr marL="641985" indent="-305435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SzPct val="90000"/>
              <a:buFont typeface="Courier New"/>
              <a:buChar char="o"/>
              <a:tabLst>
                <a:tab pos="641350" algn="l"/>
                <a:tab pos="641985" algn="l"/>
              </a:tabLst>
            </a:pPr>
            <a:r>
              <a:rPr dirty="0" sz="1500" spc="-4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 spc="-4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1500" spc="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o </a:t>
            </a:r>
            <a:r>
              <a:rPr dirty="0" sz="1500" spc="-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2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 spc="-4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500" spc="3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dirty="0" sz="1500" spc="-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5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 spc="-4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1500" spc="1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500" spc="3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15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35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1500" spc="2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1500" spc="3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500" spc="-7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15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15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5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500" spc="-15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1500" spc="-5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641985" indent="-305435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SzPct val="90000"/>
              <a:buFont typeface="Courier New"/>
              <a:buChar char="o"/>
              <a:tabLst>
                <a:tab pos="641350" algn="l"/>
                <a:tab pos="641985" algn="l"/>
              </a:tabLst>
            </a:pPr>
            <a:r>
              <a:rPr dirty="0" sz="1500" spc="5">
                <a:solidFill>
                  <a:srgbClr val="404040"/>
                </a:solidFill>
                <a:latin typeface="Times New Roman"/>
                <a:cs typeface="Times New Roman"/>
              </a:rPr>
              <a:t>Collect</a:t>
            </a:r>
            <a:r>
              <a:rPr dirty="0" sz="15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Times New Roman"/>
                <a:cs typeface="Times New Roman"/>
              </a:rPr>
              <a:t>ratings</a:t>
            </a:r>
            <a:r>
              <a:rPr dirty="0" sz="15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5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15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Times New Roman"/>
                <a:cs typeface="Times New Roman"/>
              </a:rPr>
              <a:t>alternative</a:t>
            </a:r>
            <a:r>
              <a:rPr dirty="0" sz="15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Times New Roman"/>
                <a:cs typeface="Times New Roman"/>
              </a:rPr>
              <a:t>sources</a:t>
            </a:r>
            <a:r>
              <a:rPr dirty="0" sz="15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dirty="0" sz="15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Times New Roman"/>
                <a:cs typeface="Times New Roman"/>
              </a:rPr>
              <a:t>IMDb</a:t>
            </a:r>
            <a:r>
              <a:rPr dirty="0" sz="1500" spc="1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15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Times New Roman"/>
                <a:cs typeface="Times New Roman"/>
              </a:rPr>
              <a:t>Rotten</a:t>
            </a:r>
            <a:r>
              <a:rPr dirty="0" sz="15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Times New Roman"/>
                <a:cs typeface="Times New Roman"/>
              </a:rPr>
              <a:t>Tomatoes.</a:t>
            </a:r>
            <a:endParaRPr sz="1500">
              <a:latin typeface="Times New Roman"/>
              <a:cs typeface="Times New Roman"/>
            </a:endParaRPr>
          </a:p>
          <a:p>
            <a:pPr marL="641985" indent="-305435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0000"/>
              <a:buFont typeface="Courier New"/>
              <a:buChar char="o"/>
              <a:tabLst>
                <a:tab pos="641350" algn="l"/>
                <a:tab pos="641985" algn="l"/>
              </a:tabLst>
            </a:pPr>
            <a:r>
              <a:rPr dirty="0" sz="1500" spc="-25">
                <a:solidFill>
                  <a:srgbClr val="404040"/>
                </a:solidFill>
                <a:latin typeface="Times New Roman"/>
                <a:cs typeface="Times New Roman"/>
              </a:rPr>
              <a:t>Ensure</a:t>
            </a:r>
            <a:r>
              <a:rPr dirty="0" sz="15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5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404040"/>
                </a:solidFill>
                <a:latin typeface="Times New Roman"/>
                <a:cs typeface="Times New Roman"/>
              </a:rPr>
              <a:t>integrity</a:t>
            </a:r>
            <a:r>
              <a:rPr dirty="0" sz="15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5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spc="-15">
                <a:solidFill>
                  <a:srgbClr val="404040"/>
                </a:solidFill>
                <a:latin typeface="Times New Roman"/>
                <a:cs typeface="Times New Roman"/>
              </a:rPr>
              <a:t>completeness.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2400" b="1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4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404040"/>
                </a:solidFill>
                <a:latin typeface="Times New Roman"/>
                <a:cs typeface="Times New Roman"/>
              </a:rPr>
              <a:t>Preprocessing:</a:t>
            </a:r>
            <a:endParaRPr sz="2400">
              <a:latin typeface="Times New Roman"/>
              <a:cs typeface="Times New Roman"/>
            </a:endParaRPr>
          </a:p>
          <a:p>
            <a:pPr marL="641985" indent="-305435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89285"/>
              <a:buFont typeface="Courier New"/>
              <a:buChar char="o"/>
              <a:tabLst>
                <a:tab pos="641350" algn="l"/>
                <a:tab pos="641985" algn="l"/>
              </a:tabLst>
            </a:pP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Clean</a:t>
            </a:r>
            <a:r>
              <a:rPr dirty="0" sz="14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4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25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1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404040"/>
                </a:solidFill>
                <a:latin typeface="Times New Roman"/>
                <a:cs typeface="Times New Roman"/>
              </a:rPr>
              <a:t>handling</a:t>
            </a:r>
            <a:r>
              <a:rPr dirty="0" sz="14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missing</a:t>
            </a:r>
            <a:r>
              <a:rPr dirty="0" sz="1400" spc="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values,</a:t>
            </a:r>
            <a:r>
              <a:rPr dirty="0" sz="14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inconsistencies,</a:t>
            </a:r>
            <a:r>
              <a:rPr dirty="0" sz="14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outliers.</a:t>
            </a:r>
            <a:endParaRPr sz="1400">
              <a:latin typeface="Times New Roman"/>
              <a:cs typeface="Times New Roman"/>
            </a:endParaRPr>
          </a:p>
          <a:p>
            <a:pPr marL="641985" indent="-305435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89285"/>
              <a:buFont typeface="Courier New"/>
              <a:buChar char="o"/>
              <a:tabLst>
                <a:tab pos="641350" algn="l"/>
                <a:tab pos="641985" algn="l"/>
              </a:tabLst>
            </a:pPr>
            <a:r>
              <a:rPr dirty="0" sz="1400" spc="-35">
                <a:solidFill>
                  <a:srgbClr val="404040"/>
                </a:solidFill>
                <a:latin typeface="Times New Roman"/>
                <a:cs typeface="Times New Roman"/>
              </a:rPr>
              <a:t>Normalize</a:t>
            </a:r>
            <a:r>
              <a:rPr dirty="0" sz="14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404040"/>
                </a:solidFill>
                <a:latin typeface="Times New Roman"/>
                <a:cs typeface="Times New Roman"/>
              </a:rPr>
              <a:t>ratings</a:t>
            </a:r>
            <a:r>
              <a:rPr dirty="0" sz="14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404040"/>
                </a:solidFill>
                <a:latin typeface="Times New Roman"/>
                <a:cs typeface="Times New Roman"/>
              </a:rPr>
              <a:t>common</a:t>
            </a:r>
            <a:r>
              <a:rPr dirty="0" sz="1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scale </a:t>
            </a:r>
            <a:r>
              <a:rPr dirty="0" sz="1400" spc="-45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dirty="0" sz="14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necessary.</a:t>
            </a:r>
            <a:endParaRPr sz="1400">
              <a:latin typeface="Times New Roman"/>
              <a:cs typeface="Times New Roman"/>
            </a:endParaRPr>
          </a:p>
          <a:p>
            <a:pPr marL="641985" indent="-305435">
              <a:lnSpc>
                <a:spcPct val="100000"/>
              </a:lnSpc>
              <a:spcBef>
                <a:spcPts val="950"/>
              </a:spcBef>
              <a:buClr>
                <a:srgbClr val="1CACE3"/>
              </a:buClr>
              <a:buSzPct val="89285"/>
              <a:buFont typeface="Courier New"/>
              <a:buChar char="o"/>
              <a:tabLst>
                <a:tab pos="641350" algn="l"/>
                <a:tab pos="641985" algn="l"/>
              </a:tabLst>
            </a:pP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Explore</a:t>
            </a:r>
            <a:r>
              <a:rPr dirty="0" sz="14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dirty="0" sz="14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 understand</a:t>
            </a:r>
            <a:r>
              <a:rPr dirty="0" sz="14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dirty="0" sz="14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distribution</a:t>
            </a:r>
            <a:r>
              <a:rPr dirty="0" sz="1400" spc="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 characteristics.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70242" y="1231494"/>
            <a:ext cx="10801350" cy="4791710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2400" b="1">
                <a:solidFill>
                  <a:srgbClr val="404040"/>
                </a:solidFill>
                <a:latin typeface="Times New Roman"/>
                <a:cs typeface="Times New Roman"/>
              </a:rPr>
              <a:t>Algorithm</a:t>
            </a:r>
            <a:r>
              <a:rPr dirty="0" sz="2400" spc="-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404040"/>
                </a:solidFill>
                <a:latin typeface="Times New Roman"/>
                <a:cs typeface="Times New Roman"/>
              </a:rPr>
              <a:t>Development: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000" spc="50" b="1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000" spc="45" b="1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ta</a:t>
            </a:r>
            <a:r>
              <a:rPr dirty="0" sz="2000" spc="-1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50" b="1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000" spc="40" b="1">
                <a:solidFill>
                  <a:srgbClr val="404040"/>
                </a:solidFill>
                <a:latin typeface="Times New Roman"/>
                <a:cs typeface="Times New Roman"/>
              </a:rPr>
              <a:t>oll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ect</a:t>
            </a:r>
            <a:r>
              <a:rPr dirty="0" sz="2000" spc="40" b="1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000" spc="-30" b="1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n:</a:t>
            </a:r>
            <a:endParaRPr sz="2000">
              <a:latin typeface="Times New Roman"/>
              <a:cs typeface="Times New Roman"/>
            </a:endParaRPr>
          </a:p>
          <a:p>
            <a:pPr marL="12700" marR="26034" indent="457200">
              <a:lnSpc>
                <a:spcPct val="111200"/>
              </a:lnSpc>
              <a:spcBef>
                <a:spcPts val="1010"/>
              </a:spcBef>
            </a:pP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Utilize</a:t>
            </a:r>
            <a:r>
              <a:rPr dirty="0" sz="1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web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scraping</a:t>
            </a:r>
            <a:r>
              <a:rPr dirty="0" sz="1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1800" spc="-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APIs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gather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Fandango</a:t>
            </a:r>
            <a:r>
              <a:rPr dirty="0" sz="1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movie</a:t>
            </a:r>
            <a:r>
              <a:rPr dirty="0" sz="1800" spc="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ratings</a:t>
            </a:r>
            <a:r>
              <a:rPr dirty="0" sz="1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ratings</a:t>
            </a:r>
            <a:r>
              <a:rPr dirty="0" sz="1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1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alternative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sources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dirty="0" sz="1800" spc="-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IMDb</a:t>
            </a:r>
            <a:r>
              <a:rPr dirty="0" sz="18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Rotten</a:t>
            </a:r>
            <a:r>
              <a:rPr dirty="0" sz="1800" spc="-1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Tomatoes.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800" spc="-5" b="1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1800" spc="-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Preprocessing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65785">
              <a:lnSpc>
                <a:spcPct val="100000"/>
              </a:lnSpc>
              <a:spcBef>
                <a:spcPts val="1295"/>
              </a:spcBef>
            </a:pP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Clean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collected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 data,</a:t>
            </a:r>
            <a:r>
              <a:rPr dirty="0" sz="18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handle</a:t>
            </a:r>
            <a:r>
              <a:rPr dirty="0" sz="1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missing</a:t>
            </a:r>
            <a:r>
              <a:rPr dirty="0" sz="1800" spc="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values,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normalize</a:t>
            </a:r>
            <a:r>
              <a:rPr dirty="0" sz="18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ratings</a:t>
            </a:r>
            <a:r>
              <a:rPr dirty="0" sz="18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dirty="0" sz="1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000" spc="20" b="1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dirty="0" sz="1800" spc="2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11300"/>
              </a:lnSpc>
              <a:spcBef>
                <a:spcPts val="1015"/>
              </a:spcBef>
            </a:pP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Calculate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summary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statistics,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visualize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rating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distributions,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and conduct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hypothesis testing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identify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discrepancies </a:t>
            </a:r>
            <a:r>
              <a:rPr dirty="0" sz="1800" spc="-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dirty="0" sz="18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Fandango</a:t>
            </a:r>
            <a:r>
              <a:rPr dirty="0" sz="18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ratings</a:t>
            </a:r>
            <a:r>
              <a:rPr dirty="0" sz="1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ratings</a:t>
            </a:r>
            <a:r>
              <a:rPr dirty="0" sz="1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18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dirty="0" sz="18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sources.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2000" spc="10" b="1">
                <a:solidFill>
                  <a:srgbClr val="404040"/>
                </a:solidFill>
                <a:latin typeface="Times New Roman"/>
                <a:cs typeface="Times New Roman"/>
              </a:rPr>
              <a:t>Insights</a:t>
            </a:r>
            <a:r>
              <a:rPr dirty="0" sz="2000" spc="-12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Times New Roman"/>
                <a:cs typeface="Times New Roman"/>
              </a:rPr>
              <a:t>Generation: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325"/>
              </a:spcBef>
            </a:pP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Interpret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dirty="0" sz="18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results</a:t>
            </a:r>
            <a:r>
              <a:rPr dirty="0" sz="18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understand</a:t>
            </a:r>
            <a:r>
              <a:rPr dirty="0" sz="18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reasons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behind</a:t>
            </a:r>
            <a:r>
              <a:rPr dirty="0" sz="1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rating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differences</a:t>
            </a:r>
            <a:r>
              <a:rPr dirty="0" sz="18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dirty="0" sz="1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actionable</a:t>
            </a:r>
            <a:r>
              <a:rPr dirty="0" sz="1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insights.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136" y="2238375"/>
            <a:ext cx="2269926" cy="23138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2900" y="2238375"/>
            <a:ext cx="2357622" cy="2343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5700" y="2238375"/>
            <a:ext cx="3771900" cy="2261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625093"/>
            <a:ext cx="34029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1985263"/>
            <a:ext cx="10817225" cy="25857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352425">
              <a:lnSpc>
                <a:spcPct val="102000"/>
              </a:lnSpc>
              <a:spcBef>
                <a:spcPts val="60"/>
              </a:spcBef>
            </a:pPr>
            <a:r>
              <a:rPr dirty="0" sz="27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Our analysis </a:t>
            </a:r>
            <a:r>
              <a:rPr dirty="0" sz="275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found that there's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a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small 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difference</a:t>
            </a:r>
            <a:r>
              <a:rPr dirty="0" sz="27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between </a:t>
            </a:r>
            <a:r>
              <a:rPr dirty="0" sz="275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how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Fandango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rated </a:t>
            </a:r>
            <a:r>
              <a:rPr dirty="0" sz="2750" spc="5">
                <a:solidFill>
                  <a:srgbClr val="404040"/>
                </a:solidFill>
                <a:latin typeface="Franklin Gothic Medium"/>
                <a:cs typeface="Franklin Gothic Medium"/>
              </a:rPr>
              <a:t>popular </a:t>
            </a:r>
            <a:r>
              <a:rPr dirty="0" sz="275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movies</a:t>
            </a:r>
            <a:r>
              <a:rPr dirty="0" sz="275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 </a:t>
            </a:r>
            <a:r>
              <a:rPr dirty="0" sz="27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2015 </a:t>
            </a:r>
            <a:r>
              <a:rPr dirty="0" sz="275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compared </a:t>
            </a:r>
            <a:r>
              <a:rPr dirty="0" sz="275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75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those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 </a:t>
            </a:r>
            <a:r>
              <a:rPr dirty="0" sz="2750" spc="5">
                <a:solidFill>
                  <a:srgbClr val="404040"/>
                </a:solidFill>
                <a:latin typeface="Franklin Gothic Medium"/>
                <a:cs typeface="Franklin Gothic Medium"/>
              </a:rPr>
              <a:t>2016. </a:t>
            </a:r>
            <a:r>
              <a:rPr dirty="0" sz="27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On </a:t>
            </a:r>
            <a:r>
              <a:rPr dirty="0" sz="2750" spc="-6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average,</a:t>
            </a:r>
            <a:r>
              <a:rPr dirty="0" sz="2750" spc="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movies</a:t>
            </a:r>
            <a:r>
              <a:rPr dirty="0" sz="2750" spc="20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Franklin Gothic Medium"/>
                <a:cs typeface="Franklin Gothic Medium"/>
              </a:rPr>
              <a:t>released</a:t>
            </a:r>
            <a:r>
              <a:rPr dirty="0" sz="2750" spc="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750" spc="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2016</a:t>
            </a:r>
            <a:r>
              <a:rPr dirty="0" sz="275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got</a:t>
            </a:r>
            <a:r>
              <a:rPr dirty="0" sz="2750" spc="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slightly</a:t>
            </a:r>
            <a:r>
              <a:rPr dirty="0" sz="2750" spc="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lower </a:t>
            </a:r>
            <a:r>
              <a:rPr dirty="0" sz="275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ratings</a:t>
            </a:r>
            <a:r>
              <a:rPr dirty="0" sz="2750" spc="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dirty="0" sz="2750" spc="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Fandango </a:t>
            </a:r>
            <a:r>
              <a:rPr dirty="0" sz="2750" spc="-6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than</a:t>
            </a:r>
            <a:r>
              <a:rPr dirty="0" sz="2750" spc="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those</a:t>
            </a:r>
            <a:r>
              <a:rPr dirty="0" sz="2750" spc="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Franklin Gothic Medium"/>
                <a:cs typeface="Franklin Gothic Medium"/>
              </a:rPr>
              <a:t>released</a:t>
            </a:r>
            <a:r>
              <a:rPr dirty="0" sz="2750" spc="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750" spc="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Franklin Gothic Medium"/>
                <a:cs typeface="Franklin Gothic Medium"/>
              </a:rPr>
              <a:t>2015.</a:t>
            </a:r>
            <a:r>
              <a:rPr dirty="0" sz="275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750" spc="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suggests</a:t>
            </a:r>
            <a:r>
              <a:rPr dirty="0" sz="2750" spc="1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750" spc="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there</a:t>
            </a:r>
            <a:r>
              <a:rPr dirty="0" sz="2750" spc="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might</a:t>
            </a:r>
            <a:r>
              <a:rPr dirty="0" sz="2750" spc="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have</a:t>
            </a:r>
            <a:r>
              <a:rPr dirty="0" sz="2750" spc="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5">
                <a:solidFill>
                  <a:srgbClr val="404040"/>
                </a:solidFill>
                <a:latin typeface="Franklin Gothic Medium"/>
                <a:cs typeface="Franklin Gothic Medium"/>
              </a:rPr>
              <a:t>been </a:t>
            </a:r>
            <a:r>
              <a:rPr dirty="0" sz="27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some </a:t>
            </a:r>
            <a:r>
              <a:rPr dirty="0" sz="2750" spc="-5">
                <a:solidFill>
                  <a:srgbClr val="404040"/>
                </a:solidFill>
                <a:latin typeface="Franklin Gothic Medium"/>
                <a:cs typeface="Franklin Gothic Medium"/>
              </a:rPr>
              <a:t>changes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 </a:t>
            </a:r>
            <a:r>
              <a:rPr dirty="0" sz="27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Fandango's </a:t>
            </a:r>
            <a:r>
              <a:rPr dirty="0" sz="275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rating </a:t>
            </a:r>
            <a:r>
              <a:rPr dirty="0" sz="275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dirty="0" sz="275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or </a:t>
            </a:r>
            <a:r>
              <a:rPr dirty="0" sz="275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how </a:t>
            </a:r>
            <a:r>
              <a:rPr dirty="0" sz="275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they</a:t>
            </a:r>
            <a:r>
              <a:rPr dirty="0" sz="275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selected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1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dirty="0" sz="275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rated</a:t>
            </a:r>
            <a:r>
              <a:rPr dirty="0" sz="2750" spc="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movies</a:t>
            </a:r>
            <a:r>
              <a:rPr dirty="0" sz="2750" spc="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over</a:t>
            </a:r>
            <a:r>
              <a:rPr dirty="0" sz="2750" spc="1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750" spc="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75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years.</a:t>
            </a:r>
            <a:endParaRPr sz="27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352425">
              <a:lnSpc>
                <a:spcPct val="101800"/>
              </a:lnSpc>
              <a:spcBef>
                <a:spcPts val="65"/>
              </a:spcBef>
            </a:pPr>
            <a:r>
              <a:rPr dirty="0" spc="-20"/>
              <a:t>Using</a:t>
            </a:r>
            <a:r>
              <a:rPr dirty="0" spc="-15"/>
              <a:t> </a:t>
            </a:r>
            <a:r>
              <a:rPr dirty="0" spc="-40"/>
              <a:t>Python </a:t>
            </a:r>
            <a:r>
              <a:rPr dirty="0" spc="-50"/>
              <a:t>for </a:t>
            </a:r>
            <a:r>
              <a:rPr dirty="0" spc="-20"/>
              <a:t>analysing </a:t>
            </a:r>
            <a:r>
              <a:rPr dirty="0" spc="-10"/>
              <a:t>Fandango </a:t>
            </a:r>
            <a:r>
              <a:rPr dirty="0" spc="-55"/>
              <a:t>movie </a:t>
            </a:r>
            <a:r>
              <a:rPr dirty="0" spc="-35"/>
              <a:t>rating </a:t>
            </a:r>
            <a:r>
              <a:rPr dirty="0" spc="-20"/>
              <a:t>differences</a:t>
            </a:r>
            <a:r>
              <a:rPr dirty="0" spc="-15"/>
              <a:t> </a:t>
            </a:r>
            <a:r>
              <a:rPr dirty="0" spc="15"/>
              <a:t>has </a:t>
            </a:r>
            <a:r>
              <a:rPr dirty="0" spc="20"/>
              <a:t> </a:t>
            </a:r>
            <a:r>
              <a:rPr dirty="0" spc="-50"/>
              <a:t>promising</a:t>
            </a:r>
            <a:r>
              <a:rPr dirty="0" spc="-45"/>
              <a:t> </a:t>
            </a:r>
            <a:r>
              <a:rPr dirty="0" spc="-15"/>
              <a:t>future</a:t>
            </a:r>
            <a:r>
              <a:rPr dirty="0" spc="-10"/>
              <a:t> </a:t>
            </a:r>
            <a:r>
              <a:rPr dirty="0" spc="-30"/>
              <a:t>potential. </a:t>
            </a:r>
            <a:r>
              <a:rPr dirty="0" spc="-45"/>
              <a:t>It </a:t>
            </a:r>
            <a:r>
              <a:rPr dirty="0" spc="-5"/>
              <a:t>could </a:t>
            </a:r>
            <a:r>
              <a:rPr dirty="0" spc="-35"/>
              <a:t>involve</a:t>
            </a:r>
            <a:r>
              <a:rPr dirty="0" spc="-30"/>
              <a:t> </a:t>
            </a:r>
            <a:r>
              <a:rPr dirty="0" spc="-20"/>
              <a:t>building </a:t>
            </a:r>
            <a:r>
              <a:rPr dirty="0" spc="-25"/>
              <a:t>predictive</a:t>
            </a:r>
            <a:r>
              <a:rPr dirty="0" spc="-20"/>
              <a:t> models, </a:t>
            </a:r>
            <a:r>
              <a:rPr dirty="0" spc="-675"/>
              <a:t> </a:t>
            </a:r>
            <a:r>
              <a:rPr dirty="0" spc="-30"/>
              <a:t>creating</a:t>
            </a:r>
            <a:r>
              <a:rPr dirty="0" spc="200"/>
              <a:t> </a:t>
            </a:r>
            <a:r>
              <a:rPr dirty="0" spc="-15"/>
              <a:t>visualization</a:t>
            </a:r>
            <a:r>
              <a:rPr dirty="0" spc="135"/>
              <a:t> </a:t>
            </a:r>
            <a:r>
              <a:rPr dirty="0" spc="-25"/>
              <a:t>tools,</a:t>
            </a:r>
            <a:r>
              <a:rPr dirty="0" spc="130"/>
              <a:t> </a:t>
            </a:r>
            <a:r>
              <a:rPr dirty="0" spc="-25"/>
              <a:t>developing</a:t>
            </a:r>
            <a:r>
              <a:rPr dirty="0" spc="200"/>
              <a:t> </a:t>
            </a:r>
            <a:r>
              <a:rPr dirty="0" spc="-50"/>
              <a:t>automated</a:t>
            </a:r>
            <a:r>
              <a:rPr dirty="0" spc="229"/>
              <a:t> </a:t>
            </a:r>
            <a:r>
              <a:rPr dirty="0" spc="-55"/>
              <a:t>monitoring</a:t>
            </a:r>
            <a:r>
              <a:rPr dirty="0" spc="285"/>
              <a:t> </a:t>
            </a:r>
            <a:r>
              <a:rPr dirty="0" spc="-40"/>
              <a:t>systems, </a:t>
            </a:r>
            <a:r>
              <a:rPr dirty="0" spc="-675"/>
              <a:t> </a:t>
            </a:r>
            <a:r>
              <a:rPr dirty="0" spc="-30"/>
              <a:t>exploring </a:t>
            </a:r>
            <a:r>
              <a:rPr dirty="0" spc="-35"/>
              <a:t>sentiment</a:t>
            </a:r>
            <a:r>
              <a:rPr dirty="0" spc="-30"/>
              <a:t> </a:t>
            </a:r>
            <a:r>
              <a:rPr dirty="0" spc="-10"/>
              <a:t>analysis, </a:t>
            </a:r>
            <a:r>
              <a:rPr dirty="0" spc="10"/>
              <a:t>and </a:t>
            </a:r>
            <a:r>
              <a:rPr dirty="0" spc="-45"/>
              <a:t>integrating</a:t>
            </a:r>
            <a:r>
              <a:rPr dirty="0" spc="-40"/>
              <a:t> </a:t>
            </a:r>
            <a:r>
              <a:rPr dirty="0" spc="-45"/>
              <a:t>with </a:t>
            </a:r>
            <a:r>
              <a:rPr dirty="0" spc="-20"/>
              <a:t>other </a:t>
            </a:r>
            <a:r>
              <a:rPr dirty="0" spc="5"/>
              <a:t>databases </a:t>
            </a:r>
            <a:r>
              <a:rPr dirty="0" spc="-50"/>
              <a:t>for </a:t>
            </a:r>
            <a:r>
              <a:rPr dirty="0" spc="-45"/>
              <a:t> </a:t>
            </a:r>
            <a:r>
              <a:rPr dirty="0" spc="-30"/>
              <a:t>comparative</a:t>
            </a:r>
            <a:r>
              <a:rPr dirty="0" spc="110"/>
              <a:t> </a:t>
            </a:r>
            <a:r>
              <a:rPr dirty="0" spc="-10"/>
              <a:t>analysis,</a:t>
            </a:r>
            <a:r>
              <a:rPr dirty="0" spc="114"/>
              <a:t> </a:t>
            </a:r>
            <a:r>
              <a:rPr dirty="0" spc="-15"/>
              <a:t>enhancing</a:t>
            </a:r>
            <a:r>
              <a:rPr dirty="0" spc="120"/>
              <a:t> </a:t>
            </a:r>
            <a:r>
              <a:rPr dirty="0" spc="-10"/>
              <a:t>accuracy</a:t>
            </a:r>
            <a:r>
              <a:rPr dirty="0" spc="110"/>
              <a:t> </a:t>
            </a:r>
            <a:r>
              <a:rPr dirty="0" spc="10"/>
              <a:t>and</a:t>
            </a:r>
            <a:r>
              <a:rPr dirty="0" spc="-10"/>
              <a:t> </a:t>
            </a:r>
            <a:r>
              <a:rPr dirty="0" spc="-25"/>
              <a:t>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2024-04-05T05:08:57Z</dcterms:created>
  <dcterms:modified xsi:type="dcterms:W3CDTF">2024-04-05T05:08:57Z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LastSaved">
    <vt:filetime>2024-04-05T00:00:00Z</vt:filetime>
  </property>
</Properties>
</file>