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imes New Roman" charset="1" panose="02030502070405020303"/>
      <p:regular r:id="rId10"/>
    </p:embeddedFont>
    <p:embeddedFont>
      <p:font typeface="Times New Roman Bold" charset="1" panose="02030802070405020303"/>
      <p:regular r:id="rId11"/>
    </p:embeddedFont>
    <p:embeddedFont>
      <p:font typeface="Times New Roman Italics" charset="1" panose="02030502070405090303"/>
      <p:regular r:id="rId12"/>
    </p:embeddedFont>
    <p:embeddedFont>
      <p:font typeface="Times New Roman Bold Italics" charset="1" panose="02030802070405090303"/>
      <p:regular r:id="rId13"/>
    </p:embeddedFont>
    <p:embeddedFont>
      <p:font typeface="Times New Roman Medium" charset="1" panose="02030502070405020303"/>
      <p:regular r:id="rId14"/>
    </p:embeddedFont>
    <p:embeddedFont>
      <p:font typeface="Times New Roman Medium Italics" charset="1" panose="02030502070405090303"/>
      <p:regular r:id="rId15"/>
    </p:embeddedFont>
    <p:embeddedFont>
      <p:font typeface="Times New Roman Semi-Bold" charset="1" panose="02030702070405020303"/>
      <p:regular r:id="rId16"/>
    </p:embeddedFont>
    <p:embeddedFont>
      <p:font typeface="Times New Roman Semi-Bold Italics" charset="1" panose="02030702070405090303"/>
      <p:regular r:id="rId17"/>
    </p:embeddedFont>
    <p:embeddedFont>
      <p:font typeface="Times New Roman Ultra-Bold" charset="1" panose="020309020704050203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slides/slide1.xml" Type="http://schemas.openxmlformats.org/officeDocument/2006/relationships/slide"/><Relationship Id="rId2" Target="presProps.xml" Type="http://schemas.openxmlformats.org/officeDocument/2006/relationships/presProps"/><Relationship Id="rId20" Target="slides/slide2.xml" Type="http://schemas.openxmlformats.org/officeDocument/2006/relationships/slide"/><Relationship Id="rId21" Target="slides/slide3.xml" Type="http://schemas.openxmlformats.org/officeDocument/2006/relationships/slide"/><Relationship Id="rId22" Target="slides/slide4.xml" Type="http://schemas.openxmlformats.org/officeDocument/2006/relationships/slide"/><Relationship Id="rId23" Target="slides/slide5.xml" Type="http://schemas.openxmlformats.org/officeDocument/2006/relationships/slide"/><Relationship Id="rId24" Target="slides/slide6.xml" Type="http://schemas.openxmlformats.org/officeDocument/2006/relationships/slide"/><Relationship Id="rId25" Target="slides/slide7.xml" Type="http://schemas.openxmlformats.org/officeDocument/2006/relationships/slide"/><Relationship Id="rId26" Target="slides/slide8.xml" Type="http://schemas.openxmlformats.org/officeDocument/2006/relationships/slide"/><Relationship Id="rId27" Target="slides/slide9.xml" Type="http://schemas.openxmlformats.org/officeDocument/2006/relationships/slide"/><Relationship Id="rId28" Target="slides/slide10.xml" Type="http://schemas.openxmlformats.org/officeDocument/2006/relationships/slide"/><Relationship Id="rId29" Target="slides/slide11.xml" Type="http://schemas.openxmlformats.org/officeDocument/2006/relationships/slide"/><Relationship Id="rId3" Target="viewProps.xml" Type="http://schemas.openxmlformats.org/officeDocument/2006/relationships/viewProps"/><Relationship Id="rId30" Target="slides/slide1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https://vpc.wanclouds.net/" TargetMode="External" Type="http://schemas.openxmlformats.org/officeDocument/2006/relationships/hyperlink"/><Relationship Id="rId4" Target="../media/image3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https://vpc.wanclouds.net/" TargetMode="External" Type="http://schemas.openxmlformats.org/officeDocument/2006/relationships/hyperlink"/><Relationship Id="rId4" Target="../media/image4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3238" cy="10284321"/>
          </a:xfrm>
          <a:custGeom>
            <a:avLst/>
            <a:gdLst/>
            <a:ahLst/>
            <a:cxnLst/>
            <a:rect r="r" b="b" t="t" l="l"/>
            <a:pathLst>
              <a:path h="10284321" w="18283238">
                <a:moveTo>
                  <a:pt x="0" y="0"/>
                </a:moveTo>
                <a:lnTo>
                  <a:pt x="18283238" y="0"/>
                </a:lnTo>
                <a:lnTo>
                  <a:pt x="18283238" y="10284321"/>
                </a:lnTo>
                <a:lnTo>
                  <a:pt x="0" y="102843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44062" y="2015197"/>
            <a:ext cx="13533120" cy="5101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776"/>
              </a:lnSpc>
            </a:pPr>
          </a:p>
          <a:p>
            <a:pPr algn="r">
              <a:lnSpc>
                <a:spcPts val="7776"/>
              </a:lnSpc>
            </a:pPr>
          </a:p>
          <a:p>
            <a:pPr algn="r">
              <a:lnSpc>
                <a:spcPts val="7776"/>
              </a:lnSpc>
            </a:pPr>
          </a:p>
          <a:p>
            <a:pPr algn="r">
              <a:lnSpc>
                <a:spcPts val="7776"/>
              </a:lnSpc>
            </a:pPr>
            <a:r>
              <a:rPr lang="en-US" sz="6480">
                <a:solidFill>
                  <a:srgbClr val="FFFFFF"/>
                </a:solidFill>
                <a:latin typeface="Times New Roman Bold"/>
              </a:rPr>
              <a:t>DISASTER RECOVERY</a:t>
            </a:r>
          </a:p>
          <a:p>
            <a:pPr algn="r">
              <a:lnSpc>
                <a:spcPts val="7776"/>
              </a:lnSpc>
            </a:pPr>
            <a:r>
              <a:rPr lang="en-US" sz="6480">
                <a:solidFill>
                  <a:srgbClr val="FFFFFF"/>
                </a:solidFill>
                <a:latin typeface="Times New Roman Bold"/>
              </a:rPr>
              <a:t> WITH </a:t>
            </a:r>
          </a:p>
          <a:p>
            <a:pPr algn="r">
              <a:lnSpc>
                <a:spcPts val="7776"/>
              </a:lnSpc>
            </a:pPr>
            <a:r>
              <a:rPr lang="en-US" sz="6480">
                <a:solidFill>
                  <a:srgbClr val="FFFFFF"/>
                </a:solidFill>
                <a:latin typeface="Times New Roman Bold"/>
              </a:rPr>
              <a:t>IBM VIRTUAL SERVERS.</a:t>
            </a:r>
          </a:p>
          <a:p>
            <a:pPr algn="r">
              <a:lnSpc>
                <a:spcPts val="7776"/>
              </a:lnSpc>
            </a:pPr>
            <a:r>
              <a:rPr lang="en-US" sz="6480">
                <a:solidFill>
                  <a:srgbClr val="FFFFFF"/>
                </a:solidFill>
                <a:latin typeface="Times New Roman Bold"/>
              </a:rPr>
              <a:t>(PART-2)</a:t>
            </a:r>
          </a:p>
          <a:p>
            <a:pPr algn="r">
              <a:lnSpc>
                <a:spcPts val="7776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3238" cy="10284321"/>
          </a:xfrm>
          <a:custGeom>
            <a:avLst/>
            <a:gdLst/>
            <a:ahLst/>
            <a:cxnLst/>
            <a:rect r="r" b="b" t="t" l="l"/>
            <a:pathLst>
              <a:path h="10284321" w="18283238">
                <a:moveTo>
                  <a:pt x="0" y="0"/>
                </a:moveTo>
                <a:lnTo>
                  <a:pt x="18283238" y="0"/>
                </a:lnTo>
                <a:lnTo>
                  <a:pt x="18283238" y="10284321"/>
                </a:lnTo>
                <a:lnTo>
                  <a:pt x="0" y="102843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42835" y="2310246"/>
            <a:ext cx="15590520" cy="5312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>
                <a:solidFill>
                  <a:srgbClr val="FFFFFF"/>
                </a:solidFill>
                <a:latin typeface="Times New Roman Bold"/>
              </a:rPr>
              <a:t>What Resources can be</a:t>
            </a:r>
          </a:p>
          <a:p>
            <a:pPr algn="ctr">
              <a:lnSpc>
                <a:spcPts val="10800"/>
              </a:lnSpc>
            </a:pPr>
            <a:r>
              <a:rPr lang="en-US" sz="9000">
                <a:solidFill>
                  <a:srgbClr val="FFFFFF"/>
                </a:solidFill>
                <a:latin typeface="Times New Roman Bold"/>
              </a:rPr>
              <a:t> Backed up </a:t>
            </a:r>
          </a:p>
          <a:p>
            <a:pPr algn="ctr">
              <a:lnSpc>
                <a:spcPts val="10800"/>
              </a:lnSpc>
            </a:pPr>
            <a:r>
              <a:rPr lang="en-US" sz="9000">
                <a:solidFill>
                  <a:srgbClr val="FFFFFF"/>
                </a:solidFill>
                <a:latin typeface="Times New Roman Bold"/>
              </a:rPr>
              <a:t>and </a:t>
            </a:r>
          </a:p>
          <a:p>
            <a:pPr algn="ctr">
              <a:lnSpc>
                <a:spcPts val="10800"/>
              </a:lnSpc>
            </a:pPr>
            <a:r>
              <a:rPr lang="en-US" sz="9000">
                <a:solidFill>
                  <a:srgbClr val="FFFFFF"/>
                </a:solidFill>
                <a:latin typeface="Times New Roman Bold"/>
              </a:rPr>
              <a:t>Restored?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3238" cy="10284321"/>
          </a:xfrm>
          <a:custGeom>
            <a:avLst/>
            <a:gdLst/>
            <a:ahLst/>
            <a:cxnLst/>
            <a:rect r="r" b="b" t="t" l="l"/>
            <a:pathLst>
              <a:path h="10284321" w="18283238">
                <a:moveTo>
                  <a:pt x="0" y="0"/>
                </a:moveTo>
                <a:lnTo>
                  <a:pt x="18283238" y="0"/>
                </a:lnTo>
                <a:lnTo>
                  <a:pt x="18283238" y="10284321"/>
                </a:lnTo>
                <a:lnTo>
                  <a:pt x="0" y="102843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48740" y="196234"/>
            <a:ext cx="15590520" cy="3070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FFFFFF"/>
                </a:solidFill>
                <a:latin typeface="Times New Roman Bold"/>
              </a:rPr>
              <a:t>IBM Cloud Virtual Private Cloud(VPC):</a:t>
            </a: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With Wanclouds Inc DRaaS we can backup and restore our entire IBM Cloud Virtual Private Cloud construct, configurations and resources such as: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01627" y="3678429"/>
            <a:ext cx="6640615" cy="5994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VPN Configuration</a:t>
            </a: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SSH Keys</a:t>
            </a: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NAT</a:t>
            </a: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CDN</a:t>
            </a: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Virtual Machines (VMs)</a:t>
            </a: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Public Gateway</a:t>
            </a: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Data Volumes</a:t>
            </a: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IKS/ROKS Clusters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9565401" y="3570600"/>
            <a:ext cx="7115068" cy="6102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VLANs and Subnets</a:t>
            </a: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Virtual Server Instances (VSIs)</a:t>
            </a: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Storage Volumes (primary and secondary)</a:t>
            </a: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Security Groups</a:t>
            </a: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IBM Cloud Load Balancers</a:t>
            </a: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Firewall (ACL) Configuration</a:t>
            </a: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Security Groups</a:t>
            </a:r>
          </a:p>
          <a:p>
            <a:pPr algn="l" marL="651510" indent="-325755" lvl="1">
              <a:lnSpc>
                <a:spcPts val="432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3238" cy="10284321"/>
          </a:xfrm>
          <a:custGeom>
            <a:avLst/>
            <a:gdLst/>
            <a:ahLst/>
            <a:cxnLst/>
            <a:rect r="r" b="b" t="t" l="l"/>
            <a:pathLst>
              <a:path h="10284321" w="18283238">
                <a:moveTo>
                  <a:pt x="0" y="0"/>
                </a:moveTo>
                <a:lnTo>
                  <a:pt x="18283238" y="0"/>
                </a:lnTo>
                <a:lnTo>
                  <a:pt x="18283238" y="10284321"/>
                </a:lnTo>
                <a:lnTo>
                  <a:pt x="0" y="102843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48740" y="498157"/>
            <a:ext cx="15590520" cy="2466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FFFFFF"/>
                </a:solidFill>
                <a:latin typeface="Times New Roman Bold"/>
              </a:rPr>
              <a:t>IKS &amp; OpenShift Clusters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With  DRaaS you can also backup and restore your entire cluster such as IBM Cloud Managed Kubernetes clusters (IKS) and OpenShift Kubernetes Clusters including resources like: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36928" y="3632780"/>
            <a:ext cx="6899408" cy="5349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Times New Roman"/>
              </a:rPr>
              <a:t>Worker nodes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Times New Roman"/>
              </a:rPr>
              <a:t>Worker pools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Times New Roman"/>
              </a:rPr>
              <a:t>Services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Times New Roman"/>
              </a:rPr>
              <a:t>Pods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Times New Roman"/>
              </a:rPr>
              <a:t>Namespaces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Times New Roman"/>
              </a:rPr>
              <a:t>Secrets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457570" y="3632781"/>
            <a:ext cx="7589520" cy="5845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Times New Roman"/>
              </a:rPr>
              <a:t>StatefulSets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Times New Roman"/>
              </a:rPr>
              <a:t>DaemonSet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Times New Roman"/>
              </a:rPr>
              <a:t>Deployments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Times New Roman"/>
              </a:rPr>
              <a:t>ConfigMaps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Times New Roman"/>
              </a:rPr>
              <a:t>Custom Resource Definitions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Times New Roman"/>
              </a:rPr>
              <a:t>Persistent volumes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3238" cy="10284321"/>
          </a:xfrm>
          <a:custGeom>
            <a:avLst/>
            <a:gdLst/>
            <a:ahLst/>
            <a:cxnLst/>
            <a:rect r="r" b="b" t="t" l="l"/>
            <a:pathLst>
              <a:path h="10284321" w="18283238">
                <a:moveTo>
                  <a:pt x="0" y="0"/>
                </a:moveTo>
                <a:lnTo>
                  <a:pt x="18283238" y="0"/>
                </a:lnTo>
                <a:lnTo>
                  <a:pt x="18283238" y="10284321"/>
                </a:lnTo>
                <a:lnTo>
                  <a:pt x="0" y="102843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48740" y="488632"/>
            <a:ext cx="15590520" cy="1505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FFFFFF"/>
                </a:solidFill>
                <a:latin typeface="Times New Roman Bold"/>
              </a:rPr>
              <a:t>Creating Your Account In VPC: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48740" y="2427600"/>
            <a:ext cx="15590520" cy="7611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To create your account on VPC+, follow these instructions</a:t>
            </a: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Visit </a:t>
            </a:r>
            <a:r>
              <a:rPr lang="en-US" sz="3600" u="sng">
                <a:solidFill>
                  <a:srgbClr val="C573D2"/>
                </a:solidFill>
                <a:latin typeface="Times New Roman Bold"/>
                <a:hlinkClick r:id="rId3" tooltip="https://vpc.wanclouds.net/"/>
              </a:rPr>
              <a:t>https://vpc.wanclouds.net</a:t>
            </a:r>
            <a:r>
              <a:rPr lang="en-US" sz="3600">
                <a:solidFill>
                  <a:srgbClr val="AC3EC1"/>
                </a:solidFill>
                <a:latin typeface="Times New Roman Bold"/>
              </a:rPr>
              <a:t> </a:t>
            </a:r>
            <a:r>
              <a:rPr lang="en-US" sz="3600">
                <a:solidFill>
                  <a:srgbClr val="FFFFFF"/>
                </a:solidFill>
                <a:latin typeface="Times New Roman"/>
              </a:rPr>
              <a:t>and Register an account. </a:t>
            </a:r>
          </a:p>
          <a:p>
            <a:pPr algn="l" marL="651510" indent="-325755" lvl="1">
              <a:lnSpc>
                <a:spcPts val="4320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566360" y="3996364"/>
            <a:ext cx="12896487" cy="5723271"/>
          </a:xfrm>
          <a:custGeom>
            <a:avLst/>
            <a:gdLst/>
            <a:ahLst/>
            <a:cxnLst/>
            <a:rect r="r" b="b" t="t" l="l"/>
            <a:pathLst>
              <a:path h="5723271" w="12896487">
                <a:moveTo>
                  <a:pt x="0" y="0"/>
                </a:moveTo>
                <a:lnTo>
                  <a:pt x="12896488" y="0"/>
                </a:lnTo>
                <a:lnTo>
                  <a:pt x="12896488" y="5723272"/>
                </a:lnTo>
                <a:lnTo>
                  <a:pt x="0" y="57232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3344" r="0" b="-13344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3238" cy="10284321"/>
          </a:xfrm>
          <a:custGeom>
            <a:avLst/>
            <a:gdLst/>
            <a:ahLst/>
            <a:cxnLst/>
            <a:rect r="r" b="b" t="t" l="l"/>
            <a:pathLst>
              <a:path h="10284321" w="18283238">
                <a:moveTo>
                  <a:pt x="0" y="0"/>
                </a:moveTo>
                <a:lnTo>
                  <a:pt x="18283238" y="0"/>
                </a:lnTo>
                <a:lnTo>
                  <a:pt x="18283238" y="10284321"/>
                </a:lnTo>
                <a:lnTo>
                  <a:pt x="0" y="102843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48740" y="905935"/>
            <a:ext cx="15590520" cy="8313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2925" indent="-271462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Times New Roman"/>
              </a:rPr>
              <a:t>Confirm your email address and login to your newly created account on </a:t>
            </a:r>
            <a:r>
              <a:rPr lang="en-US" sz="3000" u="sng">
                <a:solidFill>
                  <a:srgbClr val="C573D2"/>
                </a:solidFill>
                <a:latin typeface="Times New Roman Bold"/>
                <a:hlinkClick r:id="rId3" tooltip="https://vpc.wanclouds.net/"/>
              </a:rPr>
              <a:t>https://vpc.wanclouds.net</a:t>
            </a:r>
          </a:p>
          <a:p>
            <a:pPr algn="l" marL="542925" indent="-271462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Times New Roman"/>
              </a:rPr>
              <a:t>Once logged in, you will be able to add your cloud accounts and start using VPC+.</a:t>
            </a:r>
          </a:p>
          <a:p>
            <a:pPr algn="l" marL="542925" indent="-271462" lvl="1">
              <a:lnSpc>
                <a:spcPts val="3600"/>
              </a:lnSpc>
            </a:pPr>
          </a:p>
          <a:p>
            <a:pPr algn="l" marL="542925" indent="-271462" lvl="1">
              <a:lnSpc>
                <a:spcPts val="360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782020" y="3004326"/>
            <a:ext cx="12961187" cy="5938933"/>
          </a:xfrm>
          <a:custGeom>
            <a:avLst/>
            <a:gdLst/>
            <a:ahLst/>
            <a:cxnLst/>
            <a:rect r="r" b="b" t="t" l="l"/>
            <a:pathLst>
              <a:path h="5938933" w="12961187">
                <a:moveTo>
                  <a:pt x="0" y="0"/>
                </a:moveTo>
                <a:lnTo>
                  <a:pt x="12961187" y="0"/>
                </a:lnTo>
                <a:lnTo>
                  <a:pt x="12961187" y="5938934"/>
                </a:lnTo>
                <a:lnTo>
                  <a:pt x="0" y="59389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1350" r="0" b="-1135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3238" cy="10284321"/>
          </a:xfrm>
          <a:custGeom>
            <a:avLst/>
            <a:gdLst/>
            <a:ahLst/>
            <a:cxnLst/>
            <a:rect r="r" b="b" t="t" l="l"/>
            <a:pathLst>
              <a:path h="10284321" w="18283238">
                <a:moveTo>
                  <a:pt x="0" y="0"/>
                </a:moveTo>
                <a:lnTo>
                  <a:pt x="18283238" y="0"/>
                </a:lnTo>
                <a:lnTo>
                  <a:pt x="18283238" y="10284321"/>
                </a:lnTo>
                <a:lnTo>
                  <a:pt x="0" y="102843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20142" y="864870"/>
            <a:ext cx="15014258" cy="2188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FFFFFF"/>
                </a:solidFill>
                <a:latin typeface="Times New Roman Bold"/>
              </a:rPr>
              <a:t>ADDING YOUR CLOUD ACCOUNTS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20142" y="3201670"/>
            <a:ext cx="15014258" cy="5439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Times New Roman"/>
              </a:rPr>
              <a:t>You must add a cloud account for VPC+ to be able to discover your existing environment.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Times New Roman"/>
              </a:rPr>
              <a:t> Adding a cloud account on VPC+ will let you:</a:t>
            </a:r>
          </a:p>
          <a:p>
            <a:pPr algn="ctr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Times New Roman"/>
              </a:rPr>
              <a:t>Discover your existing environment</a:t>
            </a:r>
          </a:p>
          <a:p>
            <a:pPr algn="ctr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Times New Roman"/>
              </a:rPr>
              <a:t>Migrate it to your desired cloud</a:t>
            </a:r>
          </a:p>
          <a:p>
            <a:pPr algn="ctr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Times New Roman"/>
              </a:rPr>
              <a:t>Manage it with the ability to add, delete or edit sections of your VPC</a:t>
            </a:r>
          </a:p>
          <a:p>
            <a:pPr algn="ctr" marL="488632" indent="-244316" lvl="1">
              <a:lnSpc>
                <a:spcPts val="324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3238" cy="10284321"/>
          </a:xfrm>
          <a:custGeom>
            <a:avLst/>
            <a:gdLst/>
            <a:ahLst/>
            <a:cxnLst/>
            <a:rect r="r" b="b" t="t" l="l"/>
            <a:pathLst>
              <a:path h="10284321" w="18283238">
                <a:moveTo>
                  <a:pt x="0" y="0"/>
                </a:moveTo>
                <a:lnTo>
                  <a:pt x="18283238" y="0"/>
                </a:lnTo>
                <a:lnTo>
                  <a:pt x="18283238" y="10284321"/>
                </a:lnTo>
                <a:lnTo>
                  <a:pt x="0" y="102843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48740" y="637618"/>
            <a:ext cx="15590520" cy="8582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To add a cloud account, follow the instructions for each Cloud provider below:</a:t>
            </a: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Times New Roman Bold"/>
              </a:rPr>
              <a:t>IBM Cloud:</a:t>
            </a: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Navigate to the sidebar and click on </a:t>
            </a:r>
            <a:r>
              <a:rPr lang="en-US" sz="3600">
                <a:solidFill>
                  <a:srgbClr val="FFFFFF"/>
                </a:solidFill>
                <a:latin typeface="Times New Roman Bold"/>
              </a:rPr>
              <a:t>Cloud Accounts</a:t>
            </a:r>
            <a:r>
              <a:rPr lang="en-US" sz="3600">
                <a:solidFill>
                  <a:srgbClr val="FFFFFF"/>
                </a:solidFill>
                <a:latin typeface="Times New Roman"/>
              </a:rPr>
              <a:t>.</a:t>
            </a: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Under the </a:t>
            </a:r>
            <a:r>
              <a:rPr lang="en-US" sz="3600">
                <a:solidFill>
                  <a:srgbClr val="FFFFFF"/>
                </a:solidFill>
                <a:latin typeface="Times New Roman Bold"/>
              </a:rPr>
              <a:t>IBM Cloud Classic</a:t>
            </a:r>
            <a:r>
              <a:rPr lang="en-US" sz="3600">
                <a:solidFill>
                  <a:srgbClr val="FFFFFF"/>
                </a:solidFill>
                <a:latin typeface="Times New Roman"/>
              </a:rPr>
              <a:t> tab, click on </a:t>
            </a:r>
            <a:r>
              <a:rPr lang="en-US" sz="3600">
                <a:solidFill>
                  <a:srgbClr val="FFFFFF"/>
                </a:solidFill>
                <a:latin typeface="Times New Roman Bold"/>
              </a:rPr>
              <a:t>Add Account</a:t>
            </a:r>
            <a:r>
              <a:rPr lang="en-US" sz="3600">
                <a:solidFill>
                  <a:srgbClr val="FFFFFF"/>
                </a:solidFill>
                <a:latin typeface="Times New Roman"/>
              </a:rPr>
              <a:t> to add your </a:t>
            </a:r>
            <a:r>
              <a:rPr lang="en-US" sz="3600">
                <a:solidFill>
                  <a:srgbClr val="FFFFFF"/>
                </a:solidFill>
                <a:latin typeface="Times New Roman Bold"/>
              </a:rPr>
              <a:t>Cloud account</a:t>
            </a:r>
            <a:r>
              <a:rPr lang="en-US" sz="3600">
                <a:solidFill>
                  <a:srgbClr val="FFFFFF"/>
                </a:solidFill>
                <a:latin typeface="Times New Roman"/>
              </a:rPr>
              <a:t>.</a:t>
            </a:r>
          </a:p>
          <a:p>
            <a:pPr algn="l" marL="651510" indent="-325755" lvl="1">
              <a:lnSpc>
                <a:spcPts val="432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3083944" y="4125760"/>
            <a:ext cx="12141678" cy="5140990"/>
          </a:xfrm>
          <a:custGeom>
            <a:avLst/>
            <a:gdLst/>
            <a:ahLst/>
            <a:cxnLst/>
            <a:rect r="r" b="b" t="t" l="l"/>
            <a:pathLst>
              <a:path h="5140990" w="12141678">
                <a:moveTo>
                  <a:pt x="0" y="0"/>
                </a:moveTo>
                <a:lnTo>
                  <a:pt x="12141678" y="0"/>
                </a:lnTo>
                <a:lnTo>
                  <a:pt x="12141678" y="5140991"/>
                </a:lnTo>
                <a:lnTo>
                  <a:pt x="0" y="51409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6391" r="0" b="-16391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3238" cy="10284321"/>
          </a:xfrm>
          <a:custGeom>
            <a:avLst/>
            <a:gdLst/>
            <a:ahLst/>
            <a:cxnLst/>
            <a:rect r="r" b="b" t="t" l="l"/>
            <a:pathLst>
              <a:path h="10284321" w="18283238">
                <a:moveTo>
                  <a:pt x="0" y="0"/>
                </a:moveTo>
                <a:lnTo>
                  <a:pt x="18283238" y="0"/>
                </a:lnTo>
                <a:lnTo>
                  <a:pt x="18283238" y="10284321"/>
                </a:lnTo>
                <a:lnTo>
                  <a:pt x="0" y="102843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48740" y="898928"/>
            <a:ext cx="15590520" cy="8320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8680" indent="-434340" lvl="1">
              <a:lnSpc>
                <a:spcPts val="5759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Times New Roman"/>
              </a:rPr>
              <a:t>Give the account </a:t>
            </a:r>
            <a:r>
              <a:rPr lang="en-US" sz="4800">
                <a:solidFill>
                  <a:srgbClr val="FFFFFF"/>
                </a:solidFill>
                <a:latin typeface="Times New Roman Bold"/>
              </a:rPr>
              <a:t>Name</a:t>
            </a:r>
            <a:r>
              <a:rPr lang="en-US" sz="4800">
                <a:solidFill>
                  <a:srgbClr val="FFFFFF"/>
                </a:solidFill>
                <a:latin typeface="Times New Roman"/>
              </a:rPr>
              <a:t> and enter the </a:t>
            </a:r>
            <a:r>
              <a:rPr lang="en-US" sz="4800">
                <a:solidFill>
                  <a:srgbClr val="FFFFFF"/>
                </a:solidFill>
                <a:latin typeface="Times New Roman Bold"/>
              </a:rPr>
              <a:t>Username</a:t>
            </a:r>
            <a:r>
              <a:rPr lang="en-US" sz="4800">
                <a:solidFill>
                  <a:srgbClr val="FFFFFF"/>
                </a:solidFill>
                <a:latin typeface="Times New Roman"/>
              </a:rPr>
              <a:t> and </a:t>
            </a:r>
            <a:r>
              <a:rPr lang="en-US" sz="4800">
                <a:solidFill>
                  <a:srgbClr val="FFFFFF"/>
                </a:solidFill>
                <a:latin typeface="Times New Roman Bold"/>
              </a:rPr>
              <a:t>API Key</a:t>
            </a:r>
            <a:r>
              <a:rPr lang="en-US" sz="4800">
                <a:solidFill>
                  <a:srgbClr val="FFFFFF"/>
                </a:solidFill>
                <a:latin typeface="Times New Roman"/>
              </a:rPr>
              <a:t> of your </a:t>
            </a:r>
            <a:r>
              <a:rPr lang="en-US" sz="4800">
                <a:solidFill>
                  <a:srgbClr val="FFFFFF"/>
                </a:solidFill>
                <a:latin typeface="Times New Roman Bold"/>
              </a:rPr>
              <a:t>IBM Cloud</a:t>
            </a:r>
            <a:r>
              <a:rPr lang="en-US" sz="4800">
                <a:solidFill>
                  <a:srgbClr val="FFFFFF"/>
                </a:solidFill>
                <a:latin typeface="Times New Roman"/>
              </a:rPr>
              <a:t> classic infrastructure. This will be used to discover your current environment.</a:t>
            </a:r>
          </a:p>
          <a:p>
            <a:pPr algn="l" marL="868680" indent="-434340" lvl="1">
              <a:lnSpc>
                <a:spcPts val="5759"/>
              </a:lnSpc>
            </a:pPr>
          </a:p>
          <a:p>
            <a:pPr algn="l" marL="868680" indent="-434340" lvl="1">
              <a:lnSpc>
                <a:spcPts val="575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609492" y="3349382"/>
            <a:ext cx="13090582" cy="5399782"/>
          </a:xfrm>
          <a:custGeom>
            <a:avLst/>
            <a:gdLst/>
            <a:ahLst/>
            <a:cxnLst/>
            <a:rect r="r" b="b" t="t" l="l"/>
            <a:pathLst>
              <a:path h="5399782" w="13090582">
                <a:moveTo>
                  <a:pt x="0" y="0"/>
                </a:moveTo>
                <a:lnTo>
                  <a:pt x="13090582" y="0"/>
                </a:lnTo>
                <a:lnTo>
                  <a:pt x="13090582" y="5399782"/>
                </a:lnTo>
                <a:lnTo>
                  <a:pt x="0" y="53997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8149" r="0" b="-18149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3238" cy="10284321"/>
          </a:xfrm>
          <a:custGeom>
            <a:avLst/>
            <a:gdLst/>
            <a:ahLst/>
            <a:cxnLst/>
            <a:rect r="r" b="b" t="t" l="l"/>
            <a:pathLst>
              <a:path h="10284321" w="18283238">
                <a:moveTo>
                  <a:pt x="0" y="0"/>
                </a:moveTo>
                <a:lnTo>
                  <a:pt x="18283238" y="0"/>
                </a:lnTo>
                <a:lnTo>
                  <a:pt x="18283238" y="10284321"/>
                </a:lnTo>
                <a:lnTo>
                  <a:pt x="0" y="102843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48740" y="939543"/>
            <a:ext cx="15590520" cy="8280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Under the tab, </a:t>
            </a:r>
            <a:r>
              <a:rPr lang="en-US" sz="3600">
                <a:solidFill>
                  <a:srgbClr val="FFFFFF"/>
                </a:solidFill>
                <a:latin typeface="Times New Roman Bold"/>
              </a:rPr>
              <a:t>IBM Cloud VPC</a:t>
            </a:r>
            <a:r>
              <a:rPr lang="en-US" sz="3600">
                <a:solidFill>
                  <a:srgbClr val="FFFFFF"/>
                </a:solidFill>
                <a:latin typeface="Times New Roman"/>
              </a:rPr>
              <a:t>, add your </a:t>
            </a:r>
            <a:r>
              <a:rPr lang="en-US" sz="3600">
                <a:solidFill>
                  <a:srgbClr val="FFFFFF"/>
                </a:solidFill>
                <a:latin typeface="Times New Roman Bold"/>
              </a:rPr>
              <a:t>VPC</a:t>
            </a:r>
            <a:r>
              <a:rPr lang="en-US" sz="3600">
                <a:solidFill>
                  <a:srgbClr val="FFFFFF"/>
                </a:solidFill>
                <a:latin typeface="Times New Roman"/>
              </a:rPr>
              <a:t> infrastructure </a:t>
            </a:r>
            <a:r>
              <a:rPr lang="en-US" sz="3600">
                <a:solidFill>
                  <a:srgbClr val="FFFFFF"/>
                </a:solidFill>
                <a:latin typeface="Times New Roman Bold"/>
              </a:rPr>
              <a:t>API Key</a:t>
            </a:r>
            <a:r>
              <a:rPr lang="en-US" sz="3600">
                <a:solidFill>
                  <a:srgbClr val="FFFFFF"/>
                </a:solidFill>
                <a:latin typeface="Times New Roman"/>
              </a:rPr>
              <a:t> and your </a:t>
            </a:r>
            <a:r>
              <a:rPr lang="en-US" sz="3600">
                <a:solidFill>
                  <a:srgbClr val="FFFFFF"/>
                </a:solidFill>
                <a:latin typeface="Times New Roman Bold"/>
              </a:rPr>
              <a:t>IBM Cloud Object Storage (COS)</a:t>
            </a:r>
            <a:r>
              <a:rPr lang="en-US" sz="3600">
                <a:solidFill>
                  <a:srgbClr val="FFFFFF"/>
                </a:solidFill>
                <a:latin typeface="Times New Roman"/>
              </a:rPr>
              <a:t> Resource Instance ID.</a:t>
            </a:r>
          </a:p>
          <a:p>
            <a:pPr algn="l" marL="651510" indent="-325755" lvl="1">
              <a:lnSpc>
                <a:spcPts val="432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665566" y="2823594"/>
            <a:ext cx="13280363" cy="6278829"/>
          </a:xfrm>
          <a:custGeom>
            <a:avLst/>
            <a:gdLst/>
            <a:ahLst/>
            <a:cxnLst/>
            <a:rect r="r" b="b" t="t" l="l"/>
            <a:pathLst>
              <a:path h="6278829" w="13280363">
                <a:moveTo>
                  <a:pt x="0" y="0"/>
                </a:moveTo>
                <a:lnTo>
                  <a:pt x="13280363" y="0"/>
                </a:lnTo>
                <a:lnTo>
                  <a:pt x="13280363" y="6278829"/>
                </a:lnTo>
                <a:lnTo>
                  <a:pt x="0" y="62788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73" t="0" r="-2973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3238" cy="10284321"/>
          </a:xfrm>
          <a:custGeom>
            <a:avLst/>
            <a:gdLst/>
            <a:ahLst/>
            <a:cxnLst/>
            <a:rect r="r" b="b" t="t" l="l"/>
            <a:pathLst>
              <a:path h="10284321" w="18283238">
                <a:moveTo>
                  <a:pt x="0" y="0"/>
                </a:moveTo>
                <a:lnTo>
                  <a:pt x="18283238" y="0"/>
                </a:lnTo>
                <a:lnTo>
                  <a:pt x="18283238" y="10284321"/>
                </a:lnTo>
                <a:lnTo>
                  <a:pt x="0" y="102843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48740" y="680751"/>
            <a:ext cx="15590520" cy="853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 Your </a:t>
            </a:r>
            <a:r>
              <a:rPr lang="en-US" sz="3600">
                <a:solidFill>
                  <a:srgbClr val="FFFFFF"/>
                </a:solidFill>
                <a:latin typeface="Times New Roman Bold"/>
              </a:rPr>
              <a:t>API</a:t>
            </a:r>
            <a:r>
              <a:rPr lang="en-US" sz="3600">
                <a:solidFill>
                  <a:srgbClr val="FFFFFF"/>
                </a:solidFill>
                <a:latin typeface="Times New Roman"/>
              </a:rPr>
              <a:t> key will be used to migrate from </a:t>
            </a:r>
            <a:r>
              <a:rPr lang="en-US" sz="3600">
                <a:solidFill>
                  <a:srgbClr val="FFFFFF"/>
                </a:solidFill>
                <a:latin typeface="Times New Roman Bold"/>
              </a:rPr>
              <a:t>Classic Infrastructure</a:t>
            </a:r>
            <a:r>
              <a:rPr lang="en-US" sz="3600">
                <a:solidFill>
                  <a:srgbClr val="FFFFFF"/>
                </a:solidFill>
                <a:latin typeface="Times New Roman"/>
              </a:rPr>
              <a:t> to </a:t>
            </a:r>
            <a:r>
              <a:rPr lang="en-US" sz="3600">
                <a:solidFill>
                  <a:srgbClr val="FFFFFF"/>
                </a:solidFill>
                <a:latin typeface="Times New Roman Bold"/>
              </a:rPr>
              <a:t>VPC Infrastructure</a:t>
            </a:r>
            <a:r>
              <a:rPr lang="en-US" sz="3600">
                <a:solidFill>
                  <a:srgbClr val="FFFFFF"/>
                </a:solidFill>
                <a:latin typeface="Times New Roman"/>
              </a:rPr>
              <a:t> and your </a:t>
            </a:r>
            <a:r>
              <a:rPr lang="en-US" sz="3600">
                <a:solidFill>
                  <a:srgbClr val="FFFFFF"/>
                </a:solidFill>
                <a:latin typeface="Times New Roman Bold"/>
              </a:rPr>
              <a:t>IBM Cloud Object Storage (COS)</a:t>
            </a:r>
            <a:r>
              <a:rPr lang="en-US" sz="3600">
                <a:solidFill>
                  <a:srgbClr val="FFFFFF"/>
                </a:solidFill>
                <a:latin typeface="Times New Roman"/>
              </a:rPr>
              <a:t> Resource Instance ID will be used to migrate primary or secondary volumes of your </a:t>
            </a:r>
            <a:r>
              <a:rPr lang="en-US" sz="3600">
                <a:solidFill>
                  <a:srgbClr val="FFFFFF"/>
                </a:solidFill>
                <a:latin typeface="Times New Roman Bold"/>
              </a:rPr>
              <a:t>Virtual Server Instances (VSIs)</a:t>
            </a:r>
            <a:r>
              <a:rPr lang="en-US" sz="3600">
                <a:solidFill>
                  <a:srgbClr val="FFFFFF"/>
                </a:solidFill>
                <a:latin typeface="Times New Roman"/>
              </a:rPr>
              <a:t>.</a:t>
            </a:r>
          </a:p>
          <a:p>
            <a:pPr algn="l" marL="651510" indent="-325755" lvl="1">
              <a:lnSpc>
                <a:spcPts val="432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350698" y="3069026"/>
            <a:ext cx="13737564" cy="5809538"/>
          </a:xfrm>
          <a:custGeom>
            <a:avLst/>
            <a:gdLst/>
            <a:ahLst/>
            <a:cxnLst/>
            <a:rect r="r" b="b" t="t" l="l"/>
            <a:pathLst>
              <a:path h="5809538" w="13737564">
                <a:moveTo>
                  <a:pt x="0" y="0"/>
                </a:moveTo>
                <a:lnTo>
                  <a:pt x="13737564" y="0"/>
                </a:lnTo>
                <a:lnTo>
                  <a:pt x="13737564" y="5809537"/>
                </a:lnTo>
                <a:lnTo>
                  <a:pt x="0" y="58095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6473" r="0" b="-16473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3238" cy="10284321"/>
          </a:xfrm>
          <a:custGeom>
            <a:avLst/>
            <a:gdLst/>
            <a:ahLst/>
            <a:cxnLst/>
            <a:rect r="r" b="b" t="t" l="l"/>
            <a:pathLst>
              <a:path h="10284321" w="18283238">
                <a:moveTo>
                  <a:pt x="0" y="0"/>
                </a:moveTo>
                <a:lnTo>
                  <a:pt x="18283238" y="0"/>
                </a:lnTo>
                <a:lnTo>
                  <a:pt x="18283238" y="10284321"/>
                </a:lnTo>
                <a:lnTo>
                  <a:pt x="0" y="102843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20142" y="855345"/>
            <a:ext cx="15014258" cy="2197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FFFFFF"/>
                </a:solidFill>
                <a:latin typeface="Times New Roman Bold"/>
              </a:rPr>
              <a:t>Other cloud providers: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20142" y="3154045"/>
            <a:ext cx="15014258" cy="5487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</a:p>
          <a:p>
            <a:pPr algn="l" marL="977265" indent="-488632" lvl="1">
              <a:lnSpc>
                <a:spcPts val="6480"/>
              </a:lnSpc>
              <a:buFont typeface="Arial"/>
              <a:buChar char="•"/>
            </a:pPr>
            <a:r>
              <a:rPr lang="en-US" sz="5400">
                <a:solidFill>
                  <a:srgbClr val="FFFFFF"/>
                </a:solidFill>
                <a:latin typeface="Times New Roman"/>
              </a:rPr>
              <a:t>Navigate to the sidebar and click on Cloud Accounts.</a:t>
            </a:r>
          </a:p>
          <a:p>
            <a:pPr algn="l" marL="977265" indent="-488632" lvl="1">
              <a:lnSpc>
                <a:spcPts val="6480"/>
              </a:lnSpc>
              <a:buFont typeface="Arial"/>
              <a:buChar char="•"/>
            </a:pPr>
            <a:r>
              <a:rPr lang="en-US" sz="5400">
                <a:solidFill>
                  <a:srgbClr val="FFFFFF"/>
                </a:solidFill>
                <a:latin typeface="Times New Roman"/>
              </a:rPr>
              <a:t>Choose your cloud provider from the tabs.</a:t>
            </a:r>
          </a:p>
          <a:p>
            <a:pPr algn="l" marL="977265" indent="-488632" lvl="1">
              <a:lnSpc>
                <a:spcPts val="6480"/>
              </a:lnSpc>
              <a:buFont typeface="Arial"/>
              <a:buChar char="•"/>
            </a:pPr>
            <a:r>
              <a:rPr lang="en-US" sz="5400">
                <a:solidFill>
                  <a:srgbClr val="FFFFFF"/>
                </a:solidFill>
                <a:latin typeface="Times New Roman"/>
              </a:rPr>
              <a:t>Click on Add Account and enter the username and API key (you can get this information by logging into your respective Cloud account) to let VPC+ sync with your Cloud account.</a:t>
            </a:r>
          </a:p>
          <a:p>
            <a:pPr algn="l" marL="977265" indent="-488632" lvl="1">
              <a:lnSpc>
                <a:spcPts val="648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DAFy8WzmQU4</dc:identifier>
  <dcterms:modified xsi:type="dcterms:W3CDTF">2011-08-01T06:04:30Z</dcterms:modified>
  <cp:revision>1</cp:revision>
  <dc:title>CAD Phase-4.pptx</dc:title>
</cp:coreProperties>
</file>