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06" autoAdjust="0"/>
  </p:normalViewPr>
  <p:slideViewPr>
    <p:cSldViewPr>
      <p:cViewPr varScale="1">
        <p:scale>
          <a:sx n="63" d="100"/>
          <a:sy n="63" d="100"/>
        </p:scale>
        <p:origin x="-1374" y="-102"/>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9B7955A-CC55-4880-A1C5-A04B88E833B6}" type="datetimeFigureOut">
              <a:rPr lang="en-US" smtClean="0"/>
              <a:t>10/18/2023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62A5226-8B5F-4449-9D01-A4CBA680DC2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7955A-CC55-4880-A1C5-A04B88E833B6}"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7955A-CC55-4880-A1C5-A04B88E833B6}"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B7955A-CC55-4880-A1C5-A04B88E833B6}"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B7955A-CC55-4880-A1C5-A04B88E833B6}"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62A5226-8B5F-4449-9D01-A4CBA680DC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B7955A-CC55-4880-A1C5-A04B88E833B6}"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B7955A-CC55-4880-A1C5-A04B88E833B6}"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B7955A-CC55-4880-A1C5-A04B88E833B6}"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7955A-CC55-4880-A1C5-A04B88E833B6}"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B7955A-CC55-4880-A1C5-A04B88E833B6}"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B7955A-CC55-4880-A1C5-A04B88E833B6}"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A5226-8B5F-4449-9D01-A4CBA680DC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9B7955A-CC55-4880-A1C5-A04B88E833B6}" type="datetimeFigureOut">
              <a:rPr lang="en-US" smtClean="0"/>
              <a:t>10/18/2023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62A5226-8B5F-4449-9D01-A4CBA680DC2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0" dirty="0" smtClean="0"/>
              <a:t>disaster recovery with </a:t>
            </a:r>
            <a:r>
              <a:rPr lang="en-US" b="0" dirty="0" err="1" smtClean="0"/>
              <a:t>ibm</a:t>
            </a:r>
            <a:r>
              <a:rPr lang="en-US" b="0" dirty="0" smtClean="0"/>
              <a:t> cloud virtual server</a:t>
            </a:r>
            <a:endParaRPr lang="en-US" dirty="0"/>
          </a:p>
        </p:txBody>
      </p:sp>
      <p:sp>
        <p:nvSpPr>
          <p:cNvPr id="3" name="Subtitle 2"/>
          <p:cNvSpPr>
            <a:spLocks noGrp="1"/>
          </p:cNvSpPr>
          <p:nvPr>
            <p:ph type="subTitle" idx="1"/>
          </p:nvPr>
        </p:nvSpPr>
        <p:spPr/>
        <p:txBody>
          <a:bodyPr/>
          <a:lstStyle/>
          <a:p>
            <a:r>
              <a:rPr lang="en-US" dirty="0" smtClean="0"/>
              <a:t>Development(Part-1)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229600" cy="1143000"/>
          </a:xfrm>
        </p:spPr>
        <p:txBody>
          <a:bodyPr>
            <a:normAutofit/>
          </a:bodyPr>
          <a:lstStyle/>
          <a:p>
            <a:r>
              <a:rPr lang="en-US" sz="2800" dirty="0" smtClean="0"/>
              <a:t>Documentation and </a:t>
            </a:r>
            <a:r>
              <a:rPr lang="en-US" sz="2800" dirty="0" err="1" smtClean="0"/>
              <a:t>Runbooks</a:t>
            </a:r>
            <a:endParaRPr lang="en-US" sz="2800" dirty="0"/>
          </a:p>
        </p:txBody>
      </p:sp>
      <p:sp>
        <p:nvSpPr>
          <p:cNvPr id="3" name="Content Placeholder 2"/>
          <p:cNvSpPr>
            <a:spLocks noGrp="1"/>
          </p:cNvSpPr>
          <p:nvPr>
            <p:ph idx="1"/>
          </p:nvPr>
        </p:nvSpPr>
        <p:spPr/>
        <p:txBody>
          <a:bodyPr/>
          <a:lstStyle/>
          <a:p>
            <a:pPr algn="just">
              <a:lnSpc>
                <a:spcPct val="150000"/>
              </a:lnSpc>
            </a:pPr>
            <a:r>
              <a:rPr lang="en-US" dirty="0" smtClean="0"/>
              <a:t>Maintain detailed documentation of your disaster recovery plan and procedures. Create </a:t>
            </a:r>
            <a:r>
              <a:rPr lang="en-US" dirty="0" err="1" smtClean="0"/>
              <a:t>runbooks</a:t>
            </a:r>
            <a:r>
              <a:rPr lang="en-US" dirty="0" smtClean="0"/>
              <a:t> </a:t>
            </a:r>
            <a:r>
              <a:rPr lang="en-US" dirty="0" smtClean="0"/>
              <a:t>that provide step-by-step instructions for executing a failover.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normAutofit/>
          </a:bodyPr>
          <a:lstStyle/>
          <a:p>
            <a:r>
              <a:rPr lang="en-US" sz="4000" dirty="0" smtClean="0">
                <a:solidFill>
                  <a:srgbClr val="FFFF00"/>
                </a:solidFill>
                <a:latin typeface="Castellar" pitchFamily="18" charset="0"/>
              </a:rPr>
              <a:t>Thank You!</a:t>
            </a:r>
            <a:endParaRPr lang="en-US" sz="4000" dirty="0">
              <a:solidFill>
                <a:srgbClr val="FFFF00"/>
              </a:solidFill>
              <a:latin typeface="Castellar" pitchFamily="18" charset="0"/>
            </a:endParaRPr>
          </a:p>
        </p:txBody>
      </p:sp>
      <p:sp>
        <p:nvSpPr>
          <p:cNvPr id="3" name="Content Placeholder 2"/>
          <p:cNvSpPr>
            <a:spLocks noGrp="1"/>
          </p:cNvSpPr>
          <p:nvPr>
            <p:ph idx="1"/>
          </p:nvPr>
        </p:nvSpPr>
        <p:spPr>
          <a:xfrm>
            <a:off x="-3276600" y="0"/>
            <a:ext cx="1524000" cy="1965960"/>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0" y="381000"/>
            <a:ext cx="1600200" cy="960438"/>
          </a:xfrm>
        </p:spPr>
        <p:txBody>
          <a:bodyPr/>
          <a:lstStyle/>
          <a:p>
            <a:endParaRPr lang="en-US" dirty="0"/>
          </a:p>
        </p:txBody>
      </p:sp>
      <p:sp>
        <p:nvSpPr>
          <p:cNvPr id="3" name="Content Placeholder 2"/>
          <p:cNvSpPr>
            <a:spLocks noGrp="1"/>
          </p:cNvSpPr>
          <p:nvPr>
            <p:ph idx="1"/>
          </p:nvPr>
        </p:nvSpPr>
        <p:spPr>
          <a:xfrm>
            <a:off x="381000" y="914400"/>
            <a:ext cx="8229600" cy="4709160"/>
          </a:xfrm>
        </p:spPr>
        <p:txBody>
          <a:bodyPr>
            <a:normAutofit fontScale="92500"/>
          </a:bodyPr>
          <a:lstStyle/>
          <a:p>
            <a:pPr algn="just">
              <a:lnSpc>
                <a:spcPct val="150000"/>
              </a:lnSpc>
            </a:pPr>
            <a:r>
              <a:rPr lang="en-US" dirty="0" smtClean="0"/>
              <a:t>Developing a disaster recovery (DR) plan for your IBM Cloud Virtual Server involves creating a strategy to ensure the availability and data integrity of your applications and services in the event of a disaster or significant downtime. Here are the steps to set up a disaster recovery plan with IBM Cloud Virtual Servers: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5867400" cy="808038"/>
          </a:xfrm>
        </p:spPr>
        <p:txBody>
          <a:bodyPr>
            <a:noAutofit/>
          </a:bodyPr>
          <a:lstStyle/>
          <a:p>
            <a:r>
              <a:rPr lang="en-US" sz="2800" dirty="0" smtClean="0"/>
              <a:t>Assessment and Planning</a:t>
            </a:r>
            <a:r>
              <a:rPr lang="en-US" sz="2400" dirty="0" smtClean="0"/>
              <a:t>:</a:t>
            </a:r>
            <a:endParaRPr lang="en-US" sz="2400" dirty="0"/>
          </a:p>
        </p:txBody>
      </p:sp>
      <p:sp>
        <p:nvSpPr>
          <p:cNvPr id="3" name="Content Placeholder 2"/>
          <p:cNvSpPr>
            <a:spLocks noGrp="1"/>
          </p:cNvSpPr>
          <p:nvPr>
            <p:ph idx="1"/>
          </p:nvPr>
        </p:nvSpPr>
        <p:spPr/>
        <p:txBody>
          <a:bodyPr/>
          <a:lstStyle/>
          <a:p>
            <a:pPr algn="just">
              <a:lnSpc>
                <a:spcPct val="150000"/>
              </a:lnSpc>
            </a:pPr>
            <a:r>
              <a:rPr lang="en-US" sz="2400" dirty="0" smtClean="0"/>
              <a:t>Identify critical applications and data that need to be protected.</a:t>
            </a:r>
          </a:p>
          <a:p>
            <a:pPr algn="just">
              <a:lnSpc>
                <a:spcPct val="150000"/>
              </a:lnSpc>
            </a:pPr>
            <a:r>
              <a:rPr lang="en-US" sz="2400" dirty="0" smtClean="0"/>
              <a:t>Determine your Recovery Time Objective (RTO) and Recovery Point Objective (RPO) for each application. RTO defines how quickly you need to recover, while RPO specifies how much data loss is acceptable.</a:t>
            </a:r>
          </a:p>
          <a:p>
            <a:pPr algn="just">
              <a:lnSpc>
                <a:spcPct val="150000"/>
              </a:lnSpc>
            </a:pPr>
            <a:r>
              <a:rPr lang="en-US" sz="2400" dirty="0" smtClean="0"/>
              <a:t>Decide on the appropriate DR strategy, such as active-passive, active-active, or pilot light.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7162800" cy="685800"/>
          </a:xfrm>
        </p:spPr>
        <p:txBody>
          <a:bodyPr>
            <a:normAutofit/>
          </a:bodyPr>
          <a:lstStyle/>
          <a:p>
            <a:r>
              <a:rPr lang="en-US" sz="2800" dirty="0" smtClean="0"/>
              <a:t>Select IBM Cloud Services</a:t>
            </a:r>
            <a:r>
              <a:rPr lang="en-US" sz="2400" dirty="0" smtClean="0"/>
              <a:t>:</a:t>
            </a:r>
            <a:endParaRPr lang="en-US" sz="2400" dirty="0"/>
          </a:p>
        </p:txBody>
      </p:sp>
      <p:sp>
        <p:nvSpPr>
          <p:cNvPr id="3" name="Content Placeholder 2"/>
          <p:cNvSpPr>
            <a:spLocks noGrp="1"/>
          </p:cNvSpPr>
          <p:nvPr>
            <p:ph idx="1"/>
          </p:nvPr>
        </p:nvSpPr>
        <p:spPr/>
        <p:txBody>
          <a:bodyPr/>
          <a:lstStyle/>
          <a:p>
            <a:pPr algn="just">
              <a:lnSpc>
                <a:spcPct val="150000"/>
              </a:lnSpc>
            </a:pPr>
            <a:r>
              <a:rPr lang="en-US" dirty="0" smtClean="0"/>
              <a:t> Choose </a:t>
            </a:r>
            <a:r>
              <a:rPr lang="en-US" dirty="0" smtClean="0"/>
              <a:t>the IBM Cloud services and products </a:t>
            </a:r>
            <a:r>
              <a:rPr lang="en-US" dirty="0" smtClean="0"/>
              <a:t>that align </a:t>
            </a:r>
            <a:r>
              <a:rPr lang="en-US" dirty="0" smtClean="0"/>
              <a:t>with your DR strategy. IBM Cloud offers a range of services that can help with disaster recovery, including Virtual Servers, IBM Cloud Object Storage, and </a:t>
            </a:r>
            <a:r>
              <a:rPr lang="en-US" dirty="0" err="1" smtClean="0"/>
              <a:t>Veeam</a:t>
            </a:r>
            <a:r>
              <a:rPr lang="en-US" dirty="0" smtClean="0"/>
              <a:t> for backup.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0"/>
            <a:ext cx="8229600" cy="1143000"/>
          </a:xfrm>
        </p:spPr>
        <p:txBody>
          <a:bodyPr>
            <a:normAutofit/>
          </a:bodyPr>
          <a:lstStyle/>
          <a:p>
            <a:r>
              <a:rPr lang="en-US" sz="2800" dirty="0" smtClean="0"/>
              <a:t>Se</a:t>
            </a:r>
            <a:r>
              <a:rPr lang="en-US" sz="2800" b="0" dirty="0" smtClean="0"/>
              <a:t>t U</a:t>
            </a:r>
            <a:r>
              <a:rPr lang="en-US" sz="2800" dirty="0" smtClean="0"/>
              <a:t>p Replication:</a:t>
            </a:r>
            <a:endParaRPr lang="en-US" sz="2800" dirty="0"/>
          </a:p>
        </p:txBody>
      </p:sp>
      <p:sp>
        <p:nvSpPr>
          <p:cNvPr id="3" name="Content Placeholder 2"/>
          <p:cNvSpPr>
            <a:spLocks noGrp="1"/>
          </p:cNvSpPr>
          <p:nvPr>
            <p:ph idx="1"/>
          </p:nvPr>
        </p:nvSpPr>
        <p:spPr/>
        <p:txBody>
          <a:bodyPr/>
          <a:lstStyle/>
          <a:p>
            <a:pPr marL="651510" indent="-514350" algn="just">
              <a:lnSpc>
                <a:spcPct val="150000"/>
              </a:lnSpc>
            </a:pPr>
            <a:r>
              <a:rPr lang="en-US" dirty="0" smtClean="0"/>
              <a:t>Configure data replication between your primary site (production) and the secondary site (DR site) using technologies like IBM Cloud Hyper Protect Virtual Servers or third-party solutions.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8229600" cy="1066800"/>
          </a:xfrm>
        </p:spPr>
        <p:txBody>
          <a:bodyPr/>
          <a:lstStyle/>
          <a:p>
            <a:r>
              <a:rPr lang="en-US" sz="2800" dirty="0" smtClean="0"/>
              <a:t>Backup and Restore:</a:t>
            </a:r>
            <a:endParaRPr lang="en-US" sz="2800" dirty="0"/>
          </a:p>
        </p:txBody>
      </p:sp>
      <p:sp>
        <p:nvSpPr>
          <p:cNvPr id="3" name="Content Placeholder 2"/>
          <p:cNvSpPr>
            <a:spLocks noGrp="1"/>
          </p:cNvSpPr>
          <p:nvPr>
            <p:ph idx="1"/>
          </p:nvPr>
        </p:nvSpPr>
        <p:spPr/>
        <p:txBody>
          <a:bodyPr/>
          <a:lstStyle/>
          <a:p>
            <a:pPr algn="just">
              <a:lnSpc>
                <a:spcPct val="150000"/>
              </a:lnSpc>
            </a:pPr>
            <a:r>
              <a:rPr lang="en-US" dirty="0" smtClean="0"/>
              <a:t>Implement a robust backup and restore strategy, utilizing cloud-based backup solutions. Ensure regular backups are taken and stored securely.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8229600" cy="1143000"/>
          </a:xfrm>
        </p:spPr>
        <p:txBody>
          <a:bodyPr>
            <a:normAutofit/>
          </a:bodyPr>
          <a:lstStyle/>
          <a:p>
            <a:r>
              <a:rPr lang="en-US" sz="2800" dirty="0" smtClean="0"/>
              <a:t>Network Configuration:</a:t>
            </a:r>
            <a:endParaRPr lang="en-US" sz="2800" dirty="0"/>
          </a:p>
        </p:txBody>
      </p:sp>
      <p:sp>
        <p:nvSpPr>
          <p:cNvPr id="3" name="Content Placeholder 2"/>
          <p:cNvSpPr>
            <a:spLocks noGrp="1"/>
          </p:cNvSpPr>
          <p:nvPr>
            <p:ph idx="1"/>
          </p:nvPr>
        </p:nvSpPr>
        <p:spPr/>
        <p:txBody>
          <a:bodyPr/>
          <a:lstStyle/>
          <a:p>
            <a:pPr algn="just">
              <a:lnSpc>
                <a:spcPct val="150000"/>
              </a:lnSpc>
            </a:pPr>
            <a:r>
              <a:rPr lang="en-US" dirty="0" smtClean="0"/>
              <a:t>Configure networking to allow traffic redirection from the primary to the DR site seamlessly. IBM Cloud offers features like VPN, Direct Link, and Virtual Private Cloud (VPC) for secure connectivity.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8229600" cy="1143000"/>
          </a:xfrm>
        </p:spPr>
        <p:txBody>
          <a:bodyPr/>
          <a:lstStyle/>
          <a:p>
            <a:r>
              <a:rPr lang="en-US" sz="2800" dirty="0" smtClean="0"/>
              <a:t>Testing</a:t>
            </a:r>
            <a:r>
              <a:rPr lang="en-US" dirty="0" smtClean="0"/>
              <a:t> </a:t>
            </a:r>
            <a:r>
              <a:rPr lang="en-US" sz="2800" dirty="0" smtClean="0"/>
              <a:t>and Validation :</a:t>
            </a:r>
            <a:endParaRPr lang="en-US" sz="2800" dirty="0"/>
          </a:p>
        </p:txBody>
      </p:sp>
      <p:sp>
        <p:nvSpPr>
          <p:cNvPr id="3" name="Content Placeholder 2"/>
          <p:cNvSpPr>
            <a:spLocks noGrp="1"/>
          </p:cNvSpPr>
          <p:nvPr>
            <p:ph idx="1"/>
          </p:nvPr>
        </p:nvSpPr>
        <p:spPr/>
        <p:txBody>
          <a:bodyPr/>
          <a:lstStyle/>
          <a:p>
            <a:pPr algn="just">
              <a:lnSpc>
                <a:spcPct val="150000"/>
              </a:lnSpc>
            </a:pPr>
            <a:r>
              <a:rPr lang="en-US" dirty="0" smtClean="0"/>
              <a:t>Regularly test your DR setup to ensure that it meets your RTO and RPO objectives. This might involve planned failover drills.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8229600" cy="1143000"/>
          </a:xfrm>
        </p:spPr>
        <p:txBody>
          <a:bodyPr>
            <a:normAutofit/>
          </a:bodyPr>
          <a:lstStyle/>
          <a:p>
            <a:r>
              <a:rPr lang="en-US" sz="2800" dirty="0" smtClean="0"/>
              <a:t>Monitoring and Automation:</a:t>
            </a:r>
            <a:endParaRPr lang="en-US" sz="2800" dirty="0"/>
          </a:p>
        </p:txBody>
      </p:sp>
      <p:sp>
        <p:nvSpPr>
          <p:cNvPr id="3" name="Content Placeholder 2"/>
          <p:cNvSpPr>
            <a:spLocks noGrp="1"/>
          </p:cNvSpPr>
          <p:nvPr>
            <p:ph idx="1"/>
          </p:nvPr>
        </p:nvSpPr>
        <p:spPr/>
        <p:txBody>
          <a:bodyPr/>
          <a:lstStyle/>
          <a:p>
            <a:pPr algn="just">
              <a:lnSpc>
                <a:spcPct val="150000"/>
              </a:lnSpc>
            </a:pPr>
            <a:r>
              <a:rPr lang="en-US" dirty="0" smtClean="0"/>
              <a:t>Set up monitoring and alerting for both primary and DR environments. Automate failover procedures as much as possible to reduce human error.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TotalTime>
  <Words>367</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disaster recovery with ibm cloud virtual server</vt:lpstr>
      <vt:lpstr>Slide 2</vt:lpstr>
      <vt:lpstr>Assessment and Planning:</vt:lpstr>
      <vt:lpstr>Select IBM Cloud Services:</vt:lpstr>
      <vt:lpstr>Set Up Replication:</vt:lpstr>
      <vt:lpstr>Backup and Restore:</vt:lpstr>
      <vt:lpstr>Network Configuration:</vt:lpstr>
      <vt:lpstr>Testing and Validation :</vt:lpstr>
      <vt:lpstr>Monitoring and Automation:</vt:lpstr>
      <vt:lpstr>Documentation and Runbooks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Common</dc:creator>
  <cp:lastModifiedBy>Common</cp:lastModifiedBy>
  <cp:revision>5</cp:revision>
  <dcterms:created xsi:type="dcterms:W3CDTF">2023-10-18T09:05:08Z</dcterms:created>
  <dcterms:modified xsi:type="dcterms:W3CDTF">2023-10-18T09:51:22Z</dcterms:modified>
</cp:coreProperties>
</file>