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148" r:id="rId1"/>
  </p:sldMasterIdLst>
  <p:notesMasterIdLst>
    <p:notesMasterId r:id="rId15"/>
  </p:notesMasterIdLst>
  <p:sldIdLst>
    <p:sldId id="256" r:id="rId2"/>
    <p:sldId id="271" r:id="rId3"/>
    <p:sldId id="272" r:id="rId4"/>
    <p:sldId id="259" r:id="rId5"/>
    <p:sldId id="260" r:id="rId6"/>
    <p:sldId id="273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7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 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6"/>
  </c:pivotSource>
  <c:chart>
    <c:title>
      <c:tx>
        <c:rich>
          <a:bodyPr/>
          <a:lstStyle/>
          <a:p>
            <a:pPr>
              <a:defRPr/>
            </a:pPr>
            <a:r>
              <a:rPr lang="en-IN" sz="2400" i="1" dirty="0"/>
              <a:t>Employee</a:t>
            </a:r>
            <a:r>
              <a:rPr lang="en-IN" sz="2400" i="1" baseline="0" dirty="0"/>
              <a:t> Rating  </a:t>
            </a:r>
            <a:r>
              <a:rPr lang="en-IN" sz="2400" i="1" baseline="0" dirty="0" err="1"/>
              <a:t>Analyisi</a:t>
            </a:r>
            <a:endParaRPr lang="en-IN" sz="2400" i="1" baseline="0" dirty="0"/>
          </a:p>
        </c:rich>
      </c:tx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B3-4962-8463-D75976AEE757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B3-4962-8463-D75976AEE757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B3-4962-8463-D75976AEE757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0B3-4962-8463-D75976AEE757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0B3-4962-8463-D75976AEE7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73966720"/>
        <c:axId val="73968256"/>
      </c:barChart>
      <c:catAx>
        <c:axId val="739667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73968256"/>
        <c:crosses val="autoZero"/>
        <c:auto val="1"/>
        <c:lblAlgn val="ctr"/>
        <c:lblOffset val="100"/>
        <c:noMultiLvlLbl val="0"/>
      </c:catAx>
      <c:valAx>
        <c:axId val="7396825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73966720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22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6.3303659742828935E-2"/>
          <c:y val="7.9279234288580969E-2"/>
          <c:w val="0.73402774208120125"/>
          <c:h val="0.84144153142283851"/>
        </c:manualLayout>
      </c:layout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D4-45A6-B8E7-7F773D676A1A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D4-45A6-B8E7-7F773D676A1A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D4-45A6-B8E7-7F773D676A1A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4D4-45A6-B8E7-7F773D676A1A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4D4-45A6-B8E7-7F773D676A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27"/>
  </c:pivotSource>
  <c:chart>
    <c:title>
      <c:tx>
        <c:rich>
          <a:bodyPr/>
          <a:lstStyle/>
          <a:p>
            <a:pPr>
              <a:defRPr/>
            </a:pPr>
            <a:r>
              <a:rPr lang="en-IN"/>
              <a:t>Employee</a:t>
            </a:r>
            <a:r>
              <a:rPr lang="en-IN" baseline="0"/>
              <a:t>  Rating Analysis As Percentage</a:t>
            </a:r>
          </a:p>
          <a:p>
            <a:pPr>
              <a:defRPr/>
            </a:pPr>
            <a:endParaRPr lang="en-IN"/>
          </a:p>
        </c:rich>
      </c:tx>
      <c:overlay val="0"/>
    </c:title>
    <c:autoTitleDeleted val="0"/>
    <c:pivotFmts>
      <c:pivotFmt>
        <c:idx val="0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8C-4499-BF20-012173C06AAC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8C-4499-BF20-012173C06AAC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8C-4499-BF20-012173C06AAC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48C-4499-BF20-012173C06AAC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48C-4499-BF20-012173C06AA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23-10-2024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9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58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544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14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0885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89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877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1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6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738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518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21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21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37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4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4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60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49" r:id="rId1"/>
    <p:sldLayoutId id="2147484150" r:id="rId2"/>
    <p:sldLayoutId id="2147484151" r:id="rId3"/>
    <p:sldLayoutId id="2147484152" r:id="rId4"/>
    <p:sldLayoutId id="2147484153" r:id="rId5"/>
    <p:sldLayoutId id="2147484154" r:id="rId6"/>
    <p:sldLayoutId id="2147484155" r:id="rId7"/>
    <p:sldLayoutId id="2147484156" r:id="rId8"/>
    <p:sldLayoutId id="2147484157" r:id="rId9"/>
    <p:sldLayoutId id="2147484158" r:id="rId10"/>
    <p:sldLayoutId id="2147484159" r:id="rId11"/>
    <p:sldLayoutId id="2147484160" r:id="rId12"/>
    <p:sldLayoutId id="2147484161" r:id="rId13"/>
    <p:sldLayoutId id="2147484162" r:id="rId14"/>
    <p:sldLayoutId id="2147484163" r:id="rId15"/>
    <p:sldLayoutId id="21474841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 /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457200" y="609601"/>
            <a:ext cx="9982200" cy="1678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3955"/>
            <a:ext cx="1011936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62002" y="3314150"/>
            <a:ext cx="1040314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   </a:t>
            </a:r>
            <a:r>
              <a:rPr lang="en-GB" sz="2400" dirty="0"/>
              <a:t>  HARIHARAN .R</a:t>
            </a:r>
            <a:endParaRPr lang="en-US" sz="2400" dirty="0"/>
          </a:p>
          <a:p>
            <a:r>
              <a:rPr lang="en-US" sz="2400" dirty="0"/>
              <a:t>REGISTER NO:         312211</a:t>
            </a:r>
            <a:r>
              <a:rPr lang="en-GB" sz="2400" dirty="0"/>
              <a:t>291</a:t>
            </a:r>
            <a:r>
              <a:rPr lang="en-US" sz="2400" dirty="0"/>
              <a:t>  /  NM ID :</a:t>
            </a:r>
            <a:r>
              <a:rPr lang="en-US" sz="2400" dirty="0">
                <a:ea typeface="+mn-lt"/>
                <a:cs typeface="+mn-lt"/>
              </a:rPr>
              <a:t>asunm1425unm1425</a:t>
            </a:r>
            <a:r>
              <a:rPr lang="en-GB" sz="2400" dirty="0" err="1">
                <a:ea typeface="+mn-lt"/>
                <a:cs typeface="+mn-lt"/>
              </a:rPr>
              <a:t>hariharanr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 dirty="0"/>
              <a:t>DEPARTMENT:         </a:t>
            </a:r>
            <a:r>
              <a:rPr lang="en-US" sz="2400" dirty="0" err="1"/>
              <a:t>B.Com</a:t>
            </a:r>
            <a:r>
              <a:rPr lang="en-US" sz="2400" dirty="0"/>
              <a:t>  (G)  COMMERCE</a:t>
            </a:r>
          </a:p>
          <a:p>
            <a:r>
              <a:rPr lang="en-US" sz="2400" dirty="0"/>
              <a:t>COLLEGE :                 K.R.M.M.COLLEGE      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9" y="647334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8"/>
            <a:ext cx="33039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914400" y="1981200"/>
            <a:ext cx="8458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Data Collection :  The data was collected  from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Hilight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Data description : picking data from work sheet like employee id,    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Business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Units,Names,Employee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Rating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ect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Exist Data : Picking existing employee details  using conditional formatting.</a:t>
            </a:r>
          </a:p>
          <a:p>
            <a:pPr>
              <a:buFont typeface="Wingdings" pitchFamily="2" charset="2"/>
              <a:buChar char="v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Removing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Exsit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Data : Using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filltering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option  removing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exsit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employee data.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Pivot Table :  Creating pivot table  by using data set.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Graph :   Graph was represented as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colum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chat  and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atteched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in below.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3" y="373087"/>
            <a:ext cx="2437131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9" y="647334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graphicFrame>
        <p:nvGraphicFramePr>
          <p:cNvPr id="10" name="Chart 9"/>
          <p:cNvGraphicFramePr/>
          <p:nvPr/>
        </p:nvGraphicFramePr>
        <p:xfrm>
          <a:off x="914400" y="1295400"/>
          <a:ext cx="10134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1277600" cy="841248"/>
          </a:xfrm>
        </p:spPr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685801" y="1371600"/>
          <a:ext cx="4419599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5562600" y="1295400"/>
          <a:ext cx="62484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400" y="1219201"/>
            <a:ext cx="8077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Most of the Employees are in 3 rating </a:t>
            </a:r>
            <a:r>
              <a:rPr lang="en-IN" sz="2800" b="1" i="1" dirty="0" err="1">
                <a:latin typeface="Times New Roman" pitchFamily="18" charset="0"/>
                <a:cs typeface="Times New Roman" pitchFamily="18" charset="0"/>
              </a:rPr>
              <a:t>categary</a:t>
            </a: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we need to motivate them and push into 4 or 5 rating by giving tips and tricks.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BPC have the high percentage in data set 13%.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EW have low percentage in data set 8%.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PYZ , NEL and CCDR have </a:t>
            </a:r>
            <a:r>
              <a:rPr lang="en-IN" sz="2800" b="1" i="1" dirty="0" err="1">
                <a:latin typeface="Times New Roman" pitchFamily="18" charset="0"/>
                <a:cs typeface="Times New Roman" pitchFamily="18" charset="0"/>
              </a:rPr>
              <a:t>repited</a:t>
            </a: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percentage 9%.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The high Rating 5 is  most in BPC 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1" y="228600"/>
            <a:ext cx="37430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dirty="0"/>
              <a:t>PROJECT</a:t>
            </a:r>
            <a:r>
              <a:rPr lang="en-IN" dirty="0"/>
              <a:t>  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4601" y="2514600"/>
            <a:ext cx="68478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 using Excel</a:t>
            </a:r>
            <a:endParaRPr lang="en-IN" sz="4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457200"/>
            <a:ext cx="32422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5400" b="1" cap="all" dirty="0"/>
              <a:t>AGENDA</a:t>
            </a:r>
            <a:endParaRPr lang="en-IN" sz="5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6600" y="2286000"/>
            <a:ext cx="4648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Problem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Project Overview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End Users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Our Solution and Proposition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Dataset Description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Modelling Approach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Results and Discussion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Conclusion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5636895" cy="781880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r>
              <a:rPr lang="en-IN" sz="1400" spc="10" dirty="0"/>
              <a:t>Employee rating analysis is used in organizations for several important reasons:</a:t>
            </a:r>
            <a:br>
              <a:rPr lang="en-IN" sz="1400" spc="10" dirty="0"/>
            </a:br>
            <a:r>
              <a:rPr lang="en-IN" sz="1400" spc="10" dirty="0"/>
              <a:t>1. *Performance Evaluation*: It provides a structured way to assess employee performance, identifying strengths, weaknesses, and areas for improvement. This helps in setting goals and expectations for employees.</a:t>
            </a:r>
            <a:br>
              <a:rPr lang="en-IN" sz="1400" spc="10" dirty="0"/>
            </a:br>
            <a:br>
              <a:rPr lang="en-IN" sz="1400" spc="10" dirty="0"/>
            </a:br>
            <a:r>
              <a:rPr lang="en-IN" sz="1400" spc="10" dirty="0"/>
              <a:t>2. *Decision Making*: Employee ratings are crucial for making informed decisions regarding promotions, raises, bonuses, and other rewards. They ensure that these decisions are based on objective data rather than subjective opinions.</a:t>
            </a:r>
            <a:br>
              <a:rPr lang="en-IN" sz="1400" spc="10" dirty="0"/>
            </a:br>
            <a:br>
              <a:rPr lang="en-IN" sz="1400" spc="10" dirty="0"/>
            </a:br>
            <a:r>
              <a:rPr lang="en-IN" sz="1400" spc="10" dirty="0"/>
              <a:t>3. *Talent Management*: By analyzing employee ratings, organizations can identify high performers who may be ready for leadership roles and provide targeted development opportunities for employees who need improvement.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41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304800"/>
            <a:ext cx="526351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</a:t>
            </a:r>
          </a:p>
          <a:p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Framework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 Criteria Development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Reports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ARE THE END USERS?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679735"/>
              </p:ext>
            </p:extLst>
          </p:nvPr>
        </p:nvGraphicFramePr>
        <p:xfrm>
          <a:off x="3391619" y="2304691"/>
          <a:ext cx="3172690" cy="4210050"/>
        </p:xfrm>
        <a:graphic>
          <a:graphicData uri="http://schemas.openxmlformats.org/drawingml/2006/table">
            <a:tbl>
              <a:tblPr/>
              <a:tblGrid>
                <a:gridCol w="3172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514350" indent="-514350" algn="l" fontAlgn="b">
                        <a:buFont typeface="+mj-lt"/>
                        <a:buAutoNum type="arabicParenR"/>
                      </a:pPr>
                      <a:r>
                        <a:rPr lang="en-IN" sz="3200" b="0" i="1" u="none" strike="noStrike" dirty="0">
                          <a:solidFill>
                            <a:schemeClr val="accent1"/>
                          </a:solidFill>
                          <a:latin typeface="Franklin Gothic Medium"/>
                        </a:rPr>
                        <a:t>Employees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IN" sz="3200" b="0" i="1" u="none" strike="noStrike" dirty="0">
                          <a:solidFill>
                            <a:schemeClr val="accent1"/>
                          </a:solidFill>
                          <a:latin typeface="Franklin Gothic Medium"/>
                        </a:rPr>
                        <a:t>Employers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IN" sz="3200" b="0" i="1" u="none" strike="noStrike" dirty="0">
                          <a:solidFill>
                            <a:schemeClr val="accent1"/>
                          </a:solidFill>
                          <a:latin typeface="Franklin Gothic Medium"/>
                        </a:rPr>
                        <a:t>Managers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IN" sz="3200" b="0" i="1" u="none" strike="noStrike" dirty="0">
                          <a:solidFill>
                            <a:schemeClr val="accent1"/>
                          </a:solidFill>
                          <a:latin typeface="Franklin Gothic Medium"/>
                        </a:rPr>
                        <a:t>Organizations</a:t>
                      </a:r>
                    </a:p>
                    <a:p>
                      <a:pPr marL="514350" indent="-514350" algn="l" fontAlgn="b">
                        <a:buFont typeface="+mj-lt"/>
                        <a:buAutoNum type="arabicParenR"/>
                      </a:pPr>
                      <a:endParaRPr lang="en-IN" sz="3200" b="0" i="1" u="none" strike="noStrike" dirty="0">
                        <a:solidFill>
                          <a:schemeClr val="accent1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chemeClr val="accent1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chemeClr val="accent1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chemeClr val="accent1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" y="1476377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19200" y="304800"/>
            <a:ext cx="10681335" cy="79541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r>
              <a:rPr lang="en-IN" sz="2400" dirty="0"/>
              <a:t>                        Conditional </a:t>
            </a:r>
            <a:r>
              <a:rPr lang="en-IN" sz="2400" dirty="0" err="1"/>
              <a:t>Formating</a:t>
            </a:r>
            <a:r>
              <a:rPr lang="en-IN" sz="2400" dirty="0"/>
              <a:t> 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Filtering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Pivotal table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Graph – Data Visualization </a:t>
            </a:r>
            <a:br>
              <a:rPr lang="en-IN" sz="2400" dirty="0"/>
            </a:br>
            <a:r>
              <a:rPr lang="en-IN" sz="2400" dirty="0"/>
              <a:t>                                                              </a:t>
            </a:r>
            <a:br>
              <a:rPr lang="en-IN" sz="3600" dirty="0"/>
            </a:br>
            <a:r>
              <a:rPr lang="en-IN" sz="3600" dirty="0"/>
              <a:t>                    </a:t>
            </a: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582400" cy="841248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1905000"/>
            <a:ext cx="8915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Data   From 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26 features in employee data</a:t>
            </a:r>
          </a:p>
          <a:p>
            <a:pPr>
              <a:buFont typeface="Wingdings" pitchFamily="2" charset="2"/>
              <a:buChar char="ü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9 features used in excel </a:t>
            </a:r>
          </a:p>
          <a:p>
            <a:pPr>
              <a:buFont typeface="Wingdings" pitchFamily="2" charset="2"/>
              <a:buChar char="ü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ID         -  Numeric 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Name                     - Text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type       - Text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Gender                   - Male / Female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rating    - Numeric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Business Unit        - Text 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6" y="648604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88" y="338138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27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76600" y="3810000"/>
            <a:ext cx="7144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800" b="1" dirty="0"/>
              <a:t>Analysis Employee Rating Using </a:t>
            </a:r>
            <a:r>
              <a:rPr lang="en-IN" sz="2800" b="1" dirty="0" err="1"/>
              <a:t>Pivote</a:t>
            </a:r>
            <a:r>
              <a:rPr lang="en-IN" sz="2800" b="1" dirty="0"/>
              <a:t> Table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289</TotalTime>
  <Words>316</Words>
  <Application>Microsoft Office PowerPoint</Application>
  <PresentationFormat>Widescreen</PresentationFormat>
  <Paragraphs>79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Employee Data Analysis using Excel  </vt:lpstr>
      <vt:lpstr>PowerPoint Presentation</vt:lpstr>
      <vt:lpstr>PowerPoint Presentation</vt:lpstr>
      <vt:lpstr>PROBLEM STATEMENT   Employee rating analysis is used in organizations for several important reasons: 1. *Performance Evaluation*: It provides a structured way to assess employee performance, identifying strengths, weaknesses, and areas for improvement. This helps in setting goals and expectations for employees.  2. *Decision Making*: Employee ratings are crucial for making informed decisions regarding promotions, raises, bonuses, and other rewards. They ensure that these decisions are based on objective data rather than subjective opinions.  3. *Talent Management*: By analyzing employee ratings, organizations can identify high performers who may be ready for leadership roles and provide targeted development opportunities for employees who need improvement.   </vt:lpstr>
      <vt:lpstr>PROJECT OVERVIEW</vt:lpstr>
      <vt:lpstr>WHO ARE THE END USERS? </vt:lpstr>
      <vt:lpstr>OUR SOLUTION AND ITS VALUE PROPOSITION                            Conditional Formating                           Filtering                          Pivotal table                          Graph – Data Visualization                                                                                         </vt:lpstr>
      <vt:lpstr>Dataset Description</vt:lpstr>
      <vt:lpstr>THE "WOW" IN OUR SOLUTION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jaga1436jaga1436@gmail.com</cp:lastModifiedBy>
  <cp:revision>98</cp:revision>
  <dcterms:created xsi:type="dcterms:W3CDTF">2024-03-29T15:07:22Z</dcterms:created>
  <dcterms:modified xsi:type="dcterms:W3CDTF">2024-10-23T08:40:25Z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