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autoAdjust="0"/>
    <p:restoredTop sz="94660"/>
  </p:normalViewPr>
  <p:slideViewPr>
    <p:cSldViewPr snapToGrid="0">
      <p:cViewPr varScale="1">
        <p:scale>
          <a:sx n="69" d="100"/>
          <a:sy n="69" d="100"/>
        </p:scale>
        <p:origin x="-120" y="-19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DCB38BE-05E1-4A6B-86B1-94FF9E67B957}" type="datetimeFigureOut">
              <a:rPr lang="en-IN" smtClean="0"/>
              <a:pPr/>
              <a:t>28-09-2023</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37161290-5D71-41B4-8BDA-4133F12B98FF}" type="slidenum">
              <a:rPr lang="en-IN" smtClean="0"/>
              <a:pPr/>
              <a:t>‹#›</a:t>
            </a:fld>
            <a:endParaRPr lang="en-IN"/>
          </a:p>
        </p:txBody>
      </p:sp>
    </p:spTree>
    <p:extLst>
      <p:ext uri="{BB962C8B-B14F-4D97-AF65-F5344CB8AC3E}">
        <p14:creationId xmlns:p14="http://schemas.microsoft.com/office/powerpoint/2010/main" xmlns="" val="3833001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CB38BE-05E1-4A6B-86B1-94FF9E67B957}" type="datetimeFigureOut">
              <a:rPr lang="en-IN" smtClean="0"/>
              <a:pPr/>
              <a:t>28-09-2023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61290-5D71-41B4-8BDA-4133F12B98FF}" type="slidenum">
              <a:rPr lang="en-IN" smtClean="0"/>
              <a:pPr/>
              <a:t>‹#›</a:t>
            </a:fld>
            <a:endParaRPr lang="en-IN"/>
          </a:p>
        </p:txBody>
      </p:sp>
    </p:spTree>
    <p:extLst>
      <p:ext uri="{BB962C8B-B14F-4D97-AF65-F5344CB8AC3E}">
        <p14:creationId xmlns:p14="http://schemas.microsoft.com/office/powerpoint/2010/main" xmlns="" val="250753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DCB38BE-05E1-4A6B-86B1-94FF9E67B957}" type="datetimeFigureOut">
              <a:rPr lang="en-IN" smtClean="0"/>
              <a:pPr/>
              <a:t>28-09-2023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37161290-5D71-41B4-8BDA-4133F12B98FF}" type="slidenum">
              <a:rPr lang="en-IN" smtClean="0"/>
              <a:pPr/>
              <a:t>‹#›</a:t>
            </a:fld>
            <a:endParaRPr lang="en-IN"/>
          </a:p>
        </p:txBody>
      </p:sp>
    </p:spTree>
    <p:extLst>
      <p:ext uri="{BB962C8B-B14F-4D97-AF65-F5344CB8AC3E}">
        <p14:creationId xmlns:p14="http://schemas.microsoft.com/office/powerpoint/2010/main" xmlns="" val="1269607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DCB38BE-05E1-4A6B-86B1-94FF9E67B957}" type="datetimeFigureOut">
              <a:rPr lang="en-IN" smtClean="0"/>
              <a:pPr/>
              <a:t>28-09-2023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37161290-5D71-41B4-8BDA-4133F12B98FF}" type="slidenum">
              <a:rPr lang="en-IN" smtClean="0"/>
              <a:pPr/>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2440936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DCB38BE-05E1-4A6B-86B1-94FF9E67B957}" type="datetimeFigureOut">
              <a:rPr lang="en-IN" smtClean="0"/>
              <a:pPr/>
              <a:t>28-09-2023</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37161290-5D71-41B4-8BDA-4133F12B98FF}" type="slidenum">
              <a:rPr lang="en-IN" smtClean="0"/>
              <a:pPr/>
              <a:t>‹#›</a:t>
            </a:fld>
            <a:endParaRPr lang="en-IN"/>
          </a:p>
        </p:txBody>
      </p:sp>
    </p:spTree>
    <p:extLst>
      <p:ext uri="{BB962C8B-B14F-4D97-AF65-F5344CB8AC3E}">
        <p14:creationId xmlns:p14="http://schemas.microsoft.com/office/powerpoint/2010/main" xmlns="" val="4277159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DCB38BE-05E1-4A6B-86B1-94FF9E67B957}" type="datetimeFigureOut">
              <a:rPr lang="en-IN" smtClean="0"/>
              <a:pPr/>
              <a:t>28-09-2023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161290-5D71-41B4-8BDA-4133F12B98FF}" type="slidenum">
              <a:rPr lang="en-IN" smtClean="0"/>
              <a:pPr/>
              <a:t>‹#›</a:t>
            </a:fld>
            <a:endParaRPr lang="en-IN"/>
          </a:p>
        </p:txBody>
      </p:sp>
    </p:spTree>
    <p:extLst>
      <p:ext uri="{BB962C8B-B14F-4D97-AF65-F5344CB8AC3E}">
        <p14:creationId xmlns:p14="http://schemas.microsoft.com/office/powerpoint/2010/main" xmlns="" val="6830433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DCB38BE-05E1-4A6B-86B1-94FF9E67B957}" type="datetimeFigureOut">
              <a:rPr lang="en-IN" smtClean="0"/>
              <a:pPr/>
              <a:t>28-09-2023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161290-5D71-41B4-8BDA-4133F12B98FF}" type="slidenum">
              <a:rPr lang="en-IN" smtClean="0"/>
              <a:pPr/>
              <a:t>‹#›</a:t>
            </a:fld>
            <a:endParaRPr lang="en-IN"/>
          </a:p>
        </p:txBody>
      </p:sp>
    </p:spTree>
    <p:extLst>
      <p:ext uri="{BB962C8B-B14F-4D97-AF65-F5344CB8AC3E}">
        <p14:creationId xmlns:p14="http://schemas.microsoft.com/office/powerpoint/2010/main" xmlns="" val="25410829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CB38BE-05E1-4A6B-86B1-94FF9E67B957}" type="datetimeFigureOut">
              <a:rPr lang="en-IN" smtClean="0"/>
              <a:pPr/>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61290-5D71-41B4-8BDA-4133F12B98FF}" type="slidenum">
              <a:rPr lang="en-IN" smtClean="0"/>
              <a:pPr/>
              <a:t>‹#›</a:t>
            </a:fld>
            <a:endParaRPr lang="en-IN"/>
          </a:p>
        </p:txBody>
      </p:sp>
    </p:spTree>
    <p:extLst>
      <p:ext uri="{BB962C8B-B14F-4D97-AF65-F5344CB8AC3E}">
        <p14:creationId xmlns:p14="http://schemas.microsoft.com/office/powerpoint/2010/main" xmlns="" val="3895072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DCB38BE-05E1-4A6B-86B1-94FF9E67B957}" type="datetimeFigureOut">
              <a:rPr lang="en-IN" smtClean="0"/>
              <a:pPr/>
              <a:t>28-09-2023</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37161290-5D71-41B4-8BDA-4133F12B98FF}" type="slidenum">
              <a:rPr lang="en-IN" smtClean="0"/>
              <a:pPr/>
              <a:t>‹#›</a:t>
            </a:fld>
            <a:endParaRPr lang="en-IN"/>
          </a:p>
        </p:txBody>
      </p:sp>
    </p:spTree>
    <p:extLst>
      <p:ext uri="{BB962C8B-B14F-4D97-AF65-F5344CB8AC3E}">
        <p14:creationId xmlns:p14="http://schemas.microsoft.com/office/powerpoint/2010/main" xmlns="" val="3517818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CB38BE-05E1-4A6B-86B1-94FF9E67B957}" type="datetimeFigureOut">
              <a:rPr lang="en-IN" smtClean="0"/>
              <a:pPr/>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61290-5D71-41B4-8BDA-4133F12B98FF}" type="slidenum">
              <a:rPr lang="en-IN" smtClean="0"/>
              <a:pPr/>
              <a:t>‹#›</a:t>
            </a:fld>
            <a:endParaRPr lang="en-IN"/>
          </a:p>
        </p:txBody>
      </p:sp>
    </p:spTree>
    <p:extLst>
      <p:ext uri="{BB962C8B-B14F-4D97-AF65-F5344CB8AC3E}">
        <p14:creationId xmlns:p14="http://schemas.microsoft.com/office/powerpoint/2010/main" xmlns="" val="357690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DCB38BE-05E1-4A6B-86B1-94FF9E67B957}" type="datetimeFigureOut">
              <a:rPr lang="en-IN" smtClean="0"/>
              <a:pPr/>
              <a:t>28-09-2023</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37161290-5D71-41B4-8BDA-4133F12B98FF}" type="slidenum">
              <a:rPr lang="en-IN" smtClean="0"/>
              <a:pPr/>
              <a:t>‹#›</a:t>
            </a:fld>
            <a:endParaRPr lang="en-IN"/>
          </a:p>
        </p:txBody>
      </p:sp>
    </p:spTree>
    <p:extLst>
      <p:ext uri="{BB962C8B-B14F-4D97-AF65-F5344CB8AC3E}">
        <p14:creationId xmlns:p14="http://schemas.microsoft.com/office/powerpoint/2010/main" xmlns="" val="822712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CB38BE-05E1-4A6B-86B1-94FF9E67B957}" type="datetimeFigureOut">
              <a:rPr lang="en-IN" smtClean="0"/>
              <a:pPr/>
              <a:t>28-09-2023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61290-5D71-41B4-8BDA-4133F12B98FF}" type="slidenum">
              <a:rPr lang="en-IN" smtClean="0"/>
              <a:pPr/>
              <a:t>‹#›</a:t>
            </a:fld>
            <a:endParaRPr lang="en-IN"/>
          </a:p>
        </p:txBody>
      </p:sp>
    </p:spTree>
    <p:extLst>
      <p:ext uri="{BB962C8B-B14F-4D97-AF65-F5344CB8AC3E}">
        <p14:creationId xmlns:p14="http://schemas.microsoft.com/office/powerpoint/2010/main" xmlns="" val="3576252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CB38BE-05E1-4A6B-86B1-94FF9E67B957}" type="datetimeFigureOut">
              <a:rPr lang="en-IN" smtClean="0"/>
              <a:pPr/>
              <a:t>28-09-2023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161290-5D71-41B4-8BDA-4133F12B98FF}" type="slidenum">
              <a:rPr lang="en-IN" smtClean="0"/>
              <a:pPr/>
              <a:t>‹#›</a:t>
            </a:fld>
            <a:endParaRPr lang="en-IN"/>
          </a:p>
        </p:txBody>
      </p:sp>
    </p:spTree>
    <p:extLst>
      <p:ext uri="{BB962C8B-B14F-4D97-AF65-F5344CB8AC3E}">
        <p14:creationId xmlns:p14="http://schemas.microsoft.com/office/powerpoint/2010/main" xmlns="" val="2592298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CB38BE-05E1-4A6B-86B1-94FF9E67B957}" type="datetimeFigureOut">
              <a:rPr lang="en-IN" smtClean="0"/>
              <a:pPr/>
              <a:t>28-09-2023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161290-5D71-41B4-8BDA-4133F12B98FF}" type="slidenum">
              <a:rPr lang="en-IN" smtClean="0"/>
              <a:pPr/>
              <a:t>‹#›</a:t>
            </a:fld>
            <a:endParaRPr lang="en-IN"/>
          </a:p>
        </p:txBody>
      </p:sp>
    </p:spTree>
    <p:extLst>
      <p:ext uri="{BB962C8B-B14F-4D97-AF65-F5344CB8AC3E}">
        <p14:creationId xmlns:p14="http://schemas.microsoft.com/office/powerpoint/2010/main" xmlns="" val="3143535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CB38BE-05E1-4A6B-86B1-94FF9E67B957}" type="datetimeFigureOut">
              <a:rPr lang="en-IN" smtClean="0"/>
              <a:pPr/>
              <a:t>28-09-2023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161290-5D71-41B4-8BDA-4133F12B98FF}" type="slidenum">
              <a:rPr lang="en-IN" smtClean="0"/>
              <a:pPr/>
              <a:t>‹#›</a:t>
            </a:fld>
            <a:endParaRPr lang="en-IN"/>
          </a:p>
        </p:txBody>
      </p:sp>
    </p:spTree>
    <p:extLst>
      <p:ext uri="{BB962C8B-B14F-4D97-AF65-F5344CB8AC3E}">
        <p14:creationId xmlns:p14="http://schemas.microsoft.com/office/powerpoint/2010/main" xmlns="" val="2567703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CB38BE-05E1-4A6B-86B1-94FF9E67B957}" type="datetimeFigureOut">
              <a:rPr lang="en-IN" smtClean="0"/>
              <a:pPr/>
              <a:t>28-09-2023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61290-5D71-41B4-8BDA-4133F12B98FF}" type="slidenum">
              <a:rPr lang="en-IN" smtClean="0"/>
              <a:pPr/>
              <a:t>‹#›</a:t>
            </a:fld>
            <a:endParaRPr lang="en-IN"/>
          </a:p>
        </p:txBody>
      </p:sp>
    </p:spTree>
    <p:extLst>
      <p:ext uri="{BB962C8B-B14F-4D97-AF65-F5344CB8AC3E}">
        <p14:creationId xmlns:p14="http://schemas.microsoft.com/office/powerpoint/2010/main" xmlns="" val="2315942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CB38BE-05E1-4A6B-86B1-94FF9E67B957}" type="datetimeFigureOut">
              <a:rPr lang="en-IN" smtClean="0"/>
              <a:pPr/>
              <a:t>28-09-2023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61290-5D71-41B4-8BDA-4133F12B98FF}" type="slidenum">
              <a:rPr lang="en-IN" smtClean="0"/>
              <a:pPr/>
              <a:t>‹#›</a:t>
            </a:fld>
            <a:endParaRPr lang="en-IN"/>
          </a:p>
        </p:txBody>
      </p:sp>
    </p:spTree>
    <p:extLst>
      <p:ext uri="{BB962C8B-B14F-4D97-AF65-F5344CB8AC3E}">
        <p14:creationId xmlns:p14="http://schemas.microsoft.com/office/powerpoint/2010/main" xmlns="" val="1975352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t="-9000" b="-9000"/>
          </a:stretch>
        </a:blipFill>
        <a:effectLst/>
      </p:bgPr>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0">
            <a:extLst>
              <a:ext uri="{28A0092B-C50C-407E-A947-70E740481C1C}">
                <a14:useLocalDpi xmlns:a14="http://schemas.microsoft.com/office/drawing/2010/main" xmlns=""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DCB38BE-05E1-4A6B-86B1-94FF9E67B957}" type="datetimeFigureOut">
              <a:rPr lang="en-IN" smtClean="0"/>
              <a:pPr/>
              <a:t>28-09-2023</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7161290-5D71-41B4-8BDA-4133F12B98FF}" type="slidenum">
              <a:rPr lang="en-IN" smtClean="0"/>
              <a:pPr/>
              <a:t>‹#›</a:t>
            </a:fld>
            <a:endParaRPr lang="en-IN"/>
          </a:p>
        </p:txBody>
      </p:sp>
    </p:spTree>
    <p:extLst>
      <p:ext uri="{BB962C8B-B14F-4D97-AF65-F5344CB8AC3E}">
        <p14:creationId xmlns:p14="http://schemas.microsoft.com/office/powerpoint/2010/main" xmlns="" val="267625398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097D5B-288D-537F-836B-1F139B592574}"/>
              </a:ext>
            </a:extLst>
          </p:cNvPr>
          <p:cNvSpPr>
            <a:spLocks noGrp="1"/>
          </p:cNvSpPr>
          <p:nvPr>
            <p:ph type="ctrTitle"/>
          </p:nvPr>
        </p:nvSpPr>
        <p:spPr>
          <a:xfrm>
            <a:off x="1371599" y="1307432"/>
            <a:ext cx="10002253" cy="2321069"/>
          </a:xfrm>
        </p:spPr>
        <p:txBody>
          <a:bodyPr>
            <a:normAutofit/>
          </a:bodyPr>
          <a:lstStyle/>
          <a:p>
            <a:r>
              <a:rPr lang="en-US" sz="4800" b="1" u="sng" dirty="0">
                <a:solidFill>
                  <a:schemeClr val="bg1"/>
                </a:solidFill>
                <a:effectLst>
                  <a:outerShdw blurRad="38100" dist="38100" dir="2700000" algn="tl">
                    <a:srgbClr val="000000">
                      <a:alpha val="43137"/>
                    </a:srgbClr>
                  </a:outerShdw>
                </a:effectLst>
                <a:latin typeface="Söhne"/>
              </a:rPr>
              <a:t>PROBLEM DEFINITION </a:t>
            </a:r>
            <a:br>
              <a:rPr lang="en-US" sz="4800" b="1" u="sng" dirty="0">
                <a:solidFill>
                  <a:schemeClr val="bg1"/>
                </a:solidFill>
                <a:effectLst>
                  <a:outerShdw blurRad="38100" dist="38100" dir="2700000" algn="tl">
                    <a:srgbClr val="000000">
                      <a:alpha val="43137"/>
                    </a:srgbClr>
                  </a:outerShdw>
                </a:effectLst>
                <a:latin typeface="Söhne"/>
              </a:rPr>
            </a:br>
            <a:r>
              <a:rPr lang="en-US" sz="4800" b="1" dirty="0">
                <a:solidFill>
                  <a:schemeClr val="bg1"/>
                </a:solidFill>
                <a:effectLst>
                  <a:outerShdw blurRad="38100" dist="38100" dir="2700000" algn="tl">
                    <a:srgbClr val="000000">
                      <a:alpha val="43137"/>
                    </a:srgbClr>
                  </a:outerShdw>
                </a:effectLst>
                <a:latin typeface="Söhne"/>
              </a:rPr>
              <a:t>              </a:t>
            </a:r>
            <a:r>
              <a:rPr lang="en-US" sz="4800" b="1" u="sng" dirty="0">
                <a:solidFill>
                  <a:schemeClr val="bg1"/>
                </a:solidFill>
                <a:effectLst>
                  <a:outerShdw blurRad="38100" dist="38100" dir="2700000" algn="tl">
                    <a:srgbClr val="000000">
                      <a:alpha val="43137"/>
                    </a:srgbClr>
                  </a:outerShdw>
                </a:effectLst>
                <a:latin typeface="Söhne"/>
              </a:rPr>
              <a:t>AND DESIGN THINKING</a:t>
            </a:r>
            <a:endParaRPr lang="en-IN" sz="4800" b="1" u="sng" dirty="0">
              <a:solidFill>
                <a:schemeClr val="bg1"/>
              </a:solidFill>
              <a:effectLst>
                <a:outerShdw blurRad="38100" dist="38100" dir="2700000" algn="tl">
                  <a:srgbClr val="000000">
                    <a:alpha val="43137"/>
                  </a:srgbClr>
                </a:outerShdw>
              </a:effectLst>
              <a:latin typeface="Söhne"/>
            </a:endParaRPr>
          </a:p>
        </p:txBody>
      </p:sp>
      <p:sp>
        <p:nvSpPr>
          <p:cNvPr id="3" name="Subtitle 2">
            <a:extLst>
              <a:ext uri="{FF2B5EF4-FFF2-40B4-BE49-F238E27FC236}">
                <a16:creationId xmlns:a16="http://schemas.microsoft.com/office/drawing/2014/main" xmlns="" id="{F62FCB69-5C65-76E3-7B93-27BF182D1231}"/>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xmlns="" val="3261678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86D1F2-0E9B-9590-3B8B-AA027C4E53EA}"/>
              </a:ext>
            </a:extLst>
          </p:cNvPr>
          <p:cNvSpPr>
            <a:spLocks noGrp="1"/>
          </p:cNvSpPr>
          <p:nvPr>
            <p:ph type="title"/>
          </p:nvPr>
        </p:nvSpPr>
        <p:spPr>
          <a:xfrm>
            <a:off x="3581400" y="299152"/>
            <a:ext cx="8610600" cy="1293028"/>
          </a:xfrm>
        </p:spPr>
        <p:txBody>
          <a:bodyPr/>
          <a:lstStyle/>
          <a:p>
            <a:r>
              <a:rPr lang="en-US" u="sng" dirty="0">
                <a:solidFill>
                  <a:schemeClr val="bg1"/>
                </a:solidFill>
                <a:latin typeface="Söhne"/>
              </a:rPr>
              <a:t>User Experience</a:t>
            </a:r>
            <a:endParaRPr lang="en-IN" u="sng" dirty="0">
              <a:solidFill>
                <a:schemeClr val="bg1"/>
              </a:solidFill>
              <a:latin typeface="Söhne"/>
            </a:endParaRPr>
          </a:p>
        </p:txBody>
      </p:sp>
      <p:sp>
        <p:nvSpPr>
          <p:cNvPr id="3" name="Content Placeholder 2">
            <a:extLst>
              <a:ext uri="{FF2B5EF4-FFF2-40B4-BE49-F238E27FC236}">
                <a16:creationId xmlns:a16="http://schemas.microsoft.com/office/drawing/2014/main" xmlns="" id="{F9072BAC-A29D-E94B-A532-13E754C38074}"/>
              </a:ext>
            </a:extLst>
          </p:cNvPr>
          <p:cNvSpPr>
            <a:spLocks noGrp="1"/>
          </p:cNvSpPr>
          <p:nvPr>
            <p:ph idx="1"/>
          </p:nvPr>
        </p:nvSpPr>
        <p:spPr>
          <a:xfrm>
            <a:off x="0" y="1692442"/>
            <a:ext cx="12192000" cy="5165558"/>
          </a:xfrm>
        </p:spPr>
        <p:txBody>
          <a:bodyPr>
            <a:normAutofit lnSpcReduction="10000"/>
          </a:bodyPr>
          <a:lstStyle/>
          <a:p>
            <a:r>
              <a:rPr lang="en-US" dirty="0">
                <a:solidFill>
                  <a:schemeClr val="bg1"/>
                </a:solidFill>
                <a:latin typeface="Söhne"/>
              </a:rPr>
              <a:t>T</a:t>
            </a:r>
            <a:r>
              <a:rPr lang="en-US" b="0" i="0" dirty="0">
                <a:solidFill>
                  <a:schemeClr val="bg1"/>
                </a:solidFill>
                <a:effectLst/>
                <a:latin typeface="Söhne"/>
              </a:rPr>
              <a:t>he chatbot should greet users warmly and introduce itself, setting a welcoming tone for the interaction. Clear and concise prompts should guide users on how to interact with the chatbot effectively.</a:t>
            </a:r>
          </a:p>
          <a:p>
            <a:r>
              <a:rPr lang="en-US" b="0" i="0" dirty="0">
                <a:solidFill>
                  <a:schemeClr val="bg1"/>
                </a:solidFill>
                <a:effectLst/>
                <a:latin typeface="Söhne"/>
              </a:rPr>
              <a:t> Maintaining context throughout the conversation is essential. The chatbot should remember previous interactions and refer back to them as needed. Whether users are seeking information, assistance, or guidance, the prompts should make it abundantly clear how to proceed.</a:t>
            </a:r>
          </a:p>
          <a:p>
            <a:r>
              <a:rPr lang="en-US" b="0" i="0" dirty="0">
                <a:solidFill>
                  <a:schemeClr val="bg1"/>
                </a:solidFill>
                <a:effectLst/>
                <a:latin typeface="Söhne"/>
              </a:rPr>
              <a:t>This not only makes users feel heard and valued but also ensures that the conversation flows smoothly, even if there are interruptions or changes in topic. Personalization adds another layer of user-friendliness.</a:t>
            </a:r>
          </a:p>
          <a:p>
            <a:r>
              <a:rPr lang="en-US" b="0" i="0" dirty="0">
                <a:solidFill>
                  <a:schemeClr val="bg1"/>
                </a:solidFill>
                <a:effectLst/>
                <a:latin typeface="Söhne"/>
              </a:rPr>
              <a:t>When users ask questions or provide input, the chatbot's responses should be informative and easy to understand. Watson's natural language processing and generation capabilities can help in crafting responses that are not only accurate but also human-like, enhancing the overall user experience.</a:t>
            </a:r>
          </a:p>
          <a:p>
            <a:r>
              <a:rPr lang="en-US" b="0" i="0" dirty="0">
                <a:solidFill>
                  <a:schemeClr val="bg1"/>
                </a:solidFill>
                <a:effectLst/>
                <a:latin typeface="Söhne"/>
              </a:rPr>
              <a:t>Leveraging Watson's machine learning capabilities, the chatbot can tailor responses based on user preferences or past interactions, making users feel like they are having a unique and customized experience.</a:t>
            </a:r>
          </a:p>
          <a:p>
            <a:endParaRPr lang="en-IN" dirty="0">
              <a:solidFill>
                <a:schemeClr val="bg1"/>
              </a:solidFill>
              <a:latin typeface="Söhne"/>
            </a:endParaRPr>
          </a:p>
        </p:txBody>
      </p:sp>
    </p:spTree>
    <p:extLst>
      <p:ext uri="{BB962C8B-B14F-4D97-AF65-F5344CB8AC3E}">
        <p14:creationId xmlns:p14="http://schemas.microsoft.com/office/powerpoint/2010/main" xmlns="" val="3101116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A6D64AE0-87CF-0C36-4DEC-36275C03DC41}"/>
              </a:ext>
            </a:extLst>
          </p:cNvPr>
          <p:cNvSpPr>
            <a:spLocks noGrp="1"/>
          </p:cNvSpPr>
          <p:nvPr>
            <p:ph type="title"/>
          </p:nvPr>
        </p:nvSpPr>
        <p:spPr>
          <a:xfrm>
            <a:off x="2554705" y="2345748"/>
            <a:ext cx="7082590" cy="2166503"/>
          </a:xfrm>
        </p:spPr>
        <p:txBody>
          <a:bodyPr>
            <a:noAutofit/>
          </a:bodyPr>
          <a:lstStyle/>
          <a:p>
            <a:r>
              <a:rPr lang="en-US" sz="8000" u="sng" dirty="0">
                <a:solidFill>
                  <a:schemeClr val="bg1"/>
                </a:solidFill>
                <a:latin typeface="Söhne"/>
              </a:rPr>
              <a:t>THANK YOU</a:t>
            </a:r>
            <a:endParaRPr lang="en-IN" sz="8000" u="sng" dirty="0">
              <a:solidFill>
                <a:schemeClr val="bg1"/>
              </a:solidFill>
              <a:latin typeface="Söhne"/>
            </a:endParaRPr>
          </a:p>
        </p:txBody>
      </p:sp>
    </p:spTree>
    <p:extLst>
      <p:ext uri="{BB962C8B-B14F-4D97-AF65-F5344CB8AC3E}">
        <p14:creationId xmlns:p14="http://schemas.microsoft.com/office/powerpoint/2010/main" xmlns="" val="2753810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524996-C654-9072-189B-CA48D732904D}"/>
              </a:ext>
            </a:extLst>
          </p:cNvPr>
          <p:cNvSpPr>
            <a:spLocks noGrp="1"/>
          </p:cNvSpPr>
          <p:nvPr>
            <p:ph type="title"/>
          </p:nvPr>
        </p:nvSpPr>
        <p:spPr/>
        <p:txBody>
          <a:bodyPr/>
          <a:lstStyle/>
          <a:p>
            <a:r>
              <a:rPr lang="en-US" b="1" u="sng" dirty="0">
                <a:solidFill>
                  <a:schemeClr val="bg1"/>
                </a:solidFill>
                <a:latin typeface="Söhne"/>
              </a:rPr>
              <a:t>PROBLEM DEFINITION</a:t>
            </a:r>
            <a:endParaRPr lang="en-IN" b="1" u="sng" dirty="0">
              <a:solidFill>
                <a:schemeClr val="bg1"/>
              </a:solidFill>
              <a:latin typeface="Söhne"/>
            </a:endParaRPr>
          </a:p>
        </p:txBody>
      </p:sp>
      <p:sp>
        <p:nvSpPr>
          <p:cNvPr id="3" name="Content Placeholder 2">
            <a:extLst>
              <a:ext uri="{FF2B5EF4-FFF2-40B4-BE49-F238E27FC236}">
                <a16:creationId xmlns:a16="http://schemas.microsoft.com/office/drawing/2014/main" xmlns="" id="{3B88B1EA-7B8F-644B-5B1F-B4BEB12CD2AA}"/>
              </a:ext>
            </a:extLst>
          </p:cNvPr>
          <p:cNvSpPr>
            <a:spLocks noGrp="1"/>
          </p:cNvSpPr>
          <p:nvPr>
            <p:ph idx="1"/>
          </p:nvPr>
        </p:nvSpPr>
        <p:spPr>
          <a:xfrm>
            <a:off x="131805" y="2290178"/>
            <a:ext cx="11283779" cy="4024125"/>
          </a:xfrm>
        </p:spPr>
        <p:txBody>
          <a:bodyPr>
            <a:noAutofit/>
          </a:bodyPr>
          <a:lstStyle/>
          <a:p>
            <a:r>
              <a:rPr lang="en-US" sz="3200" b="1" dirty="0">
                <a:solidFill>
                  <a:schemeClr val="bg1"/>
                </a:solidFill>
                <a:latin typeface="Söhne"/>
              </a:rPr>
              <a:t>The project involves creating a chatbot using IBM Cloud Watson Assistant. The goal is to develop a virtual guide that assists users on messaging platforms like Facebook Messenger and Slack. The chatbot should provide helpful information, answer frequently asked questions (FAQs), and offer a friendly conversational experience. The project includes designing the chatbot's persona, configuring responses, integrating with messaging platforms, and ensuring a seamless user experience.</a:t>
            </a:r>
            <a:endParaRPr lang="en-IN" sz="3200" b="1" dirty="0">
              <a:solidFill>
                <a:schemeClr val="bg1"/>
              </a:solidFill>
              <a:latin typeface="Söhne"/>
            </a:endParaRPr>
          </a:p>
        </p:txBody>
      </p:sp>
    </p:spTree>
    <p:extLst>
      <p:ext uri="{BB962C8B-B14F-4D97-AF65-F5344CB8AC3E}">
        <p14:creationId xmlns:p14="http://schemas.microsoft.com/office/powerpoint/2010/main" xmlns="" val="3887749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73B1B79-826F-FFC8-F6C8-304ADDA37363}"/>
              </a:ext>
            </a:extLst>
          </p:cNvPr>
          <p:cNvSpPr>
            <a:spLocks noGrp="1"/>
          </p:cNvSpPr>
          <p:nvPr>
            <p:ph type="ctrTitle"/>
          </p:nvPr>
        </p:nvSpPr>
        <p:spPr>
          <a:xfrm>
            <a:off x="2673178" y="1807105"/>
            <a:ext cx="9448800" cy="1825096"/>
          </a:xfrm>
        </p:spPr>
        <p:txBody>
          <a:bodyPr/>
          <a:lstStyle/>
          <a:p>
            <a:r>
              <a:rPr lang="en-US" sz="5400" b="1" u="sng" dirty="0">
                <a:highlight>
                  <a:srgbClr val="000000"/>
                </a:highlight>
                <a:latin typeface="Söhne"/>
              </a:rPr>
              <a:t>DESIGN</a:t>
            </a:r>
            <a:r>
              <a:rPr lang="en-US" b="1" u="sng" dirty="0">
                <a:highlight>
                  <a:srgbClr val="000000"/>
                </a:highlight>
                <a:latin typeface="Algerian" panose="04020705040A02060702" pitchFamily="82" charset="0"/>
              </a:rPr>
              <a:t> THINKING</a:t>
            </a:r>
            <a:endParaRPr lang="en-IN" b="1" u="sng" dirty="0">
              <a:highlight>
                <a:srgbClr val="000000"/>
              </a:highlight>
              <a:latin typeface="Algerian" panose="04020705040A02060702" pitchFamily="82" charset="0"/>
            </a:endParaRPr>
          </a:p>
        </p:txBody>
      </p:sp>
      <p:sp>
        <p:nvSpPr>
          <p:cNvPr id="5" name="Subtitle 4">
            <a:extLst>
              <a:ext uri="{FF2B5EF4-FFF2-40B4-BE49-F238E27FC236}">
                <a16:creationId xmlns:a16="http://schemas.microsoft.com/office/drawing/2014/main" xmlns="" id="{10AFA8B3-7910-E63A-F2A3-2842403A737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xmlns="" val="373998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560809-72C5-A4C5-83BC-CD9A33930318}"/>
              </a:ext>
            </a:extLst>
          </p:cNvPr>
          <p:cNvSpPr>
            <a:spLocks noGrp="1"/>
          </p:cNvSpPr>
          <p:nvPr>
            <p:ph type="title"/>
          </p:nvPr>
        </p:nvSpPr>
        <p:spPr/>
        <p:txBody>
          <a:bodyPr/>
          <a:lstStyle/>
          <a:p>
            <a:r>
              <a:rPr lang="en-US" u="sng" dirty="0">
                <a:solidFill>
                  <a:schemeClr val="bg1"/>
                </a:solidFill>
                <a:latin typeface="Söhne"/>
              </a:rPr>
              <a:t>DESIGN THINKING</a:t>
            </a:r>
            <a:endParaRPr lang="en-IN" u="sng" dirty="0">
              <a:solidFill>
                <a:schemeClr val="bg1"/>
              </a:solidFill>
              <a:latin typeface="Söhne"/>
            </a:endParaRPr>
          </a:p>
        </p:txBody>
      </p:sp>
      <p:sp>
        <p:nvSpPr>
          <p:cNvPr id="3" name="Content Placeholder 2">
            <a:extLst>
              <a:ext uri="{FF2B5EF4-FFF2-40B4-BE49-F238E27FC236}">
                <a16:creationId xmlns:a16="http://schemas.microsoft.com/office/drawing/2014/main" xmlns="" id="{AFE4FC26-02A1-AC43-3D80-B743EBB5AB06}"/>
              </a:ext>
            </a:extLst>
          </p:cNvPr>
          <p:cNvSpPr>
            <a:spLocks noGrp="1"/>
          </p:cNvSpPr>
          <p:nvPr>
            <p:ph idx="1"/>
          </p:nvPr>
        </p:nvSpPr>
        <p:spPr>
          <a:xfrm>
            <a:off x="4319337" y="2494548"/>
            <a:ext cx="3404937" cy="3785936"/>
          </a:xfrm>
        </p:spPr>
        <p:txBody>
          <a:bodyPr>
            <a:normAutofit fontScale="70000" lnSpcReduction="20000"/>
          </a:bodyPr>
          <a:lstStyle/>
          <a:p>
            <a:pPr>
              <a:lnSpc>
                <a:spcPct val="150000"/>
              </a:lnSpc>
              <a:buClr>
                <a:srgbClr val="CC3300"/>
              </a:buClr>
              <a:buFont typeface="Wingdings" panose="05000000000000000000" pitchFamily="2" charset="2"/>
              <a:buChar char="ü"/>
            </a:pPr>
            <a:r>
              <a:rPr lang="en-US" sz="3000" dirty="0">
                <a:latin typeface="Söhne"/>
              </a:rPr>
              <a:t> </a:t>
            </a:r>
            <a:r>
              <a:rPr lang="en-US" sz="3000" dirty="0">
                <a:solidFill>
                  <a:schemeClr val="bg1"/>
                </a:solidFill>
                <a:latin typeface="Söhne"/>
              </a:rPr>
              <a:t>Persona Design.</a:t>
            </a:r>
          </a:p>
          <a:p>
            <a:pPr>
              <a:lnSpc>
                <a:spcPct val="150000"/>
              </a:lnSpc>
              <a:buClr>
                <a:srgbClr val="CC3300"/>
              </a:buClr>
              <a:buFont typeface="Wingdings" panose="05000000000000000000" pitchFamily="2" charset="2"/>
              <a:buChar char="ü"/>
            </a:pPr>
            <a:r>
              <a:rPr lang="en-US" sz="3000" dirty="0">
                <a:solidFill>
                  <a:schemeClr val="bg1"/>
                </a:solidFill>
                <a:latin typeface="Söhne"/>
              </a:rPr>
              <a:t> User Scenarios.</a:t>
            </a:r>
          </a:p>
          <a:p>
            <a:pPr>
              <a:lnSpc>
                <a:spcPct val="150000"/>
              </a:lnSpc>
              <a:buClr>
                <a:srgbClr val="CC3300"/>
              </a:buClr>
              <a:buFont typeface="Wingdings" panose="05000000000000000000" pitchFamily="2" charset="2"/>
              <a:buChar char="ü"/>
            </a:pPr>
            <a:r>
              <a:rPr lang="en-US" sz="3000" dirty="0">
                <a:solidFill>
                  <a:schemeClr val="bg1"/>
                </a:solidFill>
                <a:latin typeface="Söhne"/>
              </a:rPr>
              <a:t> Conversation Flow.</a:t>
            </a:r>
          </a:p>
          <a:p>
            <a:pPr>
              <a:lnSpc>
                <a:spcPct val="150000"/>
              </a:lnSpc>
              <a:buClr>
                <a:srgbClr val="CC3300"/>
              </a:buClr>
              <a:buFont typeface="Wingdings" panose="05000000000000000000" pitchFamily="2" charset="2"/>
              <a:buChar char="ü"/>
            </a:pPr>
            <a:r>
              <a:rPr lang="en-US" sz="3000" dirty="0">
                <a:solidFill>
                  <a:schemeClr val="bg1"/>
                </a:solidFill>
                <a:latin typeface="Söhne"/>
              </a:rPr>
              <a:t> Response Configuration.</a:t>
            </a:r>
          </a:p>
          <a:p>
            <a:pPr>
              <a:lnSpc>
                <a:spcPct val="150000"/>
              </a:lnSpc>
              <a:buClr>
                <a:srgbClr val="CC3300"/>
              </a:buClr>
              <a:buFont typeface="Wingdings" panose="05000000000000000000" pitchFamily="2" charset="2"/>
              <a:buChar char="ü"/>
            </a:pPr>
            <a:r>
              <a:rPr lang="en-US" sz="3000" dirty="0">
                <a:solidFill>
                  <a:schemeClr val="bg1"/>
                </a:solidFill>
                <a:latin typeface="Söhne"/>
              </a:rPr>
              <a:t> Platform Integration.</a:t>
            </a:r>
          </a:p>
          <a:p>
            <a:pPr>
              <a:lnSpc>
                <a:spcPct val="150000"/>
              </a:lnSpc>
              <a:buClr>
                <a:srgbClr val="CC3300"/>
              </a:buClr>
              <a:buFont typeface="Wingdings" panose="05000000000000000000" pitchFamily="2" charset="2"/>
              <a:buChar char="ü"/>
            </a:pPr>
            <a:r>
              <a:rPr lang="en-US" sz="3000" dirty="0">
                <a:solidFill>
                  <a:schemeClr val="bg1"/>
                </a:solidFill>
                <a:latin typeface="Söhne"/>
              </a:rPr>
              <a:t> User Experience</a:t>
            </a:r>
            <a:r>
              <a:rPr lang="en-US" dirty="0">
                <a:solidFill>
                  <a:schemeClr val="bg1"/>
                </a:solidFill>
                <a:latin typeface="Bell MT" panose="02020503060305020303" pitchFamily="18" charset="0"/>
              </a:rPr>
              <a:t>.</a:t>
            </a:r>
          </a:p>
        </p:txBody>
      </p:sp>
    </p:spTree>
    <p:extLst>
      <p:ext uri="{BB962C8B-B14F-4D97-AF65-F5344CB8AC3E}">
        <p14:creationId xmlns:p14="http://schemas.microsoft.com/office/powerpoint/2010/main" xmlns="" val="2292280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488B21-D7AA-31E1-9153-18F0D14C4D63}"/>
              </a:ext>
            </a:extLst>
          </p:cNvPr>
          <p:cNvSpPr>
            <a:spLocks noGrp="1"/>
          </p:cNvSpPr>
          <p:nvPr>
            <p:ph type="title"/>
          </p:nvPr>
        </p:nvSpPr>
        <p:spPr>
          <a:xfrm>
            <a:off x="3160294" y="603952"/>
            <a:ext cx="8610600" cy="1293028"/>
          </a:xfrm>
        </p:spPr>
        <p:txBody>
          <a:bodyPr/>
          <a:lstStyle/>
          <a:p>
            <a:r>
              <a:rPr lang="en-US" u="sng" dirty="0">
                <a:solidFill>
                  <a:schemeClr val="bg1"/>
                </a:solidFill>
                <a:latin typeface="Söhne"/>
              </a:rPr>
              <a:t>Persona Design</a:t>
            </a:r>
            <a:endParaRPr lang="en-IN" u="sng" dirty="0">
              <a:solidFill>
                <a:schemeClr val="bg1"/>
              </a:solidFill>
              <a:latin typeface="Söhne"/>
            </a:endParaRPr>
          </a:p>
        </p:txBody>
      </p:sp>
      <p:sp>
        <p:nvSpPr>
          <p:cNvPr id="3" name="Content Placeholder 2">
            <a:extLst>
              <a:ext uri="{FF2B5EF4-FFF2-40B4-BE49-F238E27FC236}">
                <a16:creationId xmlns:a16="http://schemas.microsoft.com/office/drawing/2014/main" xmlns="" id="{0FEAF8E6-AFDC-347C-E49E-D2FA462A16C5}"/>
              </a:ext>
            </a:extLst>
          </p:cNvPr>
          <p:cNvSpPr>
            <a:spLocks noGrp="1"/>
          </p:cNvSpPr>
          <p:nvPr>
            <p:ph idx="1"/>
          </p:nvPr>
        </p:nvSpPr>
        <p:spPr>
          <a:xfrm>
            <a:off x="148389" y="2042160"/>
            <a:ext cx="12107779" cy="5168766"/>
          </a:xfrm>
        </p:spPr>
        <p:txBody>
          <a:bodyPr>
            <a:normAutofit/>
          </a:bodyPr>
          <a:lstStyle/>
          <a:p>
            <a:r>
              <a:rPr lang="en-US" sz="2400" u="sng" dirty="0">
                <a:solidFill>
                  <a:schemeClr val="bg1"/>
                </a:solidFill>
                <a:latin typeface="Söhne"/>
              </a:rPr>
              <a:t>CHATBOT PERSONA</a:t>
            </a:r>
          </a:p>
          <a:p>
            <a:pPr marL="0" indent="0">
              <a:buNone/>
            </a:pPr>
            <a:r>
              <a:rPr lang="en-US" sz="2400" dirty="0">
                <a:solidFill>
                  <a:schemeClr val="bg1"/>
                </a:solidFill>
                <a:latin typeface="Söhne"/>
              </a:rPr>
              <a:t> A chatbot persona is like the soul of your chatbot, a carefully crafted character that embodies the tone, voice, and personality of your virtual assistant.</a:t>
            </a:r>
          </a:p>
          <a:p>
            <a:pPr marL="0" indent="0">
              <a:buNone/>
            </a:pPr>
            <a:r>
              <a:rPr lang="en-US" sz="2400" b="0" i="0" dirty="0">
                <a:solidFill>
                  <a:schemeClr val="bg1"/>
                </a:solidFill>
                <a:effectLst/>
                <a:latin typeface="Söhne"/>
              </a:rPr>
              <a:t>Our chatbot, which we'll affectionately name "</a:t>
            </a:r>
            <a:r>
              <a:rPr lang="en-US" sz="2400" b="0" i="0" dirty="0" err="1">
                <a:solidFill>
                  <a:schemeClr val="bg1"/>
                </a:solidFill>
                <a:effectLst/>
                <a:latin typeface="Söhne"/>
              </a:rPr>
              <a:t>WatsonChat</a:t>
            </a:r>
            <a:r>
              <a:rPr lang="en-US" sz="2400" b="0" i="0" dirty="0">
                <a:solidFill>
                  <a:schemeClr val="bg1"/>
                </a:solidFill>
                <a:effectLst/>
                <a:latin typeface="Söhne"/>
              </a:rPr>
              <a:t>," embodies a persona that combines the reliability and intelligence associated with IBM's Watson technology with a friendly and approachable demeanor.</a:t>
            </a:r>
          </a:p>
          <a:p>
            <a:pPr marL="0" indent="0">
              <a:buNone/>
            </a:pPr>
            <a:r>
              <a:rPr lang="en-US" sz="2400" u="sng" dirty="0">
                <a:solidFill>
                  <a:schemeClr val="bg1"/>
                </a:solidFill>
                <a:latin typeface="Söhne"/>
              </a:rPr>
              <a:t> Key Components of a Chatbot Persona:</a:t>
            </a:r>
          </a:p>
          <a:p>
            <a:pPr marL="0" indent="0">
              <a:lnSpc>
                <a:spcPct val="100000"/>
              </a:lnSpc>
              <a:buNone/>
            </a:pPr>
            <a:r>
              <a:rPr lang="en-US" sz="2400" dirty="0">
                <a:solidFill>
                  <a:schemeClr val="bg1"/>
                </a:solidFill>
                <a:latin typeface="Söhne"/>
              </a:rPr>
              <a:t>                                                                            1. Name and Visual Identity</a:t>
            </a:r>
          </a:p>
          <a:p>
            <a:pPr marL="0" indent="0">
              <a:lnSpc>
                <a:spcPct val="100000"/>
              </a:lnSpc>
              <a:buNone/>
            </a:pPr>
            <a:r>
              <a:rPr lang="en-US" sz="2400" dirty="0">
                <a:solidFill>
                  <a:schemeClr val="bg1"/>
                </a:solidFill>
                <a:latin typeface="Söhne"/>
              </a:rPr>
              <a:t>                                                                            2. Language and Tone</a:t>
            </a:r>
          </a:p>
          <a:p>
            <a:pPr marL="0" indent="0">
              <a:lnSpc>
                <a:spcPct val="100000"/>
              </a:lnSpc>
              <a:buNone/>
            </a:pPr>
            <a:r>
              <a:rPr lang="en-US" sz="2400" dirty="0">
                <a:solidFill>
                  <a:schemeClr val="bg1"/>
                </a:solidFill>
                <a:latin typeface="Söhne"/>
              </a:rPr>
              <a:t>                                                                            3. Background Story and Purpose</a:t>
            </a:r>
          </a:p>
          <a:p>
            <a:pPr marL="0" indent="0">
              <a:lnSpc>
                <a:spcPct val="100000"/>
              </a:lnSpc>
              <a:buNone/>
            </a:pPr>
            <a:r>
              <a:rPr lang="en-US" sz="2400" dirty="0">
                <a:solidFill>
                  <a:schemeClr val="bg1"/>
                </a:solidFill>
                <a:latin typeface="Söhne"/>
              </a:rPr>
              <a:t>                                                                            4. Behavior and Interaction Patterns</a:t>
            </a:r>
          </a:p>
          <a:p>
            <a:pPr marL="0" indent="0">
              <a:buNone/>
            </a:pPr>
            <a:endParaRPr lang="en-IN" sz="2400" dirty="0">
              <a:solidFill>
                <a:schemeClr val="bg1"/>
              </a:solidFill>
              <a:latin typeface="Söhne"/>
            </a:endParaRPr>
          </a:p>
        </p:txBody>
      </p:sp>
    </p:spTree>
    <p:extLst>
      <p:ext uri="{BB962C8B-B14F-4D97-AF65-F5344CB8AC3E}">
        <p14:creationId xmlns:p14="http://schemas.microsoft.com/office/powerpoint/2010/main" xmlns="" val="1159780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422227-CE79-B386-400C-CB66C89623EF}"/>
              </a:ext>
            </a:extLst>
          </p:cNvPr>
          <p:cNvSpPr>
            <a:spLocks noGrp="1"/>
          </p:cNvSpPr>
          <p:nvPr>
            <p:ph type="title"/>
          </p:nvPr>
        </p:nvSpPr>
        <p:spPr/>
        <p:txBody>
          <a:bodyPr/>
          <a:lstStyle/>
          <a:p>
            <a:r>
              <a:rPr lang="en-US" u="sng" dirty="0">
                <a:solidFill>
                  <a:schemeClr val="bg1"/>
                </a:solidFill>
                <a:latin typeface="Söhne"/>
              </a:rPr>
              <a:t>User Scenarios</a:t>
            </a:r>
            <a:endParaRPr lang="en-IN" u="sng" dirty="0">
              <a:solidFill>
                <a:schemeClr val="bg1"/>
              </a:solidFill>
              <a:latin typeface="Söhne"/>
            </a:endParaRPr>
          </a:p>
        </p:txBody>
      </p:sp>
      <p:sp>
        <p:nvSpPr>
          <p:cNvPr id="3" name="Content Placeholder 2">
            <a:extLst>
              <a:ext uri="{FF2B5EF4-FFF2-40B4-BE49-F238E27FC236}">
                <a16:creationId xmlns:a16="http://schemas.microsoft.com/office/drawing/2014/main" xmlns="" id="{313C8102-B726-4C14-409D-08D6D5BCDE35}"/>
              </a:ext>
            </a:extLst>
          </p:cNvPr>
          <p:cNvSpPr>
            <a:spLocks noGrp="1"/>
          </p:cNvSpPr>
          <p:nvPr>
            <p:ph idx="1"/>
          </p:nvPr>
        </p:nvSpPr>
        <p:spPr>
          <a:xfrm>
            <a:off x="0" y="1863438"/>
            <a:ext cx="12191999" cy="4800598"/>
          </a:xfrm>
        </p:spPr>
        <p:txBody>
          <a:bodyPr>
            <a:noAutofit/>
          </a:bodyPr>
          <a:lstStyle/>
          <a:p>
            <a:r>
              <a:rPr lang="en-US" u="sng" dirty="0">
                <a:solidFill>
                  <a:schemeClr val="bg1"/>
                </a:solidFill>
                <a:latin typeface="Söhne"/>
              </a:rPr>
              <a:t>FAQS:</a:t>
            </a:r>
          </a:p>
          <a:p>
            <a:pPr marL="0" indent="0">
              <a:buNone/>
            </a:pPr>
            <a:r>
              <a:rPr lang="en-US" dirty="0">
                <a:solidFill>
                  <a:schemeClr val="bg1"/>
                </a:solidFill>
                <a:latin typeface="Söhne"/>
              </a:rPr>
              <a:t>             FAQ bots are specific types of chatbots that help direct customers to designated pages or products, as well as provide answers about a business’s products and services, allowing customer reps to address complex customer needs. And their use cases.</a:t>
            </a:r>
          </a:p>
          <a:p>
            <a:pPr marL="0" indent="0">
              <a:buNone/>
            </a:pPr>
            <a:r>
              <a:rPr lang="en-US" b="0" i="0" dirty="0">
                <a:solidFill>
                  <a:schemeClr val="bg1"/>
                </a:solidFill>
                <a:effectLst/>
                <a:latin typeface="Söhne"/>
              </a:rPr>
              <a:t>            A chatbot powered by Watson can be designed to address a wide range of user scenarios and frequently asked questions (FAQs) across various domains.</a:t>
            </a:r>
          </a:p>
          <a:p>
            <a:pPr marL="0" indent="0" algn="l">
              <a:buNone/>
            </a:pPr>
            <a:r>
              <a:rPr lang="en-US" b="1" i="0" u="sng" dirty="0">
                <a:solidFill>
                  <a:schemeClr val="bg1"/>
                </a:solidFill>
                <a:effectLst/>
                <a:latin typeface="Söhne"/>
              </a:rPr>
              <a:t>Product Information and Features </a:t>
            </a:r>
            <a:r>
              <a:rPr lang="en-US" b="0" i="0" dirty="0">
                <a:solidFill>
                  <a:schemeClr val="bg1"/>
                </a:solidFill>
                <a:effectLst/>
                <a:latin typeface="Söhne"/>
              </a:rPr>
              <a:t>:                     </a:t>
            </a:r>
          </a:p>
          <a:p>
            <a:pPr marL="0" indent="0" algn="l">
              <a:buNone/>
            </a:pPr>
            <a:r>
              <a:rPr lang="en-US" b="0" i="0" dirty="0">
                <a:solidFill>
                  <a:schemeClr val="bg1"/>
                </a:solidFill>
                <a:effectLst/>
                <a:latin typeface="Söhne"/>
              </a:rPr>
              <a:t>                                                          Users may seek information about the chatbot itself, its capabilities, and how it can assist them. FAQs in this category include inquiries about the chatbot's functions, integration options, and any unique features it offers.</a:t>
            </a:r>
          </a:p>
          <a:p>
            <a:pPr marL="0" indent="0" algn="l">
              <a:buNone/>
            </a:pPr>
            <a:r>
              <a:rPr lang="en-US" b="1" i="0" u="sng" dirty="0">
                <a:solidFill>
                  <a:schemeClr val="bg1"/>
                </a:solidFill>
                <a:effectLst/>
                <a:latin typeface="Söhne"/>
              </a:rPr>
              <a:t>Technical Support</a:t>
            </a:r>
            <a:r>
              <a:rPr lang="en-US" b="0" i="0" dirty="0">
                <a:solidFill>
                  <a:schemeClr val="bg1"/>
                </a:solidFill>
                <a:effectLst/>
                <a:latin typeface="Söhne"/>
              </a:rPr>
              <a:t>: </a:t>
            </a:r>
          </a:p>
          <a:p>
            <a:pPr marL="0" indent="0" algn="l">
              <a:buNone/>
            </a:pPr>
            <a:r>
              <a:rPr lang="en-US" b="0" i="0" dirty="0">
                <a:solidFill>
                  <a:schemeClr val="bg1"/>
                </a:solidFill>
                <a:effectLst/>
                <a:latin typeface="Söhne"/>
              </a:rPr>
              <a:t>                               Users often encounter technical issues while interacting with the chatbot. Common scenarios include troubleshooting problems, resolving errors, or seeking guidance on compatibility with different platforms and systems.</a:t>
            </a:r>
          </a:p>
          <a:p>
            <a:pPr marL="0" indent="0">
              <a:buNone/>
            </a:pPr>
            <a:endParaRPr lang="en-US" dirty="0">
              <a:solidFill>
                <a:schemeClr val="bg1"/>
              </a:solidFill>
              <a:latin typeface="Söhne"/>
            </a:endParaRPr>
          </a:p>
        </p:txBody>
      </p:sp>
    </p:spTree>
    <p:extLst>
      <p:ext uri="{BB962C8B-B14F-4D97-AF65-F5344CB8AC3E}">
        <p14:creationId xmlns:p14="http://schemas.microsoft.com/office/powerpoint/2010/main" xmlns="" val="3453957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8B14E8-D869-6CC3-B480-13132C5968F3}"/>
              </a:ext>
            </a:extLst>
          </p:cNvPr>
          <p:cNvSpPr>
            <a:spLocks noGrp="1"/>
          </p:cNvSpPr>
          <p:nvPr>
            <p:ph type="title"/>
          </p:nvPr>
        </p:nvSpPr>
        <p:spPr>
          <a:xfrm>
            <a:off x="3352800" y="446809"/>
            <a:ext cx="8610600" cy="1293028"/>
          </a:xfrm>
        </p:spPr>
        <p:txBody>
          <a:bodyPr/>
          <a:lstStyle/>
          <a:p>
            <a:r>
              <a:rPr lang="en-US" u="sng" dirty="0">
                <a:solidFill>
                  <a:schemeClr val="bg1"/>
                </a:solidFill>
                <a:latin typeface="Söhne"/>
              </a:rPr>
              <a:t>Conversation Flow</a:t>
            </a:r>
            <a:endParaRPr lang="en-IN" u="sng" dirty="0">
              <a:solidFill>
                <a:schemeClr val="bg1"/>
              </a:solidFill>
              <a:latin typeface="Söhne"/>
            </a:endParaRPr>
          </a:p>
        </p:txBody>
      </p:sp>
      <p:sp>
        <p:nvSpPr>
          <p:cNvPr id="3" name="Content Placeholder 2">
            <a:extLst>
              <a:ext uri="{FF2B5EF4-FFF2-40B4-BE49-F238E27FC236}">
                <a16:creationId xmlns:a16="http://schemas.microsoft.com/office/drawing/2014/main" xmlns="" id="{2D8D9967-701F-2B77-2DFD-EB320CFEAFDF}"/>
              </a:ext>
            </a:extLst>
          </p:cNvPr>
          <p:cNvSpPr>
            <a:spLocks noGrp="1"/>
          </p:cNvSpPr>
          <p:nvPr>
            <p:ph idx="1"/>
          </p:nvPr>
        </p:nvSpPr>
        <p:spPr>
          <a:xfrm>
            <a:off x="0" y="1868905"/>
            <a:ext cx="12192000" cy="5021179"/>
          </a:xfrm>
        </p:spPr>
        <p:txBody>
          <a:bodyPr>
            <a:normAutofit/>
          </a:bodyPr>
          <a:lstStyle/>
          <a:p>
            <a:r>
              <a:rPr lang="en-US" dirty="0">
                <a:solidFill>
                  <a:schemeClr val="bg1"/>
                </a:solidFill>
                <a:latin typeface="Söhne"/>
              </a:rPr>
              <a:t>A chatbot conversation flow is a decision tree that gives you a comprehensive list of decisions, events, and outcomes</a:t>
            </a:r>
          </a:p>
          <a:p>
            <a:r>
              <a:rPr lang="en-US" b="0" i="0" dirty="0">
                <a:solidFill>
                  <a:schemeClr val="bg1"/>
                </a:solidFill>
                <a:effectLst/>
                <a:latin typeface="Söhne"/>
              </a:rPr>
              <a:t>Designing the conversation flow for a chatbot powered by Watson involves creating a structured and engaging interaction that effectively addresses user queries and prompts. The key to a successful chatbot conversation flow is to ensure that it is intuitive, user-friendly, and capable of providing valuable information or assistance.</a:t>
            </a:r>
          </a:p>
          <a:p>
            <a:r>
              <a:rPr lang="en-US" b="1" i="0" u="sng" dirty="0">
                <a:solidFill>
                  <a:schemeClr val="bg1"/>
                </a:solidFill>
                <a:effectLst/>
                <a:latin typeface="Söhne"/>
              </a:rPr>
              <a:t>Greeting and Introduction:</a:t>
            </a:r>
            <a:r>
              <a:rPr lang="en-US" b="0" i="0" u="sng" dirty="0">
                <a:solidFill>
                  <a:schemeClr val="bg1"/>
                </a:solidFill>
                <a:effectLst/>
                <a:latin typeface="Söhne"/>
              </a:rPr>
              <a:t> </a:t>
            </a:r>
          </a:p>
          <a:p>
            <a:pPr marL="0" indent="0">
              <a:buNone/>
            </a:pPr>
            <a:r>
              <a:rPr lang="en-US" dirty="0">
                <a:solidFill>
                  <a:schemeClr val="bg1"/>
                </a:solidFill>
                <a:latin typeface="Söhne"/>
              </a:rPr>
              <a:t>                                                 </a:t>
            </a:r>
            <a:r>
              <a:rPr lang="en-US" b="0" i="0" dirty="0">
                <a:solidFill>
                  <a:schemeClr val="bg1"/>
                </a:solidFill>
                <a:effectLst/>
                <a:latin typeface="Söhne"/>
              </a:rPr>
              <a:t>The conversation typically begins with a warm greeting and a brief introduction of the chatbot's capabilities. This sets the tone for the interaction and helps users understand what the chatbot can assist them with.</a:t>
            </a:r>
          </a:p>
          <a:p>
            <a:r>
              <a:rPr lang="en-US" b="1" i="0" u="sng" dirty="0">
                <a:solidFill>
                  <a:schemeClr val="bg1"/>
                </a:solidFill>
                <a:effectLst/>
                <a:latin typeface="Söhne"/>
              </a:rPr>
              <a:t>User Input Handling:</a:t>
            </a:r>
            <a:endParaRPr lang="en-US" u="sng" dirty="0">
              <a:solidFill>
                <a:schemeClr val="bg1"/>
              </a:solidFill>
              <a:latin typeface="Söhne"/>
            </a:endParaRPr>
          </a:p>
          <a:p>
            <a:pPr marL="0" indent="0">
              <a:buNone/>
            </a:pPr>
            <a:r>
              <a:rPr lang="en-US" b="0" i="0" dirty="0">
                <a:solidFill>
                  <a:schemeClr val="bg1"/>
                </a:solidFill>
                <a:effectLst/>
                <a:latin typeface="Söhne"/>
              </a:rPr>
              <a:t>                                     The chatbot should be designed to handle various types of user inputs, including text-based queries, specific commands, or even natural language input</a:t>
            </a:r>
          </a:p>
          <a:p>
            <a:pPr marL="0" indent="0">
              <a:buNone/>
            </a:pPr>
            <a:endParaRPr lang="en-IN" dirty="0">
              <a:solidFill>
                <a:schemeClr val="bg1"/>
              </a:solidFill>
              <a:latin typeface="Söhne"/>
            </a:endParaRPr>
          </a:p>
        </p:txBody>
      </p:sp>
    </p:spTree>
    <p:extLst>
      <p:ext uri="{BB962C8B-B14F-4D97-AF65-F5344CB8AC3E}">
        <p14:creationId xmlns:p14="http://schemas.microsoft.com/office/powerpoint/2010/main" xmlns="" val="139065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654316-A468-2BC1-9A85-884D91701E16}"/>
              </a:ext>
            </a:extLst>
          </p:cNvPr>
          <p:cNvSpPr>
            <a:spLocks noGrp="1"/>
          </p:cNvSpPr>
          <p:nvPr>
            <p:ph type="title"/>
          </p:nvPr>
        </p:nvSpPr>
        <p:spPr>
          <a:xfrm>
            <a:off x="3569368" y="639315"/>
            <a:ext cx="8622632" cy="1293028"/>
          </a:xfrm>
        </p:spPr>
        <p:txBody>
          <a:bodyPr/>
          <a:lstStyle/>
          <a:p>
            <a:r>
              <a:rPr lang="en-US" u="sng" dirty="0">
                <a:solidFill>
                  <a:schemeClr val="bg1"/>
                </a:solidFill>
                <a:latin typeface="Bell MT" panose="02020503060305020303" pitchFamily="18" charset="0"/>
              </a:rPr>
              <a:t>Response Configuration</a:t>
            </a:r>
            <a:br>
              <a:rPr lang="en-US" u="sng" dirty="0">
                <a:solidFill>
                  <a:schemeClr val="bg1"/>
                </a:solidFill>
                <a:latin typeface="Bell MT" panose="02020503060305020303" pitchFamily="18" charset="0"/>
              </a:rPr>
            </a:br>
            <a:endParaRPr lang="en-IN" u="sng" dirty="0">
              <a:solidFill>
                <a:schemeClr val="bg1"/>
              </a:solidFill>
            </a:endParaRPr>
          </a:p>
        </p:txBody>
      </p:sp>
      <p:sp>
        <p:nvSpPr>
          <p:cNvPr id="3" name="Content Placeholder 2">
            <a:extLst>
              <a:ext uri="{FF2B5EF4-FFF2-40B4-BE49-F238E27FC236}">
                <a16:creationId xmlns:a16="http://schemas.microsoft.com/office/drawing/2014/main" xmlns="" id="{A461EB72-35FB-9DE8-B797-9CE288DD0A10}"/>
              </a:ext>
            </a:extLst>
          </p:cNvPr>
          <p:cNvSpPr>
            <a:spLocks noGrp="1"/>
          </p:cNvSpPr>
          <p:nvPr>
            <p:ph idx="1"/>
          </p:nvPr>
        </p:nvSpPr>
        <p:spPr>
          <a:xfrm>
            <a:off x="0" y="1716506"/>
            <a:ext cx="12192000" cy="5141494"/>
          </a:xfrm>
        </p:spPr>
        <p:txBody>
          <a:bodyPr>
            <a:noAutofit/>
          </a:bodyPr>
          <a:lstStyle/>
          <a:p>
            <a:pPr algn="l"/>
            <a:r>
              <a:rPr lang="en-US" sz="2000" b="0" i="0" dirty="0">
                <a:solidFill>
                  <a:schemeClr val="bg1"/>
                </a:solidFill>
                <a:effectLst/>
                <a:latin typeface="+mj-lt"/>
              </a:rPr>
              <a:t>Response Configuration for a chatbot using Watson Assistant involves harnessing the power of intents, entities, and dialog nodes to create a dynamic and context-aware conversational experience.</a:t>
            </a:r>
          </a:p>
          <a:p>
            <a:pPr algn="l"/>
            <a:r>
              <a:rPr lang="en-US" sz="2000" b="1" i="0" u="sng" dirty="0">
                <a:solidFill>
                  <a:schemeClr val="bg1"/>
                </a:solidFill>
                <a:effectLst/>
                <a:latin typeface="+mj-lt"/>
              </a:rPr>
              <a:t>Intents:</a:t>
            </a:r>
            <a:endParaRPr lang="en-US" sz="2000" u="sng" dirty="0">
              <a:solidFill>
                <a:schemeClr val="bg1"/>
              </a:solidFill>
              <a:latin typeface="+mj-lt"/>
            </a:endParaRPr>
          </a:p>
          <a:p>
            <a:pPr marL="0" indent="0" algn="l">
              <a:buNone/>
            </a:pPr>
            <a:r>
              <a:rPr lang="en-US" sz="2000" b="0" i="0" dirty="0">
                <a:solidFill>
                  <a:schemeClr val="bg1"/>
                </a:solidFill>
                <a:effectLst/>
                <a:latin typeface="+mj-lt"/>
              </a:rPr>
              <a:t>                Intents are the building blocks of understanding user input. By defining a range of intents, we enable the chatbot to recognize the user's purpose or query. For example, intents can be created for common user actions such as "place an order," "ask a question," or "request assistance." Watson Assistant's natural language processing capabilities can be trained to accurately detect these intents, ensuring that the chatbot understands what the user wants.</a:t>
            </a:r>
          </a:p>
          <a:p>
            <a:pPr algn="l"/>
            <a:r>
              <a:rPr lang="en-US" sz="2000" b="1" i="0" u="sng" dirty="0">
                <a:solidFill>
                  <a:schemeClr val="bg1"/>
                </a:solidFill>
                <a:effectLst/>
                <a:latin typeface="+mj-lt"/>
              </a:rPr>
              <a:t>Entities:</a:t>
            </a:r>
            <a:endParaRPr lang="en-US" sz="2000" u="sng" dirty="0">
              <a:solidFill>
                <a:schemeClr val="bg1"/>
              </a:solidFill>
              <a:latin typeface="+mj-lt"/>
            </a:endParaRPr>
          </a:p>
          <a:p>
            <a:pPr marL="0" indent="0" algn="l">
              <a:buNone/>
            </a:pPr>
            <a:r>
              <a:rPr lang="en-US" sz="2000" b="0" i="0" dirty="0">
                <a:solidFill>
                  <a:schemeClr val="bg1"/>
                </a:solidFill>
                <a:effectLst/>
                <a:latin typeface="+mj-lt"/>
              </a:rPr>
              <a:t>                Entities are crucial for extracting specific details from user input. They help the chatbot identify key pieces of information within a user's message, such as product names, dates, locations, or any other relevant data. For instance, when a user says, "I want to book a flight to New York on September 15th," entities can be used to extract "New York" as the destination and "September 15th" as the travel date. Watson Assistant's entity recognition can be fine-tuned to</a:t>
            </a:r>
            <a:r>
              <a:rPr lang="en-SG" sz="2000" b="0" i="0" dirty="0">
                <a:solidFill>
                  <a:schemeClr val="bg1"/>
                </a:solidFill>
                <a:effectLst/>
                <a:latin typeface="+mj-lt"/>
              </a:rPr>
              <a:t> ensure precision</a:t>
            </a:r>
            <a:endParaRPr lang="en-US" sz="2000" b="0" i="0" dirty="0">
              <a:solidFill>
                <a:schemeClr val="bg1"/>
              </a:solidFill>
              <a:effectLst/>
              <a:latin typeface="+mj-lt"/>
            </a:endParaRPr>
          </a:p>
          <a:p>
            <a:pPr algn="l"/>
            <a:endParaRPr lang="en-US" sz="2000" b="0" i="0" dirty="0">
              <a:solidFill>
                <a:schemeClr val="bg1"/>
              </a:solidFill>
              <a:effectLst/>
              <a:latin typeface="+mj-lt"/>
            </a:endParaRPr>
          </a:p>
          <a:p>
            <a:endParaRPr lang="en-IN" sz="2000" dirty="0">
              <a:solidFill>
                <a:schemeClr val="bg1"/>
              </a:solidFill>
            </a:endParaRPr>
          </a:p>
        </p:txBody>
      </p:sp>
    </p:spTree>
    <p:extLst>
      <p:ext uri="{BB962C8B-B14F-4D97-AF65-F5344CB8AC3E}">
        <p14:creationId xmlns:p14="http://schemas.microsoft.com/office/powerpoint/2010/main" xmlns="" val="106692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0A00F0-1B03-6526-2D63-B384EF31FDFF}"/>
              </a:ext>
            </a:extLst>
          </p:cNvPr>
          <p:cNvSpPr>
            <a:spLocks noGrp="1"/>
          </p:cNvSpPr>
          <p:nvPr>
            <p:ph type="title"/>
          </p:nvPr>
        </p:nvSpPr>
        <p:spPr>
          <a:xfrm>
            <a:off x="3581400" y="443531"/>
            <a:ext cx="8610600" cy="1293028"/>
          </a:xfrm>
        </p:spPr>
        <p:txBody>
          <a:bodyPr/>
          <a:lstStyle/>
          <a:p>
            <a:r>
              <a:rPr lang="en-US" u="sng" dirty="0">
                <a:solidFill>
                  <a:schemeClr val="bg1"/>
                </a:solidFill>
                <a:latin typeface="Bell MT" panose="02020503060305020303" pitchFamily="18" charset="0"/>
              </a:rPr>
              <a:t>Platform Integration</a:t>
            </a:r>
            <a:endParaRPr lang="en-IN" u="sng" dirty="0">
              <a:solidFill>
                <a:schemeClr val="bg1"/>
              </a:solidFill>
            </a:endParaRPr>
          </a:p>
        </p:txBody>
      </p:sp>
      <p:sp>
        <p:nvSpPr>
          <p:cNvPr id="3" name="Content Placeholder 2">
            <a:extLst>
              <a:ext uri="{FF2B5EF4-FFF2-40B4-BE49-F238E27FC236}">
                <a16:creationId xmlns:a16="http://schemas.microsoft.com/office/drawing/2014/main" xmlns="" id="{9CE11F01-6377-7791-2091-AD8AB6C488E3}"/>
              </a:ext>
            </a:extLst>
          </p:cNvPr>
          <p:cNvSpPr>
            <a:spLocks noGrp="1"/>
          </p:cNvSpPr>
          <p:nvPr>
            <p:ph idx="1"/>
          </p:nvPr>
        </p:nvSpPr>
        <p:spPr>
          <a:xfrm>
            <a:off x="80211" y="1736560"/>
            <a:ext cx="12111789" cy="5121440"/>
          </a:xfrm>
        </p:spPr>
        <p:txBody>
          <a:bodyPr>
            <a:normAutofit fontScale="92500"/>
          </a:bodyPr>
          <a:lstStyle/>
          <a:p>
            <a:r>
              <a:rPr lang="en-US" dirty="0">
                <a:solidFill>
                  <a:schemeClr val="bg1"/>
                </a:solidFill>
                <a:latin typeface="Söhne"/>
              </a:rPr>
              <a:t>Integrating the chatbot with Slack is particularly advantageous for businesses and teams. Slack is a popular communication and collaboration platform used in various professional settings.</a:t>
            </a:r>
          </a:p>
          <a:p>
            <a:r>
              <a:rPr lang="en-US" dirty="0">
                <a:solidFill>
                  <a:schemeClr val="bg1"/>
                </a:solidFill>
                <a:latin typeface="Söhne"/>
              </a:rPr>
              <a:t>With the chatbot accessible within Slack channels or through direct messages, users can seamlessly obtain information, perform tasks, or receive notifications without leaving the platform they use for work.</a:t>
            </a:r>
          </a:p>
          <a:p>
            <a:r>
              <a:rPr lang="en-US" dirty="0">
                <a:solidFill>
                  <a:schemeClr val="bg1"/>
                </a:solidFill>
                <a:latin typeface="Söhne"/>
              </a:rPr>
              <a:t> The integration can be configured to respond to specific Slack commands or keywords, making it a valuable tool for streamlining workflows and automating routine tasks.</a:t>
            </a:r>
          </a:p>
          <a:p>
            <a:r>
              <a:rPr lang="en-US" dirty="0">
                <a:solidFill>
                  <a:schemeClr val="bg1"/>
                </a:solidFill>
                <a:latin typeface="Söhne"/>
              </a:rPr>
              <a:t>By integrating the chatbot with Facebook Messenger, you tap into one of the largest messaging platforms globally. Users can initiate conversations with the chatbot directly from their Messenger app, allowing for real-time interactions. </a:t>
            </a:r>
          </a:p>
          <a:p>
            <a:r>
              <a:rPr lang="en-US" dirty="0">
                <a:solidFill>
                  <a:schemeClr val="bg1"/>
                </a:solidFill>
                <a:latin typeface="Söhne"/>
              </a:rPr>
              <a:t>Whether it's for customer support, information queries, or any other purpose, users can access the chatbot effortlessly. The integration also benefits from the rich media capabilities of Messenger, allowing the chatbot to send images, videos, or interactive elements as part of its responses.</a:t>
            </a:r>
          </a:p>
          <a:p>
            <a:r>
              <a:rPr lang="en-US" dirty="0">
                <a:solidFill>
                  <a:schemeClr val="bg1"/>
                </a:solidFill>
                <a:latin typeface="Söhne"/>
              </a:rPr>
              <a:t> Furthermore, leveraging Facebook's user authentication and profile data can provide a personalized experience, enhancing the quality of interactions.</a:t>
            </a:r>
          </a:p>
          <a:p>
            <a:endParaRPr lang="en-IN" dirty="0"/>
          </a:p>
        </p:txBody>
      </p:sp>
    </p:spTree>
    <p:extLst>
      <p:ext uri="{BB962C8B-B14F-4D97-AF65-F5344CB8AC3E}">
        <p14:creationId xmlns:p14="http://schemas.microsoft.com/office/powerpoint/2010/main" xmlns="" val="329821971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141</TotalTime>
  <Words>1121</Words>
  <Application>Microsoft Office PowerPoint</Application>
  <PresentationFormat>Custom</PresentationFormat>
  <Paragraphs>55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Vapor Trail</vt:lpstr>
      <vt:lpstr>PROBLEM DEFINITION                AND DESIGN THINKING</vt:lpstr>
      <vt:lpstr>PROBLEM DEFINITION</vt:lpstr>
      <vt:lpstr>DESIGN THINKING</vt:lpstr>
      <vt:lpstr>DESIGN THINKING</vt:lpstr>
      <vt:lpstr>Persona Design</vt:lpstr>
      <vt:lpstr>User Scenarios</vt:lpstr>
      <vt:lpstr>Conversation Flow</vt:lpstr>
      <vt:lpstr>Response Configuration </vt:lpstr>
      <vt:lpstr>Platform Integration</vt:lpstr>
      <vt:lpstr>User Experience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DEFINITION                AND DESIGN THINKING</dc:title>
  <dc:creator>Mubarak Mohamed</dc:creator>
  <cp:lastModifiedBy>Admin</cp:lastModifiedBy>
  <cp:revision>5</cp:revision>
  <dcterms:created xsi:type="dcterms:W3CDTF">2023-09-28T06:41:19Z</dcterms:created>
  <dcterms:modified xsi:type="dcterms:W3CDTF">2023-09-28T15:10:41Z</dcterms:modified>
</cp:coreProperties>
</file>