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51" d="100"/>
          <a:sy n="51" d="100"/>
        </p:scale>
        <p:origin x="86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43656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78664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068435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634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4227192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2A55C6-7D95-4C5E-B5AE-E7D7E62E355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664202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2A55C6-7D95-4C5E-B5AE-E7D7E62E355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930684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55135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02324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39107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21296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96762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A55C6-7D95-4C5E-B5AE-E7D7E62E3558}"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72762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2A55C6-7D95-4C5E-B5AE-E7D7E62E355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20120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A55C6-7D95-4C5E-B5AE-E7D7E62E3558}"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428943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55322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15818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72A55C6-7D95-4C5E-B5AE-E7D7E62E3558}" type="datetimeFigureOut">
              <a:rPr lang="en-US" smtClean="0"/>
              <a:t>10/11/2023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AFDD747-F8F6-465A-B515-D9B5FB733C6F}" type="slidenum">
              <a:rPr lang="en-US" smtClean="0"/>
              <a:t>‹#›</a:t>
            </a:fld>
            <a:endParaRPr lang="en-US"/>
          </a:p>
        </p:txBody>
      </p:sp>
    </p:spTree>
    <p:extLst>
      <p:ext uri="{BB962C8B-B14F-4D97-AF65-F5344CB8AC3E}">
        <p14:creationId xmlns:p14="http://schemas.microsoft.com/office/powerpoint/2010/main" val="24106826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84D3-FB20-13FF-2ED5-4478B34FFD4B}"/>
              </a:ext>
            </a:extLst>
          </p:cNvPr>
          <p:cNvSpPr>
            <a:spLocks noGrp="1"/>
          </p:cNvSpPr>
          <p:nvPr>
            <p:ph type="ctrTitle"/>
          </p:nvPr>
        </p:nvSpPr>
        <p:spPr>
          <a:xfrm>
            <a:off x="561474" y="1756611"/>
            <a:ext cx="11012905" cy="1753352"/>
          </a:xfrm>
        </p:spPr>
        <p:txBody>
          <a:bodyPr/>
          <a:lstStyle/>
          <a:p>
            <a:r>
              <a:rPr lang="en-US" dirty="0">
                <a:effectLst>
                  <a:outerShdw blurRad="38100" dist="38100" dir="2700000" algn="tl">
                    <a:srgbClr val="000000">
                      <a:alpha val="43137"/>
                    </a:srgbClr>
                  </a:outerShdw>
                </a:effectLst>
                <a:latin typeface="Algerian" panose="04020705040A02060702" pitchFamily="82" charset="0"/>
              </a:rPr>
              <a:t>Big Data Analysis with IBM Cloud</a:t>
            </a:r>
          </a:p>
        </p:txBody>
      </p:sp>
      <p:sp>
        <p:nvSpPr>
          <p:cNvPr id="3" name="Subtitle 2">
            <a:extLst>
              <a:ext uri="{FF2B5EF4-FFF2-40B4-BE49-F238E27FC236}">
                <a16:creationId xmlns:a16="http://schemas.microsoft.com/office/drawing/2014/main" id="{C7E9663A-984A-804E-EF58-EF8D6ED4A91C}"/>
              </a:ext>
            </a:extLst>
          </p:cNvPr>
          <p:cNvSpPr>
            <a:spLocks noGrp="1"/>
          </p:cNvSpPr>
          <p:nvPr>
            <p:ph type="subTitle" idx="1"/>
          </p:nvPr>
        </p:nvSpPr>
        <p:spPr/>
        <p:txBody>
          <a:bodyPr/>
          <a:lstStyle/>
          <a:p>
            <a:r>
              <a:rPr lang="en-US" dirty="0"/>
              <a:t>M.HARIHARAN</a:t>
            </a:r>
          </a:p>
          <a:p>
            <a:endParaRPr lang="en-US" dirty="0"/>
          </a:p>
        </p:txBody>
      </p:sp>
    </p:spTree>
    <p:extLst>
      <p:ext uri="{BB962C8B-B14F-4D97-AF65-F5344CB8AC3E}">
        <p14:creationId xmlns:p14="http://schemas.microsoft.com/office/powerpoint/2010/main" val="302673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1465-17F8-3751-9BAD-79AAE3FB30FF}"/>
              </a:ext>
            </a:extLst>
          </p:cNvPr>
          <p:cNvSpPr>
            <a:spLocks noGrp="1"/>
          </p:cNvSpPr>
          <p:nvPr>
            <p:ph type="title"/>
          </p:nvPr>
        </p:nvSpPr>
        <p:spPr>
          <a:xfrm>
            <a:off x="103669" y="521368"/>
            <a:ext cx="10353762" cy="545432"/>
          </a:xfrm>
        </p:spPr>
        <p:txBody>
          <a:bodyPr anchor="t">
            <a:normAutofit fontScale="90000"/>
          </a:bodyPr>
          <a:lstStyle/>
          <a:p>
            <a:r>
              <a:rPr lang="en-US" b="1" dirty="0">
                <a:effectLst/>
              </a:rPr>
              <a:t>Introduction to Big Data and IBM Cloud</a:t>
            </a:r>
            <a:br>
              <a:rPr lang="en-US" b="1" dirty="0"/>
            </a:br>
            <a:endParaRPr lang="en-US" dirty="0"/>
          </a:p>
        </p:txBody>
      </p:sp>
      <p:sp>
        <p:nvSpPr>
          <p:cNvPr id="3" name="Content Placeholder 2">
            <a:extLst>
              <a:ext uri="{FF2B5EF4-FFF2-40B4-BE49-F238E27FC236}">
                <a16:creationId xmlns:a16="http://schemas.microsoft.com/office/drawing/2014/main" id="{8B226E2B-A494-B9AA-18EF-EEB2B76AB704}"/>
              </a:ext>
            </a:extLst>
          </p:cNvPr>
          <p:cNvSpPr>
            <a:spLocks noGrp="1"/>
          </p:cNvSpPr>
          <p:nvPr>
            <p:ph idx="1"/>
          </p:nvPr>
        </p:nvSpPr>
        <p:spPr>
          <a:xfrm>
            <a:off x="1058174" y="1414274"/>
            <a:ext cx="10353762" cy="3695136"/>
          </a:xfrm>
        </p:spPr>
        <p:txBody>
          <a:bodyPr>
            <a:normAutofit/>
          </a:bodyPr>
          <a:lstStyle/>
          <a:p>
            <a:pPr marL="0" indent="0">
              <a:buNone/>
            </a:pPr>
            <a:r>
              <a:rPr lang="en-US" sz="2400" dirty="0">
                <a:solidFill>
                  <a:schemeClr val="tx1">
                    <a:lumMod val="65000"/>
                  </a:schemeClr>
                </a:solidFill>
                <a:effectLst/>
              </a:rPr>
              <a:t>Big data refers to the large and complex sets of data that are difficult to process and analyze using traditional data processing methods. With the advent of new technologies like IBM Cloud, big data analysis has become more accessible and efficient. IBM Cloud provides a scalable and secure platform for storing, processing, and analyzing big data. With IBM Cloud, organizations can leverage advanced machine learning algorithms for predictive analysis or anomaly detection in big data.</a:t>
            </a:r>
            <a:endParaRPr lang="en-US" sz="2400" dirty="0">
              <a:solidFill>
                <a:schemeClr val="tx1">
                  <a:lumMod val="65000"/>
                </a:schemeClr>
              </a:solidFill>
            </a:endParaRPr>
          </a:p>
          <a:p>
            <a:pPr marL="0" indent="0">
              <a:buNone/>
            </a:pPr>
            <a:endParaRPr lang="en-US" sz="2400" dirty="0">
              <a:solidFill>
                <a:schemeClr val="tx1">
                  <a:lumMod val="65000"/>
                </a:schemeClr>
              </a:solidFill>
            </a:endParaRPr>
          </a:p>
        </p:txBody>
      </p:sp>
    </p:spTree>
    <p:extLst>
      <p:ext uri="{BB962C8B-B14F-4D97-AF65-F5344CB8AC3E}">
        <p14:creationId xmlns:p14="http://schemas.microsoft.com/office/powerpoint/2010/main" val="370155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259D-6D1D-570A-F8F3-59B477F13576}"/>
              </a:ext>
            </a:extLst>
          </p:cNvPr>
          <p:cNvSpPr>
            <a:spLocks noGrp="1"/>
          </p:cNvSpPr>
          <p:nvPr>
            <p:ph type="title"/>
          </p:nvPr>
        </p:nvSpPr>
        <p:spPr>
          <a:xfrm>
            <a:off x="352321" y="401052"/>
            <a:ext cx="10283594" cy="553453"/>
          </a:xfrm>
        </p:spPr>
        <p:txBody>
          <a:bodyPr anchor="t">
            <a:normAutofit fontScale="90000"/>
          </a:bodyPr>
          <a:lstStyle/>
          <a:p>
            <a:pPr algn="l"/>
            <a:r>
              <a:rPr lang="en-US" b="1" i="0" dirty="0">
                <a:solidFill>
                  <a:srgbClr val="FFFFFF"/>
                </a:solidFill>
                <a:effectLst/>
                <a:latin typeface="Algerian" panose="04020705040A02060702" pitchFamily="82" charset="0"/>
              </a:rPr>
              <a:t>Data Collection and Storage:</a:t>
            </a:r>
            <a:br>
              <a:rPr lang="en-US" b="1" i="0" dirty="0">
                <a:solidFill>
                  <a:srgbClr val="FFFFFF"/>
                </a:solidFill>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3D0B89B4-44FF-ADEC-3079-68624B2C92CD}"/>
              </a:ext>
            </a:extLst>
          </p:cNvPr>
          <p:cNvSpPr>
            <a:spLocks noGrp="1"/>
          </p:cNvSpPr>
          <p:nvPr>
            <p:ph idx="1"/>
          </p:nvPr>
        </p:nvSpPr>
        <p:spPr>
          <a:xfrm>
            <a:off x="441156" y="1042736"/>
            <a:ext cx="10748211" cy="4772527"/>
          </a:xfrm>
        </p:spPr>
        <p:txBody>
          <a:bodyPr>
            <a:normAutofit/>
          </a:bodyPr>
          <a:lstStyle/>
          <a:p>
            <a:pPr marL="0" indent="0" algn="l">
              <a:buNone/>
            </a:pPr>
            <a:r>
              <a:rPr lang="en-US" b="0" i="0" dirty="0">
                <a:solidFill>
                  <a:srgbClr val="FFFFFF"/>
                </a:solidFill>
                <a:effectLst/>
                <a:latin typeface="clcicgqyw0002obe2xroteu2c"/>
              </a:rPr>
              <a:t>Data is collected from various sources, such as social media platforms, IoT devices, and sensors. IBM Cloud offers various storage options for big data, including object storage, block storage, and file storage. Object storage is ideal for unstructured data, while block storage is suitable for structured data, and file storage is best for shared file systems.</a:t>
            </a:r>
          </a:p>
          <a:p>
            <a:pPr marL="0" indent="0" algn="l">
              <a:buNone/>
            </a:pPr>
            <a:endParaRPr lang="en-US" b="0" i="0" dirty="0">
              <a:solidFill>
                <a:srgbClr val="FFFFFF"/>
              </a:solidFill>
              <a:effectLst/>
              <a:latin typeface="clcicgqyw0002obe2xroteu2c"/>
            </a:endParaRPr>
          </a:p>
          <a:p>
            <a:pPr marL="0" indent="0" algn="l">
              <a:buNone/>
            </a:pPr>
            <a:r>
              <a:rPr lang="en-US" sz="2800" b="1" i="0" dirty="0">
                <a:solidFill>
                  <a:srgbClr val="FFFFFF"/>
                </a:solidFill>
                <a:effectLst/>
                <a:latin typeface="Algerian" panose="04020705040A02060702" pitchFamily="82" charset="0"/>
              </a:rPr>
              <a:t>IBM Cloud Storage Options:</a:t>
            </a:r>
          </a:p>
          <a:p>
            <a:pPr marL="0" indent="0" algn="l">
              <a:buNone/>
            </a:pPr>
            <a:r>
              <a:rPr lang="en-US" b="0" i="0" dirty="0">
                <a:solidFill>
                  <a:srgbClr val="FFFFFF"/>
                </a:solidFill>
                <a:effectLst/>
                <a:latin typeface="clcicgqyw0002obe2xroteu2c"/>
              </a:rPr>
              <a:t>Object Storage: Ideal for unstructured data such as audio, video, and images.</a:t>
            </a:r>
          </a:p>
          <a:p>
            <a:pPr marL="0" indent="0" algn="l">
              <a:buNone/>
            </a:pPr>
            <a:r>
              <a:rPr lang="en-US" b="0" i="0" dirty="0">
                <a:solidFill>
                  <a:srgbClr val="FFFFFF"/>
                </a:solidFill>
                <a:effectLst/>
                <a:latin typeface="clcicgqyw0002obe2xroteu2c"/>
              </a:rPr>
              <a:t>Block Storage: Suitable for structured data such as databases and applications.</a:t>
            </a:r>
          </a:p>
          <a:p>
            <a:pPr marL="0" indent="0" algn="l">
              <a:buNone/>
            </a:pPr>
            <a:r>
              <a:rPr lang="en-US" b="0" i="0" dirty="0">
                <a:solidFill>
                  <a:srgbClr val="FFFFFF"/>
                </a:solidFill>
                <a:effectLst/>
                <a:latin typeface="clcicgqyw0002obe2xroteu2c"/>
              </a:rPr>
              <a:t>File Storage: Best for shared file systems and home directories.</a:t>
            </a:r>
          </a:p>
        </p:txBody>
      </p:sp>
    </p:spTree>
    <p:extLst>
      <p:ext uri="{BB962C8B-B14F-4D97-AF65-F5344CB8AC3E}">
        <p14:creationId xmlns:p14="http://schemas.microsoft.com/office/powerpoint/2010/main" val="32746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AC97-6F55-8F68-7A98-338702563C33}"/>
              </a:ext>
            </a:extLst>
          </p:cNvPr>
          <p:cNvSpPr>
            <a:spLocks noGrp="1"/>
          </p:cNvSpPr>
          <p:nvPr>
            <p:ph type="title"/>
          </p:nvPr>
        </p:nvSpPr>
        <p:spPr>
          <a:xfrm>
            <a:off x="164128" y="644530"/>
            <a:ext cx="11647174" cy="593558"/>
          </a:xfrm>
        </p:spPr>
        <p:txBody>
          <a:bodyPr anchor="t">
            <a:normAutofit fontScale="90000"/>
          </a:bodyPr>
          <a:lstStyle/>
          <a:p>
            <a:pPr algn="l"/>
            <a:r>
              <a:rPr lang="en-US" b="1" i="0" dirty="0">
                <a:effectLst/>
                <a:latin typeface="Algerian" panose="04020705040A02060702" pitchFamily="82" charset="0"/>
              </a:rPr>
              <a:t>Machine Learning Algorithms for Predictive Analysis:</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C1D78F7A-D16C-5344-651D-DE3F3638629A}"/>
              </a:ext>
            </a:extLst>
          </p:cNvPr>
          <p:cNvSpPr>
            <a:spLocks noGrp="1"/>
          </p:cNvSpPr>
          <p:nvPr>
            <p:ph sz="half" idx="1"/>
          </p:nvPr>
        </p:nvSpPr>
        <p:spPr>
          <a:xfrm>
            <a:off x="320842" y="1844843"/>
            <a:ext cx="5666873" cy="4403558"/>
          </a:xfrm>
        </p:spPr>
        <p:txBody>
          <a:bodyPr numCol="1">
            <a:normAutofit/>
          </a:bodyPr>
          <a:lstStyle/>
          <a:p>
            <a:pPr marL="0" indent="0">
              <a:buNone/>
            </a:pPr>
            <a:r>
              <a:rPr lang="en-US" b="1" i="0" dirty="0">
                <a:solidFill>
                  <a:srgbClr val="FFFFFF"/>
                </a:solidFill>
                <a:effectLst/>
                <a:latin typeface="clcicgqyw0002obe2xroteu2c"/>
              </a:rPr>
              <a:t>Linear Regression:</a:t>
            </a:r>
          </a:p>
          <a:p>
            <a:pPr marL="0" indent="0">
              <a:buNone/>
            </a:pPr>
            <a:r>
              <a:rPr lang="en-US" b="0" i="0" dirty="0">
                <a:solidFill>
                  <a:srgbClr val="FFFFFF"/>
                </a:solidFill>
                <a:effectLst/>
                <a:latin typeface="clcicgqyw0002obe2xroteu2c"/>
              </a:rPr>
              <a:t>Linear regression is a simple machine learning algorithm that predicts a numeric value based on the relationship between one or more independent variables and a dependent variable.</a:t>
            </a:r>
          </a:p>
          <a:p>
            <a:pPr marL="0" indent="0">
              <a:buNone/>
            </a:pPr>
            <a:endParaRPr lang="en-US" dirty="0"/>
          </a:p>
        </p:txBody>
      </p:sp>
      <p:sp>
        <p:nvSpPr>
          <p:cNvPr id="4" name="Content Placeholder 3">
            <a:extLst>
              <a:ext uri="{FF2B5EF4-FFF2-40B4-BE49-F238E27FC236}">
                <a16:creationId xmlns:a16="http://schemas.microsoft.com/office/drawing/2014/main" id="{F99367BD-5C6F-DEC5-CE03-19E3BA9C3FEB}"/>
              </a:ext>
            </a:extLst>
          </p:cNvPr>
          <p:cNvSpPr>
            <a:spLocks noGrp="1"/>
          </p:cNvSpPr>
          <p:nvPr>
            <p:ph sz="half" idx="2"/>
          </p:nvPr>
        </p:nvSpPr>
        <p:spPr>
          <a:xfrm>
            <a:off x="6204287" y="1917031"/>
            <a:ext cx="5094154" cy="3702881"/>
          </a:xfrm>
        </p:spPr>
        <p:txBody>
          <a:bodyPr>
            <a:normAutofit/>
          </a:bodyPr>
          <a:lstStyle/>
          <a:p>
            <a:pPr marL="0" indent="0" algn="l">
              <a:buNone/>
            </a:pPr>
            <a:r>
              <a:rPr lang="en-US" b="1" i="0" dirty="0">
                <a:solidFill>
                  <a:srgbClr val="FFFFFF"/>
                </a:solidFill>
                <a:effectLst/>
                <a:latin typeface="clcicgqyw0002obe2xroteu2c"/>
              </a:rPr>
              <a:t>Random Forest:</a:t>
            </a:r>
          </a:p>
          <a:p>
            <a:pPr marL="0" indent="0" algn="l">
              <a:buNone/>
            </a:pPr>
            <a:r>
              <a:rPr lang="en-US" b="0" i="0" dirty="0">
                <a:solidFill>
                  <a:srgbClr val="FFFFFF"/>
                </a:solidFill>
                <a:effectLst/>
                <a:latin typeface="clcicgqyw0002obe2xroteu2c"/>
              </a:rPr>
              <a:t>Random forest is a popular machine learning algorithm used for predictive analysis. It creates multiple decision trees and combines their predictions to achieve higher accuracy.</a:t>
            </a:r>
          </a:p>
          <a:p>
            <a:endParaRPr lang="en-US" dirty="0"/>
          </a:p>
        </p:txBody>
      </p:sp>
    </p:spTree>
    <p:extLst>
      <p:ext uri="{BB962C8B-B14F-4D97-AF65-F5344CB8AC3E}">
        <p14:creationId xmlns:p14="http://schemas.microsoft.com/office/powerpoint/2010/main" val="207584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6EB8-2C7C-0FD7-7C89-5A43266032FA}"/>
              </a:ext>
            </a:extLst>
          </p:cNvPr>
          <p:cNvSpPr>
            <a:spLocks noGrp="1"/>
          </p:cNvSpPr>
          <p:nvPr>
            <p:ph type="title"/>
          </p:nvPr>
        </p:nvSpPr>
        <p:spPr>
          <a:xfrm>
            <a:off x="520762" y="585537"/>
            <a:ext cx="10804963" cy="1459831"/>
          </a:xfrm>
        </p:spPr>
        <p:txBody>
          <a:bodyPr anchor="t">
            <a:normAutofit fontScale="90000"/>
          </a:bodyPr>
          <a:lstStyle/>
          <a:p>
            <a:pPr>
              <a:lnSpc>
                <a:spcPct val="100000"/>
              </a:lnSpc>
            </a:pPr>
            <a:r>
              <a:rPr lang="en-US" b="1" i="0" dirty="0">
                <a:effectLst/>
                <a:latin typeface="Algerian" panose="04020705040A02060702" pitchFamily="82" charset="0"/>
              </a:rPr>
              <a:t>Data Visualization:</a:t>
            </a:r>
            <a:br>
              <a:rPr lang="en-US" b="1" i="0" dirty="0">
                <a:effectLst/>
                <a:latin typeface="clcicgqyw0002obe2xroteu2c"/>
              </a:rPr>
            </a:br>
            <a:r>
              <a:rPr lang="en-US" sz="1600" b="0" i="0" cap="none" dirty="0">
                <a:solidFill>
                  <a:srgbClr val="FFFF00"/>
                </a:solidFill>
                <a:effectLst/>
                <a:latin typeface="Aharoni" panose="02010803020104030203" pitchFamily="2" charset="-79"/>
                <a:cs typeface="Aharoni" panose="02010803020104030203" pitchFamily="2" charset="-79"/>
              </a:rPr>
              <a:t>D</a:t>
            </a:r>
            <a:r>
              <a:rPr lang="en-US" sz="2000" b="0" i="0" cap="none" dirty="0">
                <a:solidFill>
                  <a:srgbClr val="FFFF00"/>
                </a:solidFill>
                <a:effectLst/>
                <a:latin typeface="Aharoni" panose="02010803020104030203" pitchFamily="2" charset="-79"/>
                <a:cs typeface="Aharoni" panose="02010803020104030203" pitchFamily="2" charset="-79"/>
              </a:rPr>
              <a:t>ata visualization plays a crucial role in big data analysis as it allows for easy interpretation and understanding of complex data sets. IBM cloud offers a variety of tools and platforms for data visualization, including IBM </a:t>
            </a:r>
            <a:r>
              <a:rPr lang="en-US" sz="2000" b="0" i="0" cap="none" dirty="0" err="1">
                <a:solidFill>
                  <a:srgbClr val="FFFF00"/>
                </a:solidFill>
                <a:effectLst/>
                <a:latin typeface="Aharoni" panose="02010803020104030203" pitchFamily="2" charset="-79"/>
                <a:cs typeface="Aharoni" panose="02010803020104030203" pitchFamily="2" charset="-79"/>
              </a:rPr>
              <a:t>cognos</a:t>
            </a:r>
            <a:r>
              <a:rPr lang="en-US" sz="2000" b="0" i="0" cap="none" dirty="0">
                <a:solidFill>
                  <a:srgbClr val="FFFF00"/>
                </a:solidFill>
                <a:effectLst/>
                <a:latin typeface="Aharoni" panose="02010803020104030203" pitchFamily="2" charset="-79"/>
                <a:cs typeface="Aharoni" panose="02010803020104030203" pitchFamily="2" charset="-79"/>
              </a:rPr>
              <a:t> analytics and IBM </a:t>
            </a:r>
            <a:r>
              <a:rPr lang="en-US" sz="2000" b="0" i="0" cap="none" dirty="0" err="1">
                <a:solidFill>
                  <a:srgbClr val="FFFF00"/>
                </a:solidFill>
                <a:effectLst/>
                <a:latin typeface="Aharoni" panose="02010803020104030203" pitchFamily="2" charset="-79"/>
                <a:cs typeface="Aharoni" panose="02010803020104030203" pitchFamily="2" charset="-79"/>
              </a:rPr>
              <a:t>watson</a:t>
            </a:r>
            <a:r>
              <a:rPr lang="en-US" sz="2000" b="0" i="0" cap="none" dirty="0">
                <a:solidFill>
                  <a:srgbClr val="FFFF00"/>
                </a:solidFill>
                <a:effectLst/>
                <a:latin typeface="Aharoni" panose="02010803020104030203" pitchFamily="2" charset="-79"/>
                <a:cs typeface="Aharoni" panose="02010803020104030203" pitchFamily="2" charset="-79"/>
              </a:rPr>
              <a:t> studio.</a:t>
            </a:r>
            <a:br>
              <a:rPr lang="en-US" b="0" i="0" cap="none" dirty="0">
                <a:solidFill>
                  <a:srgbClr val="959595"/>
                </a:solidFill>
                <a:effectLst/>
                <a:latin typeface="Aharoni" panose="02010803020104030203" pitchFamily="2" charset="-79"/>
                <a:cs typeface="Aharoni" panose="02010803020104030203" pitchFamily="2" charset="-79"/>
              </a:rPr>
            </a:br>
            <a:endParaRPr lang="en-US"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A0F0A75-F00E-B517-3CF1-10D0229BA6A2}"/>
              </a:ext>
            </a:extLst>
          </p:cNvPr>
          <p:cNvSpPr>
            <a:spLocks noGrp="1"/>
          </p:cNvSpPr>
          <p:nvPr>
            <p:ph sz="half" idx="1"/>
          </p:nvPr>
        </p:nvSpPr>
        <p:spPr>
          <a:xfrm>
            <a:off x="644908" y="2449266"/>
            <a:ext cx="5106004" cy="3702881"/>
          </a:xfrm>
        </p:spPr>
        <p:txBody>
          <a:bodyPr>
            <a:normAutofit lnSpcReduction="10000"/>
          </a:bodyPr>
          <a:lstStyle/>
          <a:p>
            <a:pPr marL="0" indent="0" algn="l">
              <a:buNone/>
            </a:pPr>
            <a:r>
              <a:rPr lang="en-US" b="1" i="0" dirty="0">
                <a:effectLst/>
                <a:latin typeface="clcicgqyw0002obe2xroteu2c"/>
              </a:rPr>
              <a:t>Benefits of Data Visualization:</a:t>
            </a:r>
          </a:p>
          <a:p>
            <a:pPr algn="l">
              <a:buFont typeface="Arial" panose="020B0604020202020204" pitchFamily="34" charset="0"/>
              <a:buChar char="•"/>
            </a:pPr>
            <a:r>
              <a:rPr lang="en-US" b="0" i="0" dirty="0">
                <a:solidFill>
                  <a:srgbClr val="959595"/>
                </a:solidFill>
                <a:effectLst/>
                <a:latin typeface="clcicgqyw0002obe2xroteu2c"/>
              </a:rPr>
              <a:t>Simplifies complex data sets and makes trends and patterns more visible.</a:t>
            </a:r>
          </a:p>
          <a:p>
            <a:pPr algn="l">
              <a:buFont typeface="Arial" panose="020B0604020202020204" pitchFamily="34" charset="0"/>
              <a:buChar char="•"/>
            </a:pPr>
            <a:r>
              <a:rPr lang="en-US" b="0" i="0" dirty="0">
                <a:solidFill>
                  <a:srgbClr val="959595"/>
                </a:solidFill>
                <a:effectLst/>
                <a:latin typeface="clcicgqyw0002obe2xroteu2c"/>
              </a:rPr>
              <a:t>Facilitates communication and collaboration between different teams and departments.</a:t>
            </a:r>
          </a:p>
          <a:p>
            <a:pPr algn="l">
              <a:buFont typeface="Arial" panose="020B0604020202020204" pitchFamily="34" charset="0"/>
              <a:buChar char="•"/>
            </a:pPr>
            <a:r>
              <a:rPr lang="en-US" b="0" i="0" dirty="0">
                <a:solidFill>
                  <a:srgbClr val="959595"/>
                </a:solidFill>
                <a:effectLst/>
                <a:latin typeface="clcicgqyw0002obe2xroteu2c"/>
              </a:rPr>
              <a:t>Enables faster and more informed decision-making.</a:t>
            </a:r>
          </a:p>
          <a:p>
            <a:pPr marL="0" indent="0">
              <a:buNone/>
            </a:pPr>
            <a:endParaRPr lang="en-US" dirty="0"/>
          </a:p>
        </p:txBody>
      </p:sp>
      <p:sp>
        <p:nvSpPr>
          <p:cNvPr id="4" name="Content Placeholder 3">
            <a:extLst>
              <a:ext uri="{FF2B5EF4-FFF2-40B4-BE49-F238E27FC236}">
                <a16:creationId xmlns:a16="http://schemas.microsoft.com/office/drawing/2014/main" id="{654C6EC9-CA3A-0A4C-C2C5-00A059C7C9F0}"/>
              </a:ext>
            </a:extLst>
          </p:cNvPr>
          <p:cNvSpPr>
            <a:spLocks noGrp="1"/>
          </p:cNvSpPr>
          <p:nvPr>
            <p:ph sz="half" idx="2"/>
          </p:nvPr>
        </p:nvSpPr>
        <p:spPr>
          <a:xfrm>
            <a:off x="6365908" y="2393118"/>
            <a:ext cx="5094154" cy="3702881"/>
          </a:xfrm>
        </p:spPr>
        <p:txBody>
          <a:bodyPr>
            <a:normAutofit lnSpcReduction="10000"/>
          </a:bodyPr>
          <a:lstStyle/>
          <a:p>
            <a:pPr marL="0" indent="0" algn="l">
              <a:buNone/>
            </a:pPr>
            <a:r>
              <a:rPr lang="en-US" b="1" i="0" dirty="0">
                <a:effectLst/>
                <a:latin typeface="clcicgqyw0002obe2xroteu2c"/>
              </a:rPr>
              <a:t>Data Visualization Techniques:</a:t>
            </a:r>
          </a:p>
          <a:p>
            <a:pPr algn="l"/>
            <a:r>
              <a:rPr lang="en-US" b="0" i="0" dirty="0">
                <a:solidFill>
                  <a:srgbClr val="959595"/>
                </a:solidFill>
                <a:effectLst/>
                <a:latin typeface="clcicgqyw0002obe2xroteu2c"/>
              </a:rPr>
              <a:t>There are various techniques for data visualization, including:</a:t>
            </a:r>
          </a:p>
          <a:p>
            <a:pPr algn="l">
              <a:buFont typeface="Arial" panose="020B0604020202020204" pitchFamily="34" charset="0"/>
              <a:buChar char="•"/>
            </a:pPr>
            <a:r>
              <a:rPr lang="en-US" b="0" i="0" dirty="0">
                <a:solidFill>
                  <a:srgbClr val="959595"/>
                </a:solidFill>
                <a:effectLst/>
                <a:latin typeface="clcicgqyw0002obe2xroteu2c"/>
              </a:rPr>
              <a:t>Line charts and bar graphs for showing trends and comparisons.</a:t>
            </a:r>
          </a:p>
          <a:p>
            <a:pPr algn="l">
              <a:buFont typeface="Arial" panose="020B0604020202020204" pitchFamily="34" charset="0"/>
              <a:buChar char="•"/>
            </a:pPr>
            <a:r>
              <a:rPr lang="en-US" b="0" i="0" dirty="0">
                <a:solidFill>
                  <a:srgbClr val="959595"/>
                </a:solidFill>
                <a:effectLst/>
                <a:latin typeface="clcicgqyw0002obe2xroteu2c"/>
              </a:rPr>
              <a:t>Pie charts and donut charts for displaying proportions and percentages.</a:t>
            </a:r>
          </a:p>
          <a:p>
            <a:pPr algn="l">
              <a:buFont typeface="Arial" panose="020B0604020202020204" pitchFamily="34" charset="0"/>
              <a:buChar char="•"/>
            </a:pPr>
            <a:r>
              <a:rPr lang="en-US" b="0" i="0" dirty="0">
                <a:solidFill>
                  <a:srgbClr val="959595"/>
                </a:solidFill>
                <a:effectLst/>
                <a:latin typeface="clcicgqyw0002obe2xroteu2c"/>
              </a:rPr>
              <a:t>Heat maps and scatter plots for showing correlations and distributions.</a:t>
            </a:r>
          </a:p>
          <a:p>
            <a:pPr marL="0" indent="0">
              <a:buNone/>
            </a:pPr>
            <a:endParaRPr lang="en-US" dirty="0"/>
          </a:p>
        </p:txBody>
      </p:sp>
    </p:spTree>
    <p:extLst>
      <p:ext uri="{BB962C8B-B14F-4D97-AF65-F5344CB8AC3E}">
        <p14:creationId xmlns:p14="http://schemas.microsoft.com/office/powerpoint/2010/main" val="313179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E825-1CCF-25CD-CFA0-A9BED1342307}"/>
              </a:ext>
            </a:extLst>
          </p:cNvPr>
          <p:cNvSpPr>
            <a:spLocks noGrp="1"/>
          </p:cNvSpPr>
          <p:nvPr>
            <p:ph type="title"/>
          </p:nvPr>
        </p:nvSpPr>
        <p:spPr>
          <a:xfrm>
            <a:off x="384406" y="601580"/>
            <a:ext cx="10211405" cy="657726"/>
          </a:xfrm>
        </p:spPr>
        <p:txBody>
          <a:bodyPr anchor="t">
            <a:normAutofit fontScale="90000"/>
          </a:bodyPr>
          <a:lstStyle/>
          <a:p>
            <a:pPr algn="l"/>
            <a:r>
              <a:rPr lang="en-US" b="1" i="0" dirty="0">
                <a:effectLst/>
                <a:latin typeface="Algerian" panose="04020705040A02060702" pitchFamily="82" charset="0"/>
              </a:rPr>
              <a:t>Data Security and Privacy:</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1E1C31D5-A002-6FEC-4BD4-6CB11C0ACCC8}"/>
              </a:ext>
            </a:extLst>
          </p:cNvPr>
          <p:cNvSpPr>
            <a:spLocks noGrp="1"/>
          </p:cNvSpPr>
          <p:nvPr>
            <p:ph idx="1"/>
          </p:nvPr>
        </p:nvSpPr>
        <p:spPr>
          <a:xfrm>
            <a:off x="537411" y="1259305"/>
            <a:ext cx="11173326" cy="5149515"/>
          </a:xfrm>
        </p:spPr>
        <p:txBody>
          <a:bodyPr/>
          <a:lstStyle/>
          <a:p>
            <a:pPr marL="0" indent="0" algn="l">
              <a:buNone/>
            </a:pPr>
            <a:r>
              <a:rPr lang="en-US" b="1" i="0" dirty="0">
                <a:effectLst/>
                <a:latin typeface="clcicgqyw0002obe2xroteu2c"/>
              </a:rPr>
              <a:t>Securing Big Data</a:t>
            </a:r>
          </a:p>
          <a:p>
            <a:r>
              <a:rPr lang="en-US" b="0" i="0" dirty="0">
                <a:solidFill>
                  <a:srgbClr val="959595"/>
                </a:solidFill>
                <a:effectLst/>
                <a:latin typeface="clcicgqyw0002obe2xroteu2c"/>
              </a:rPr>
              <a:t>IBM Cloud provides a secure environment for storing and processing big data. It offers features such as encryption, access controls, and auditing to ensure data security.</a:t>
            </a:r>
          </a:p>
          <a:p>
            <a:pPr marL="0" indent="0" algn="l">
              <a:buNone/>
            </a:pPr>
            <a:r>
              <a:rPr lang="en-US" b="1" i="0" dirty="0">
                <a:effectLst/>
                <a:latin typeface="clcicgqyw0002obe2xroteu2c"/>
              </a:rPr>
              <a:t>Protecting Data Privacy</a:t>
            </a:r>
          </a:p>
          <a:p>
            <a:pPr algn="l"/>
            <a:r>
              <a:rPr lang="en-US" b="0" i="0" dirty="0">
                <a:solidFill>
                  <a:srgbClr val="959595"/>
                </a:solidFill>
                <a:effectLst/>
                <a:latin typeface="clcicgqyw0002obe2xroteu2c"/>
              </a:rPr>
              <a:t>IBM Cloud also provides tools for protecting data privacy. It includes features such as data masking, anonymization, and data classification to ensure that sensitive data is not exposed.</a:t>
            </a:r>
          </a:p>
          <a:p>
            <a:pPr marL="0" indent="0" algn="l">
              <a:buNone/>
            </a:pPr>
            <a:r>
              <a:rPr lang="en-US" b="1" i="0" dirty="0">
                <a:effectLst/>
                <a:latin typeface="clcicgqyw0002obe2xroteu2c"/>
              </a:rPr>
              <a:t>Compliance with Regulations</a:t>
            </a:r>
          </a:p>
          <a:p>
            <a:pPr algn="l"/>
            <a:r>
              <a:rPr lang="en-US" b="0" i="0" dirty="0">
                <a:solidFill>
                  <a:srgbClr val="959595"/>
                </a:solidFill>
                <a:effectLst/>
                <a:latin typeface="clcicgqyw0002obe2xroteu2c"/>
              </a:rPr>
              <a:t>IBM Cloud is compliant with various regulations such as HIPAA, GDPR, and PCI-DSS. This ensures that data is processed and stored in accordance with legal requirements.</a:t>
            </a:r>
          </a:p>
          <a:p>
            <a:endParaRPr lang="en-US" dirty="0"/>
          </a:p>
        </p:txBody>
      </p:sp>
    </p:spTree>
    <p:extLst>
      <p:ext uri="{BB962C8B-B14F-4D97-AF65-F5344CB8AC3E}">
        <p14:creationId xmlns:p14="http://schemas.microsoft.com/office/powerpoint/2010/main" val="402881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39FD-769D-BE44-52CB-20A6AFA4E4BB}"/>
              </a:ext>
            </a:extLst>
          </p:cNvPr>
          <p:cNvSpPr>
            <a:spLocks noGrp="1"/>
          </p:cNvSpPr>
          <p:nvPr>
            <p:ph type="title"/>
          </p:nvPr>
        </p:nvSpPr>
        <p:spPr>
          <a:xfrm>
            <a:off x="320842" y="344906"/>
            <a:ext cx="11389895" cy="553452"/>
          </a:xfrm>
        </p:spPr>
        <p:txBody>
          <a:bodyPr anchor="t">
            <a:normAutofit fontScale="90000"/>
          </a:bodyPr>
          <a:lstStyle/>
          <a:p>
            <a:pPr algn="l"/>
            <a:r>
              <a:rPr lang="en-US" b="1" i="0" dirty="0">
                <a:effectLst/>
                <a:latin typeface="Algerian" panose="04020705040A02060702" pitchFamily="82" charset="0"/>
              </a:rPr>
              <a:t>Scaling Big Data Applications:</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74A76A4B-D1F6-A858-49DA-4C98474017C6}"/>
              </a:ext>
            </a:extLst>
          </p:cNvPr>
          <p:cNvSpPr>
            <a:spLocks noGrp="1"/>
          </p:cNvSpPr>
          <p:nvPr>
            <p:ph sz="half" idx="1"/>
          </p:nvPr>
        </p:nvSpPr>
        <p:spPr>
          <a:xfrm>
            <a:off x="393032" y="1219201"/>
            <a:ext cx="5626767" cy="4572000"/>
          </a:xfrm>
        </p:spPr>
        <p:txBody>
          <a:bodyPr/>
          <a:lstStyle/>
          <a:p>
            <a:pPr marL="0" indent="0" algn="l">
              <a:buNone/>
            </a:pPr>
            <a:r>
              <a:rPr lang="en-US" b="1" i="0" dirty="0">
                <a:effectLst/>
                <a:latin typeface="clcicgqyw0002obe2xroteu2c"/>
              </a:rPr>
              <a:t>The Challenge of Big Data Scale</a:t>
            </a:r>
          </a:p>
          <a:p>
            <a:pPr algn="l"/>
            <a:r>
              <a:rPr lang="en-US" b="0" i="0" dirty="0">
                <a:solidFill>
                  <a:srgbClr val="959595"/>
                </a:solidFill>
                <a:effectLst/>
                <a:latin typeface="clcicgqyw0002obe2xroteu2c"/>
              </a:rPr>
              <a:t>As the volume, velocity, and variety of data continue to grow, scaling big data applications becomes increasingly challenging. Traditional approaches to scaling, such as vertical scaling, are often insufficient to handle the demands of big data. Horizontal scaling, or scaling out, is a more effective approach, but it requires careful consideration of the underlying architecture and infrastructure.</a:t>
            </a:r>
          </a:p>
          <a:p>
            <a:endParaRPr lang="en-US" dirty="0"/>
          </a:p>
        </p:txBody>
      </p:sp>
      <p:sp>
        <p:nvSpPr>
          <p:cNvPr id="4" name="Content Placeholder 3">
            <a:extLst>
              <a:ext uri="{FF2B5EF4-FFF2-40B4-BE49-F238E27FC236}">
                <a16:creationId xmlns:a16="http://schemas.microsoft.com/office/drawing/2014/main" id="{1BA7ABCA-4525-E393-ED7D-5FE6DAD347A5}"/>
              </a:ext>
            </a:extLst>
          </p:cNvPr>
          <p:cNvSpPr>
            <a:spLocks noGrp="1"/>
          </p:cNvSpPr>
          <p:nvPr>
            <p:ph sz="half" idx="2"/>
          </p:nvPr>
        </p:nvSpPr>
        <p:spPr>
          <a:xfrm>
            <a:off x="6172203" y="1219201"/>
            <a:ext cx="5538534" cy="4572000"/>
          </a:xfrm>
        </p:spPr>
        <p:txBody>
          <a:bodyPr/>
          <a:lstStyle/>
          <a:p>
            <a:pPr marL="0" indent="0" algn="l">
              <a:buNone/>
            </a:pPr>
            <a:r>
              <a:rPr lang="en-US" b="1" i="0" dirty="0">
                <a:effectLst/>
                <a:latin typeface="clcicgqyw0002obe2xroteu2c"/>
              </a:rPr>
              <a:t>Cloud-based Scaling with IBM Cloud</a:t>
            </a:r>
          </a:p>
          <a:p>
            <a:pPr algn="l"/>
            <a:r>
              <a:rPr lang="en-US" b="0" i="0" dirty="0">
                <a:solidFill>
                  <a:srgbClr val="959595"/>
                </a:solidFill>
                <a:effectLst/>
                <a:latin typeface="clcicgqyw0002obe2xroteu2c"/>
              </a:rPr>
              <a:t>IBM Cloud provides a scalable and flexible platform for big data applications. With its cloud-based infrastructure, IBM Cloud allows for easy horizontal scaling, enabling organizations to handle large volumes of data with ease. Additionally, IBM Cloud offers a range of tools and services for managing big data, including data warehousing, analytics, and machine learning.</a:t>
            </a:r>
          </a:p>
          <a:p>
            <a:endParaRPr lang="en-US" dirty="0"/>
          </a:p>
        </p:txBody>
      </p:sp>
    </p:spTree>
    <p:extLst>
      <p:ext uri="{BB962C8B-B14F-4D97-AF65-F5344CB8AC3E}">
        <p14:creationId xmlns:p14="http://schemas.microsoft.com/office/powerpoint/2010/main" val="354840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766C-1E37-BD02-A386-29F9893E935C}"/>
              </a:ext>
            </a:extLst>
          </p:cNvPr>
          <p:cNvSpPr>
            <a:spLocks noGrp="1"/>
          </p:cNvSpPr>
          <p:nvPr>
            <p:ph type="title"/>
          </p:nvPr>
        </p:nvSpPr>
        <p:spPr>
          <a:xfrm>
            <a:off x="174442" y="473242"/>
            <a:ext cx="11688696" cy="617621"/>
          </a:xfrm>
        </p:spPr>
        <p:txBody>
          <a:bodyPr anchor="t">
            <a:normAutofit fontScale="90000"/>
          </a:bodyPr>
          <a:lstStyle/>
          <a:p>
            <a:pPr algn="l"/>
            <a:r>
              <a:rPr lang="en-US" b="1" i="0" dirty="0">
                <a:effectLst/>
                <a:latin typeface="Algerian" panose="04020705040A02060702" pitchFamily="82" charset="0"/>
              </a:rPr>
              <a:t>Real-world Applications of Big Data:</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27E9D116-5320-1963-536D-62DA33712FB0}"/>
              </a:ext>
            </a:extLst>
          </p:cNvPr>
          <p:cNvSpPr>
            <a:spLocks noGrp="1"/>
          </p:cNvSpPr>
          <p:nvPr>
            <p:ph idx="1"/>
          </p:nvPr>
        </p:nvSpPr>
        <p:spPr>
          <a:xfrm>
            <a:off x="472232" y="1438337"/>
            <a:ext cx="11093116" cy="4473178"/>
          </a:xfrm>
        </p:spPr>
        <p:txBody>
          <a:bodyPr>
            <a:noAutofit/>
          </a:bodyPr>
          <a:lstStyle/>
          <a:p>
            <a:pPr algn="l"/>
            <a:r>
              <a:rPr lang="en-US" sz="2300" b="0" i="0" dirty="0">
                <a:solidFill>
                  <a:srgbClr val="959595"/>
                </a:solidFill>
                <a:effectLst/>
                <a:latin typeface="clcicgqyw0002obe2xroteu2c"/>
              </a:rPr>
              <a:t>Big data is being used in a variety of industries to gain insights and make better decisions. Some real-world applications of big data include:</a:t>
            </a:r>
          </a:p>
          <a:p>
            <a:pPr algn="l">
              <a:buFont typeface="Arial" panose="020B0604020202020204" pitchFamily="34" charset="0"/>
              <a:buChar char="•"/>
            </a:pPr>
            <a:r>
              <a:rPr lang="en-US" sz="2300" b="0" i="0" dirty="0">
                <a:solidFill>
                  <a:srgbClr val="959595"/>
                </a:solidFill>
                <a:effectLst/>
                <a:latin typeface="clcicgqyw0002obe2xroteu2c"/>
              </a:rPr>
              <a:t>Healthcare: Big data is being used to analyze patient data, identify patterns, and improve treatment outcomes.</a:t>
            </a:r>
          </a:p>
          <a:p>
            <a:pPr algn="l">
              <a:buFont typeface="Arial" panose="020B0604020202020204" pitchFamily="34" charset="0"/>
              <a:buChar char="•"/>
            </a:pPr>
            <a:r>
              <a:rPr lang="en-US" sz="2300" b="0" i="0" dirty="0">
                <a:solidFill>
                  <a:srgbClr val="959595"/>
                </a:solidFill>
                <a:effectLst/>
                <a:latin typeface="clcicgqyw0002obe2xroteu2c"/>
              </a:rPr>
              <a:t>Retail: Big data is being used to analyze customer behavior, improve supply chain management, and optimize pricing strategies.</a:t>
            </a:r>
          </a:p>
          <a:p>
            <a:pPr algn="l">
              <a:buFont typeface="Arial" panose="020B0604020202020204" pitchFamily="34" charset="0"/>
              <a:buChar char="•"/>
            </a:pPr>
            <a:r>
              <a:rPr lang="en-US" sz="2300" b="0" i="0" dirty="0">
                <a:solidFill>
                  <a:srgbClr val="959595"/>
                </a:solidFill>
                <a:effectLst/>
                <a:latin typeface="clcicgqyw0002obe2xroteu2c"/>
              </a:rPr>
              <a:t>Finance: Big data is being used to detect fraud, analyze market trends, and improve risk management.</a:t>
            </a:r>
          </a:p>
          <a:p>
            <a:pPr algn="l">
              <a:buFont typeface="Arial" panose="020B0604020202020204" pitchFamily="34" charset="0"/>
              <a:buChar char="•"/>
            </a:pPr>
            <a:r>
              <a:rPr lang="en-US" sz="2300" b="0" i="0" dirty="0">
                <a:solidFill>
                  <a:srgbClr val="959595"/>
                </a:solidFill>
                <a:effectLst/>
                <a:latin typeface="clcicgqyw0002obe2xroteu2c"/>
              </a:rPr>
              <a:t>Transportation: Big data is being used to optimize routes, reduce congestion, and improve safety.</a:t>
            </a:r>
          </a:p>
        </p:txBody>
      </p:sp>
    </p:spTree>
    <p:extLst>
      <p:ext uri="{BB962C8B-B14F-4D97-AF65-F5344CB8AC3E}">
        <p14:creationId xmlns:p14="http://schemas.microsoft.com/office/powerpoint/2010/main" val="142815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4027414-91CC-E654-1871-21322282E763}"/>
              </a:ext>
            </a:extLst>
          </p:cNvPr>
          <p:cNvSpPr>
            <a:spLocks noGrp="1"/>
          </p:cNvSpPr>
          <p:nvPr>
            <p:ph idx="1"/>
          </p:nvPr>
        </p:nvSpPr>
        <p:spPr/>
        <p:txBody>
          <a:bodyPr/>
          <a:lstStyle/>
          <a:p>
            <a:endParaRPr lang="en-US"/>
          </a:p>
        </p:txBody>
      </p:sp>
      <p:sp>
        <p:nvSpPr>
          <p:cNvPr id="7" name="Rectangle: Rounded Corners 6">
            <a:extLst>
              <a:ext uri="{FF2B5EF4-FFF2-40B4-BE49-F238E27FC236}">
                <a16:creationId xmlns:a16="http://schemas.microsoft.com/office/drawing/2014/main" id="{035B7590-4D2F-8ACB-D1D6-B4A061A0E071}"/>
              </a:ext>
            </a:extLst>
          </p:cNvPr>
          <p:cNvSpPr/>
          <p:nvPr/>
        </p:nvSpPr>
        <p:spPr>
          <a:xfrm>
            <a:off x="0" y="0"/>
            <a:ext cx="12191999" cy="6858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213CDFF-CC61-4C6C-BC8C-D98139D6C48B}"/>
              </a:ext>
            </a:extLst>
          </p:cNvPr>
          <p:cNvSpPr txBox="1">
            <a:spLocks/>
          </p:cNvSpPr>
          <p:nvPr/>
        </p:nvSpPr>
        <p:spPr>
          <a:xfrm>
            <a:off x="537411" y="2149642"/>
            <a:ext cx="11413958" cy="36415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US" sz="3200" b="1">
                <a:effectLst/>
                <a:latin typeface="Algerian" panose="04020705040A02060702" pitchFamily="82" charset="0"/>
              </a:rPr>
              <a:t>The Future of Big Data Analysis</a:t>
            </a:r>
          </a:p>
          <a:p>
            <a:pPr marL="0" indent="0" algn="ctr">
              <a:buFont typeface="Arial" panose="020B0604020202020204" pitchFamily="34" charset="0"/>
              <a:buNone/>
            </a:pPr>
            <a:r>
              <a:rPr lang="en-US" sz="3200">
                <a:solidFill>
                  <a:srgbClr val="959595"/>
                </a:solidFill>
                <a:effectLst/>
                <a:latin typeface="clcicgqyw0002obe2xroteu2c"/>
              </a:rPr>
              <a:t>As big data continues to grow, the need for advanced data analysis techniques and tools will only increase. With the power of IBM Cloud and machine learning algorithms, the possibilities for predictive analysis and anomaly detection are endless.</a:t>
            </a:r>
          </a:p>
          <a:p>
            <a:endParaRPr lang="en-US" sz="3200" dirty="0"/>
          </a:p>
        </p:txBody>
      </p:sp>
    </p:spTree>
    <p:extLst>
      <p:ext uri="{BB962C8B-B14F-4D97-AF65-F5344CB8AC3E}">
        <p14:creationId xmlns:p14="http://schemas.microsoft.com/office/powerpoint/2010/main" val="2793844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59</TotalTime>
  <Words>835</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Algerian</vt:lpstr>
      <vt:lpstr>Arial</vt:lpstr>
      <vt:lpstr>Bookman Old Style</vt:lpstr>
      <vt:lpstr>clcicgqyw0002obe2xroteu2c</vt:lpstr>
      <vt:lpstr>Rockwell</vt:lpstr>
      <vt:lpstr>Damask</vt:lpstr>
      <vt:lpstr>Big Data Analysis with IBM Cloud</vt:lpstr>
      <vt:lpstr>Introduction to Big Data and IBM Cloud </vt:lpstr>
      <vt:lpstr>Data Collection and Storage: </vt:lpstr>
      <vt:lpstr>Machine Learning Algorithms for Predictive Analysis: </vt:lpstr>
      <vt:lpstr>Data Visualization: Data visualization plays a crucial role in big data analysis as it allows for easy interpretation and understanding of complex data sets. IBM cloud offers a variety of tools and platforms for data visualization, including IBM cognos analytics and IBM watson studio. </vt:lpstr>
      <vt:lpstr>Data Security and Privacy: </vt:lpstr>
      <vt:lpstr>Scaling Big Data Applications: </vt:lpstr>
      <vt:lpstr>Real-world Applications of Big Data: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dc:title>
  <dc:creator>Rithik Roshan</dc:creator>
  <cp:lastModifiedBy>nivi nivi</cp:lastModifiedBy>
  <cp:revision>2</cp:revision>
  <dcterms:created xsi:type="dcterms:W3CDTF">2023-10-11T05:56:37Z</dcterms:created>
  <dcterms:modified xsi:type="dcterms:W3CDTF">2023-10-11T13:06:10Z</dcterms:modified>
</cp:coreProperties>
</file>