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9821" autoAdjust="0"/>
  </p:normalViewPr>
  <p:slideViewPr>
    <p:cSldViewPr snapToGrid="0">
      <p:cViewPr varScale="1">
        <p:scale>
          <a:sx n="103" d="100"/>
          <a:sy n="103" d="100"/>
        </p:scale>
        <p:origin x="588" y="9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12-Apr-24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12-Apr-24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9049"/>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504698"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a:t>
            </a:r>
          </a:p>
          <a:p>
            <a:pPr marR="0" lvl="0" rtl="0">
              <a:lnSpc>
                <a:spcPct val="100000"/>
              </a:lnSpc>
              <a:spcBef>
                <a:spcPts val="0"/>
              </a:spcBef>
              <a:spcAft>
                <a:spcPts val="200"/>
              </a:spcAft>
              <a:buClr>
                <a:schemeClr val="bg1"/>
              </a:buClr>
            </a:pPr>
            <a:r>
              <a:rPr lang="en-US" sz="1100" dirty="0">
                <a:solidFill>
                  <a:schemeClr val="tx1"/>
                </a:solidFill>
              </a:rPr>
              <a:t>M.HARI HARAN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:au912421104301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SHANMUGANATHAN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7" name="Picture 6">
            <a:extLst>
              <a:ext uri="{FF2B5EF4-FFF2-40B4-BE49-F238E27FC236}">
                <a16:creationId xmlns:a16="http://schemas.microsoft.com/office/drawing/2014/main" id="{68BDB7BC-BD56-48FA-82A1-B811B4C929CC}"/>
              </a:ext>
            </a:extLst>
          </p:cNvPr>
          <p:cNvPicPr>
            <a:picLocks noChangeAspect="1"/>
          </p:cNvPicPr>
          <p:nvPr/>
        </p:nvPicPr>
        <p:blipFill>
          <a:blip r:embed="rId2"/>
          <a:stretch>
            <a:fillRect/>
          </a:stretch>
        </p:blipFill>
        <p:spPr>
          <a:xfrm>
            <a:off x="0" y="0"/>
            <a:ext cx="9144000" cy="493776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C08D829B-2983-4719-8C9E-D7B999F72574}"/>
              </a:ext>
            </a:extLst>
          </p:cNvPr>
          <p:cNvPicPr>
            <a:picLocks noChangeAspect="1"/>
          </p:cNvPicPr>
          <p:nvPr/>
        </p:nvPicPr>
        <p:blipFill>
          <a:blip r:embed="rId2"/>
          <a:stretch>
            <a:fillRect/>
          </a:stretch>
        </p:blipFill>
        <p:spPr>
          <a:xfrm>
            <a:off x="-65314" y="0"/>
            <a:ext cx="9144000" cy="5143500"/>
          </a:xfrm>
          <a:prstGeom prst="rect">
            <a:avLst/>
          </a:prstGeom>
        </p:spPr>
      </p:pic>
      <p:sp>
        <p:nvSpPr>
          <p:cNvPr id="5" name="Rectangle 4">
            <a:extLst>
              <a:ext uri="{FF2B5EF4-FFF2-40B4-BE49-F238E27FC236}">
                <a16:creationId xmlns:a16="http://schemas.microsoft.com/office/drawing/2014/main" id="{58D6B4E0-94EB-4871-ABAD-931CA1C87BDB}"/>
              </a:ext>
            </a:extLst>
          </p:cNvPr>
          <p:cNvSpPr/>
          <p:nvPr/>
        </p:nvSpPr>
        <p:spPr>
          <a:xfrm>
            <a:off x="-65315" y="1259633"/>
            <a:ext cx="914400" cy="130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Hari </a:t>
            </a:r>
            <a:r>
              <a:rPr lang="en-US" sz="900" dirty="0" err="1">
                <a:solidFill>
                  <a:schemeClr val="tx1"/>
                </a:solidFill>
              </a:rPr>
              <a:t>haran</a:t>
            </a:r>
            <a:endParaRPr lang="en-US" sz="900" dirty="0">
              <a:solidFill>
                <a:schemeClr val="tx1"/>
              </a:solidFill>
            </a:endParaRPr>
          </a:p>
        </p:txBody>
      </p:sp>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7" name="Picture 6" descr="Screenshot (23).png"/>
          <p:cNvPicPr>
            <a:picLocks noChangeAspect="1"/>
          </p:cNvPicPr>
          <p:nvPr/>
        </p:nvPicPr>
        <p:blipFill>
          <a:blip r:embed="rId2"/>
          <a:stretch>
            <a:fillRect/>
          </a:stretch>
        </p:blipFill>
        <p:spPr>
          <a:xfrm>
            <a:off x="0" y="1780981"/>
            <a:ext cx="2236292" cy="1257300"/>
          </a:xfrm>
          <a:prstGeom prst="rect">
            <a:avLst/>
          </a:prstGeom>
        </p:spPr>
      </p:pic>
      <p:pic>
        <p:nvPicPr>
          <p:cNvPr id="12" name="Picture 11" descr="Screenshot (30).png"/>
          <p:cNvPicPr>
            <a:picLocks noChangeAspect="1"/>
          </p:cNvPicPr>
          <p:nvPr/>
        </p:nvPicPr>
        <p:blipFill>
          <a:blip r:embed="rId3"/>
          <a:stretch>
            <a:fillRect/>
          </a:stretch>
        </p:blipFill>
        <p:spPr>
          <a:xfrm>
            <a:off x="2308771" y="1839580"/>
            <a:ext cx="2101304" cy="1181407"/>
          </a:xfrm>
          <a:prstGeom prst="rect">
            <a:avLst/>
          </a:prstGeom>
        </p:spPr>
      </p:pic>
      <p:pic>
        <p:nvPicPr>
          <p:cNvPr id="13" name="Picture 12" descr="Screenshot (26).png"/>
          <p:cNvPicPr>
            <a:picLocks noChangeAspect="1"/>
          </p:cNvPicPr>
          <p:nvPr/>
        </p:nvPicPr>
        <p:blipFill>
          <a:blip r:embed="rId4"/>
          <a:stretch>
            <a:fillRect/>
          </a:stretch>
        </p:blipFill>
        <p:spPr>
          <a:xfrm>
            <a:off x="4543426" y="1876426"/>
            <a:ext cx="1962150" cy="1103171"/>
          </a:xfrm>
          <a:prstGeom prst="rect">
            <a:avLst/>
          </a:prstGeom>
        </p:spPr>
      </p:pic>
      <p:pic>
        <p:nvPicPr>
          <p:cNvPr id="14" name="Picture 13" descr="Screenshot (27).png"/>
          <p:cNvPicPr>
            <a:picLocks noChangeAspect="1"/>
          </p:cNvPicPr>
          <p:nvPr/>
        </p:nvPicPr>
        <p:blipFill>
          <a:blip r:embed="rId5"/>
          <a:stretch>
            <a:fillRect/>
          </a:stretch>
        </p:blipFill>
        <p:spPr>
          <a:xfrm>
            <a:off x="6677025" y="1772906"/>
            <a:ext cx="2171700" cy="122098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561885" y="523876"/>
            <a:ext cx="7886430" cy="724724"/>
          </a:xfrm>
        </p:spPr>
        <p:txBody>
          <a:bodyPr/>
          <a:lstStyle/>
          <a:p>
            <a:pPr algn="ctr"/>
            <a:r>
              <a:rPr lang="en-US" b="1" dirty="0"/>
              <a:t>Departments-Page</a:t>
            </a:r>
          </a:p>
        </p:txBody>
      </p:sp>
      <p:pic>
        <p:nvPicPr>
          <p:cNvPr id="4" name="Picture 3">
            <a:extLst>
              <a:ext uri="{FF2B5EF4-FFF2-40B4-BE49-F238E27FC236}">
                <a16:creationId xmlns:a16="http://schemas.microsoft.com/office/drawing/2014/main" id="{8DDFC735-8EFC-41C7-250B-23A5DA1275B1}"/>
              </a:ext>
            </a:extLst>
          </p:cNvPr>
          <p:cNvPicPr>
            <a:picLocks noChangeAspect="1"/>
          </p:cNvPicPr>
          <p:nvPr/>
        </p:nvPicPr>
        <p:blipFill>
          <a:blip r:embed="rId3"/>
          <a:stretch>
            <a:fillRect/>
          </a:stretch>
        </p:blipFill>
        <p:spPr>
          <a:xfrm>
            <a:off x="98288" y="1082040"/>
            <a:ext cx="3140212" cy="2502339"/>
          </a:xfrm>
          <a:prstGeom prst="rect">
            <a:avLst/>
          </a:prstGeom>
        </p:spPr>
      </p:pic>
      <p:pic>
        <p:nvPicPr>
          <p:cNvPr id="7" name="Picture 6" descr="Screenshot (24).png"/>
          <p:cNvPicPr>
            <a:picLocks noChangeAspect="1"/>
          </p:cNvPicPr>
          <p:nvPr/>
        </p:nvPicPr>
        <p:blipFill>
          <a:blip r:embed="rId4"/>
          <a:stretch>
            <a:fillRect/>
          </a:stretch>
        </p:blipFill>
        <p:spPr>
          <a:xfrm>
            <a:off x="3601493" y="1123950"/>
            <a:ext cx="5399631" cy="303581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Times New Roman" pitchFamily="18" charset="0"/>
                <a:cs typeface="Times New Roman" pitchFamily="18" charset="0"/>
              </a:rPr>
              <a:t>Title: "Empowering Democracy: Introducing Our Innovative Voting Application"</a:t>
            </a:r>
          </a:p>
          <a:p>
            <a:pPr algn="l"/>
            <a:r>
              <a:rPr lang="en-US" b="0" i="0" dirty="0">
                <a:solidFill>
                  <a:srgbClr val="0D0D0D"/>
                </a:solidFill>
                <a:effectLst/>
                <a:latin typeface="Times New Roman" pitchFamily="18" charset="0"/>
                <a:cs typeface="Times New Roman" pitchFamily="18" charset="0"/>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Times New Roman" pitchFamily="18" charset="0"/>
                <a:cs typeface="Times New Roman" pitchFamily="18" charset="0"/>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1133476"/>
            <a:ext cx="2293143" cy="3970318"/>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rPr>
              <a:t>*</a:t>
            </a:r>
            <a:r>
              <a:rPr lang="en-US" altLang="en-US" sz="2400" dirty="0">
                <a:solidFill>
                  <a:schemeClr val="tx1"/>
                </a:solidFill>
                <a:latin typeface="Times New Roman" pitchFamily="18" charset="0"/>
                <a:cs typeface="Times New Roman" pitchFamily="18" charset="0"/>
              </a:rPr>
              <a:t>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7"/>
            <a:ext cx="8579645" cy="332398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Develop a user-friendly electronic voting (e-voting) application to modernize the voting process, ensuring accessibility and security.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Prioritize user-centric design for ease of use, enabling voters of all demographics to cast their votes conveniently from any location with internet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Implement robust encryption techniques, cryptographic protocols, and stringent authentication mechanisms to safeguard vote integrity and confidentiality, preventing tampering and unauthorized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Incorporate real-time result tracking and auditing features to enhance transparency and trust in the electoral process, enabling stakeholders to monitor the voting process and verify result accuracy.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Times New Roman" pitchFamily="18" charset="0"/>
                <a:cs typeface="Times New Roman" pitchFamily="18" charset="0"/>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0" y="45339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Inefficiencies of Traditional Systems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Security Vulnerabilities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Limited Accessibility</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Need for Innovation</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User-Friendly Interface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Project Title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DjangoVote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Objective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Key Features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Expected Outcomes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Overview</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Times New Roman" pitchFamily="18" charset="0"/>
                <a:cs typeface="Times New Roman" pitchFamily="18" charset="0"/>
              </a:rPr>
              <a:t>User Authentication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Ballot Creation and Customization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Vote Casting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Times New Roman" pitchFamily="18" charset="0"/>
                <a:cs typeface="Times New Roman" pitchFamily="18" charset="0"/>
              </a:rPr>
              <a:t>Result Tabulation and Reporting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Times New Roman" pitchFamily="18" charset="0"/>
                <a:cs typeface="Times New Roman" pitchFamily="18" charset="0"/>
              </a:rPr>
              <a:t>Administration Panel</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Security Features</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Scalability and Performance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Times New Roman" pitchFamily="18" charset="0"/>
                <a:cs typeface="Times New Roman" pitchFamily="18" charset="0"/>
              </a:rPr>
              <a:t>Accessibility</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Times New Roman" pitchFamily="18" charset="0"/>
                <a:cs typeface="Times New Roman" pitchFamily="18" charset="0"/>
              </a:rPr>
              <a:t>Deployment and Maintenance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349</TotalTime>
  <Words>1189</Words>
  <Application>Microsoft Office PowerPoint</Application>
  <PresentationFormat>On-screen Show (16:9)</PresentationFormat>
  <Paragraphs>128</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sabari ganesan</cp:lastModifiedBy>
  <cp:revision>20</cp:revision>
  <dcterms:modified xsi:type="dcterms:W3CDTF">2024-04-12T08:17:06Z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