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hyperlink" Target="https://support.microsoft.com/en-us/help/4013405/windows-protect-from-tech-support-scams" TargetMode="Externa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Font typeface="+mj-lt"/>
              <a:buAutoNum type="arabicPeriod"/>
            </a:pPr>
            <a:r>
              <a:rPr lang="en-US" sz="2000" b="1" dirty="0" err="1">
                <a:solidFill>
                  <a:schemeClr val="accent1">
                    <a:lumMod val="75000"/>
                  </a:schemeClr>
                </a:solidFill>
                <a:latin typeface="Arial"/>
                <a:cs typeface="Arial"/>
              </a:rPr>
              <a:t>Hariharasudha</a:t>
            </a:r>
            <a:r>
              <a:rPr lang="en-US" sz="2000" b="1">
                <a:solidFill>
                  <a:schemeClr val="accent1">
                    <a:lumMod val="75000"/>
                  </a:schemeClr>
                </a:solidFill>
                <a:latin typeface="Arial"/>
                <a:cs typeface="Arial"/>
              </a:rPr>
              <a:t> R</a:t>
            </a:r>
            <a:endParaRPr lang="en-US" sz="2000" b="1" dirty="0">
              <a:solidFill>
                <a:schemeClr val="accent1">
                  <a:lumMod val="75000"/>
                </a:schemeClr>
              </a:solidFill>
              <a:latin typeface="Arial"/>
              <a:cs typeface="Arial"/>
            </a:endParaRPr>
          </a:p>
          <a:p>
            <a:pPr marL="457200" indent="-457200">
              <a:buFont typeface="+mj-lt"/>
              <a:buAutoNum type="arabicPeriod"/>
            </a:pPr>
            <a:r>
              <a:rPr lang="en-US" sz="2000" b="1" dirty="0" err="1">
                <a:solidFill>
                  <a:schemeClr val="accent1">
                    <a:lumMod val="75000"/>
                  </a:schemeClr>
                </a:solidFill>
                <a:latin typeface="Arial"/>
                <a:cs typeface="Arial"/>
              </a:rPr>
              <a:t>St.Micheal</a:t>
            </a:r>
            <a:r>
              <a:rPr lang="en-US" sz="2000" b="1" dirty="0">
                <a:solidFill>
                  <a:schemeClr val="accent1">
                    <a:lumMod val="75000"/>
                  </a:schemeClr>
                </a:solidFill>
                <a:latin typeface="Arial"/>
                <a:cs typeface="Arial"/>
              </a:rPr>
              <a:t> college of Engineering and Technology</a:t>
            </a:r>
          </a:p>
          <a:p>
            <a:pPr marL="457200" indent="-457200">
              <a:buFont typeface="+mj-lt"/>
              <a:buAutoNum type="arabicPeriod"/>
            </a:pPr>
            <a:r>
              <a:rPr lang="en-US" sz="2000" b="1" dirty="0">
                <a:solidFill>
                  <a:schemeClr val="accent1">
                    <a:lumMod val="75000"/>
                  </a:schemeClr>
                </a:solidFill>
                <a:latin typeface="Arial"/>
                <a:cs typeface="Arial"/>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dirty="0"/>
              <a:t>Microsoft. (</a:t>
            </a:r>
            <a:r>
              <a:rPr lang="en-US" sz="2400" dirty="0" err="1"/>
              <a:t>n.d.</a:t>
            </a:r>
            <a:r>
              <a:rPr lang="en-US" sz="2400" dirty="0"/>
              <a:t>). Protect yourself from tech support scams. Retrieved from </a:t>
            </a:r>
            <a:r>
              <a:rPr lang="en-US" sz="2400" dirty="0">
                <a:hlinkClick r:id="rId2"/>
              </a:rPr>
              <a:t>https://support.microsoft.com/en-us/help/4013405/windows-protect-from-tech-support-scams</a:t>
            </a:r>
            <a:endParaRPr lang="en-US" sz="2400" dirty="0"/>
          </a:p>
          <a:p>
            <a:r>
              <a:rPr lang="en-US" sz="2400" dirty="0"/>
              <a:t>United States Computer Emergency Readiness Team (US-CERT). (</a:t>
            </a:r>
            <a:r>
              <a:rPr lang="en-US" sz="2400" dirty="0" err="1"/>
              <a:t>n.d.</a:t>
            </a:r>
            <a:r>
              <a:rPr lang="en-US" sz="2400" dirty="0"/>
              <a:t>). Protecting Against </a:t>
            </a:r>
            <a:r>
              <a:rPr lang="en-US" sz="2400" dirty="0" err="1"/>
              <a:t>Keyloggers</a:t>
            </a:r>
            <a:r>
              <a:rPr lang="en-US" sz="2400" dirty="0"/>
              <a:t>. Retrieved from https://www.us-cert.gov/ncas/tips/ST04-001</a:t>
            </a:r>
          </a:p>
          <a:p>
            <a:r>
              <a:rPr lang="en-US" sz="2400" dirty="0"/>
              <a:t>National Cyber Security Centre (NCSC). (</a:t>
            </a:r>
            <a:r>
              <a:rPr lang="en-US" sz="2400" dirty="0" err="1"/>
              <a:t>n.d.</a:t>
            </a:r>
            <a:r>
              <a:rPr lang="en-US" sz="2400" dirty="0"/>
              <a:t>). </a:t>
            </a:r>
            <a:r>
              <a:rPr lang="en-US" sz="2400" dirty="0" err="1"/>
              <a:t>Keyloggers</a:t>
            </a:r>
            <a:r>
              <a:rPr lang="en-US" sz="2400" dirty="0"/>
              <a:t>. Retrieved from https://www.ncsc.gov.uk/guidance/keyloggers</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1504918"/>
            <a:ext cx="11029615" cy="4673324"/>
          </a:xfrm>
        </p:spPr>
        <p:txBody>
          <a:bodyPr/>
          <a:lstStyle/>
          <a:p>
            <a:pPr marL="305435" indent="-305435"/>
            <a:r>
              <a:rPr lang="en-US" dirty="0"/>
              <a:t>Problem Statement: In today's digital age, where </a:t>
            </a:r>
            <a:r>
              <a:rPr lang="en-US" dirty="0" err="1"/>
              <a:t>cybersecurity</a:t>
            </a:r>
            <a:r>
              <a:rPr lang="en-US" dirty="0"/>
              <a:t> threats loom large, one of the significant concerns is the proliferation of </a:t>
            </a:r>
            <a:r>
              <a:rPr lang="en-US" dirty="0" err="1"/>
              <a:t>keyloggers</a:t>
            </a:r>
            <a:r>
              <a:rPr lang="en-US" dirty="0"/>
              <a:t>, stealthy software tools designed to monitor and record keystrokes on a user's computer without their knowledge. </a:t>
            </a:r>
            <a:r>
              <a:rPr lang="en-US" dirty="0" err="1"/>
              <a:t>Keyloggers</a:t>
            </a:r>
            <a:r>
              <a:rPr lang="en-US" dirty="0"/>
              <a:t>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26609" y="1434905"/>
            <a:ext cx="11486876" cy="4986997"/>
          </a:xfrm>
        </p:spPr>
        <p:txBody>
          <a:bodyPr vert="horz" lIns="91440" tIns="45720" rIns="91440" bIns="45720" rtlCol="0" anchor="ctr">
            <a:noAutofit/>
          </a:bodyPr>
          <a:lstStyle/>
          <a:p>
            <a:pPr marL="305435" indent="-305435"/>
            <a:r>
              <a:rPr lang="en-US" sz="1600" b="1" dirty="0"/>
              <a:t>Advanced Antivirus and Anti-Malware Software</a:t>
            </a:r>
            <a:r>
              <a:rPr lang="en-US" sz="1600" dirty="0"/>
              <a:t>: Invest in robust antivirus and anti-malware software with advanced threat detection capabilities. These tools should be capable of detecting and removing both known and unknown </a:t>
            </a:r>
            <a:r>
              <a:rPr lang="en-US" sz="1600" dirty="0" err="1"/>
              <a:t>keyloggers</a:t>
            </a:r>
            <a:r>
              <a:rPr lang="en-US" sz="1600" dirty="0"/>
              <a:t>.</a:t>
            </a:r>
          </a:p>
          <a:p>
            <a:r>
              <a:rPr lang="en-US" sz="1600" b="1" dirty="0"/>
              <a:t>Real-Time Monitoring Tools</a:t>
            </a:r>
            <a:r>
              <a:rPr lang="en-US" sz="1600" dirty="0"/>
              <a:t>: Implement real-time monitoring tools that actively scan for suspicious activities on the system, including unusual keystroke patterns or unauthorized attempts to access sensitive information.</a:t>
            </a:r>
          </a:p>
          <a:p>
            <a:r>
              <a:rPr lang="en-US" sz="1600" b="1" dirty="0"/>
              <a:t>Behavioral Analysis</a:t>
            </a:r>
            <a:r>
              <a:rPr lang="en-US" sz="1600" dirty="0"/>
              <a:t>: Use behavioral analysis techniques to identify potential </a:t>
            </a:r>
            <a:r>
              <a:rPr lang="en-US" sz="1600" dirty="0" err="1"/>
              <a:t>keylogger</a:t>
            </a:r>
            <a:r>
              <a:rPr lang="en-US" sz="1600" dirty="0"/>
              <a:t> activity based on deviations from normal user behavior. This approach can help detect new or zero-day </a:t>
            </a:r>
            <a:r>
              <a:rPr lang="en-US" sz="1600" dirty="0" err="1"/>
              <a:t>keyloggers</a:t>
            </a:r>
            <a:r>
              <a:rPr lang="en-US" sz="1600" dirty="0"/>
              <a:t> that may evade traditional signature-based detection methods.</a:t>
            </a:r>
          </a:p>
          <a:p>
            <a:r>
              <a:rPr lang="en-US" sz="1600" b="1" dirty="0"/>
              <a:t>Endpoint Security Solutions</a:t>
            </a:r>
            <a:r>
              <a:rPr lang="en-US" sz="1600" dirty="0"/>
              <a:t>: Deploy endpoint security solutions that provide comprehensive protection against </a:t>
            </a:r>
            <a:r>
              <a:rPr lang="en-US" sz="1600" dirty="0" err="1"/>
              <a:t>keyloggers</a:t>
            </a:r>
            <a:r>
              <a:rPr lang="en-US" sz="1600" dirty="0"/>
              <a:t> and other malware threats. These solutions should include features such as application control, device control, and data encryption to safeguard sensitive information.</a:t>
            </a:r>
          </a:p>
          <a:p>
            <a:r>
              <a:rPr lang="en-US" sz="1600" b="1" dirty="0"/>
              <a:t>Regular Security Updates and Patch Management</a:t>
            </a:r>
            <a:r>
              <a:rPr lang="en-US" sz="1600" dirty="0"/>
              <a:t>: Ensure that all systems and software are regularly updated with the latest security patches and updates. Vulnerabilities in operating systems and applications are often exploited by </a:t>
            </a:r>
            <a:r>
              <a:rPr lang="en-US" sz="1600" dirty="0" err="1"/>
              <a:t>keyloggers</a:t>
            </a:r>
            <a:r>
              <a:rPr lang="en-US" sz="1600" dirty="0"/>
              <a:t> to gain unauthorized access to systems.</a:t>
            </a:r>
          </a:p>
          <a:p>
            <a:r>
              <a:rPr lang="en-US" sz="1600" b="1" dirty="0"/>
              <a:t>User Training and Awareness Programs</a:t>
            </a:r>
            <a:r>
              <a:rPr lang="en-US" sz="1600" dirty="0"/>
              <a:t>: Conduct regular training sessions to educate users about the risks associated with </a:t>
            </a:r>
            <a:r>
              <a:rPr lang="en-US" sz="1600" dirty="0" err="1"/>
              <a:t>keyloggers</a:t>
            </a:r>
            <a:r>
              <a:rPr lang="en-US" sz="1600" dirty="0"/>
              <a:t> and how to recognize potential signs of infection. Teach users best practices for safe browsing, downloading, and handling sensitive information.</a:t>
            </a:r>
          </a:p>
          <a:p>
            <a:pPr marL="305435" indent="-305435"/>
            <a:endParaRPr lang="en-IN" sz="1600" b="1" dirty="0">
              <a:latin typeface="Calibri"/>
              <a:cs typeface="Calibri"/>
            </a:endParaRPr>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695355"/>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07964" y="1800665"/>
            <a:ext cx="11197180" cy="4299883"/>
          </a:xfrm>
        </p:spPr>
        <p:txBody>
          <a:bodyPr>
            <a:noAutofit/>
          </a:bodyPr>
          <a:lstStyle/>
          <a:p>
            <a:r>
              <a:rPr lang="en-US" sz="1400" b="1" dirty="0"/>
              <a:t>Risk Assessment and Threat Modeling</a:t>
            </a:r>
            <a:r>
              <a:rPr lang="en-US" sz="1400" dirty="0"/>
              <a:t>: Begin by conducting a comprehensive risk assessment to identify potential vulnerabilities and threats related to </a:t>
            </a:r>
            <a:r>
              <a:rPr lang="en-US" sz="1400" dirty="0" err="1"/>
              <a:t>keyloggers</a:t>
            </a:r>
            <a:r>
              <a:rPr lang="en-US" sz="1400" dirty="0"/>
              <a:t> within the system. Use threat modeling techniques to analyze how </a:t>
            </a:r>
            <a:r>
              <a:rPr lang="en-US" sz="1400" dirty="0" err="1"/>
              <a:t>keyloggers</a:t>
            </a:r>
            <a:r>
              <a:rPr lang="en-US" sz="1400" dirty="0"/>
              <a:t> could exploit these vulnerabilities to compromise sensitive information.</a:t>
            </a:r>
          </a:p>
          <a:p>
            <a:r>
              <a:rPr lang="en-US" sz="1400" b="1" dirty="0"/>
              <a:t>Security Policy Development</a:t>
            </a:r>
            <a:r>
              <a:rPr lang="en-US" sz="1400" dirty="0"/>
              <a:t>: Establish clear security policies and guidelines specifically addressing the threat of </a:t>
            </a:r>
            <a:r>
              <a:rPr lang="en-US" sz="1400" dirty="0" err="1"/>
              <a:t>keyloggers</a:t>
            </a:r>
            <a:r>
              <a:rPr lang="en-US" sz="1400" dirty="0"/>
              <a:t>. Define acceptable use policies for system access, password management, and software installation to minimize the risk of </a:t>
            </a:r>
            <a:r>
              <a:rPr lang="en-US" sz="1400" dirty="0" err="1"/>
              <a:t>keylogger</a:t>
            </a:r>
            <a:r>
              <a:rPr lang="en-US" sz="1400" dirty="0"/>
              <a:t> infections.</a:t>
            </a:r>
          </a:p>
          <a:p>
            <a:r>
              <a:rPr lang="en-US" sz="1400" b="1" dirty="0"/>
              <a:t>Endpoint Protection</a:t>
            </a:r>
            <a:r>
              <a:rPr lang="en-US" sz="1400" dirty="0"/>
              <a:t>: Implement robust endpoint protection solutions across all devices within the system. This includes deploying antivirus software with real-time scanning capabilities to detect and remove </a:t>
            </a:r>
            <a:r>
              <a:rPr lang="en-US" sz="1400" dirty="0" err="1"/>
              <a:t>keyloggers</a:t>
            </a:r>
            <a:r>
              <a:rPr lang="en-US" sz="1400" dirty="0"/>
              <a:t>, as well as endpoint detection and response (EDR) solutions for advanced threat detection and remediation.</a:t>
            </a:r>
          </a:p>
          <a:p>
            <a:r>
              <a:rPr lang="en-US" sz="1400" b="1" dirty="0"/>
              <a:t>Network Security Measures</a:t>
            </a:r>
            <a:r>
              <a:rPr lang="en-US" sz="1400" dirty="0"/>
              <a:t>: Strengthen network security measures to prevent </a:t>
            </a:r>
            <a:r>
              <a:rPr lang="en-US" sz="1400" dirty="0" err="1"/>
              <a:t>keyloggers</a:t>
            </a:r>
            <a:r>
              <a:rPr lang="en-US" sz="1400" dirty="0"/>
              <a:t> from infiltrating the system through external vectors such as malicious websites or phishing emails. This includes deploying firewalls, intrusion detection and prevention systems (IDPS), and secure web gateways to block malicious traffic and URLs.</a:t>
            </a:r>
          </a:p>
          <a:p>
            <a:r>
              <a:rPr lang="en-US" sz="1400" b="1" dirty="0"/>
              <a:t>User Education and Awareness Training</a:t>
            </a:r>
            <a:r>
              <a:rPr lang="en-US" sz="1400" dirty="0"/>
              <a:t>: Educate users about the risks associated with </a:t>
            </a:r>
            <a:r>
              <a:rPr lang="en-US" sz="1400" dirty="0" err="1"/>
              <a:t>keyloggers</a:t>
            </a:r>
            <a:r>
              <a:rPr lang="en-US" sz="1400" dirty="0"/>
              <a:t> and provide guidance on how to recognize and avoid potential threats. Train users to exercise caution when downloading files, clicking on links, or entering sensitive information online, and promote the use of secure browsing practices.</a:t>
            </a:r>
          </a:p>
          <a:p>
            <a:r>
              <a:rPr lang="en-US" sz="1400" b="1" dirty="0"/>
              <a:t>Access Controls and Privilege Management</a:t>
            </a:r>
            <a:r>
              <a:rPr lang="en-US" sz="1400" dirty="0"/>
              <a:t>: Implement strong access controls and privilege management mechanisms to limit the exposure of sensitive data to unauthorized users. Use role-based access control (RBAC) and least privilege principles to ensure that users only have access to the resources necessary for their job roles.</a:t>
            </a:r>
          </a:p>
          <a:p>
            <a:r>
              <a:rPr lang="en-US" sz="1400" b="1" dirty="0"/>
              <a:t>Data Encryption and Secure Communication</a:t>
            </a:r>
            <a:r>
              <a:rPr lang="en-US" sz="1400" dirty="0"/>
              <a:t>: Encrypt sensitive data both at rest and in transit to protect it from interception or tampering by </a:t>
            </a:r>
            <a:r>
              <a:rPr lang="en-US" sz="1400" dirty="0" err="1"/>
              <a:t>keyloggers</a:t>
            </a:r>
            <a:r>
              <a:rPr lang="en-US" sz="1400" dirty="0"/>
              <a:t>. Use strong encryption algorithms and secure communication protocols to safeguard data confidentiality and integrity.</a:t>
            </a:r>
          </a:p>
          <a:p>
            <a:pPr marL="0" indent="0">
              <a:buNone/>
            </a:pP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77500" lnSpcReduction="20000"/>
          </a:bodyPr>
          <a:lstStyle/>
          <a:p>
            <a:br>
              <a:rPr lang="en-US" dirty="0"/>
            </a:br>
            <a:r>
              <a:rPr lang="en-US" b="1" dirty="0"/>
              <a:t>Algorithm:</a:t>
            </a:r>
          </a:p>
          <a:p>
            <a:r>
              <a:rPr lang="en-US" b="1" dirty="0" err="1"/>
              <a:t>Keylogger</a:t>
            </a:r>
            <a:r>
              <a:rPr lang="en-US" b="1" dirty="0"/>
              <a:t> Detection Algorithm</a:t>
            </a:r>
            <a:r>
              <a:rPr lang="en-US" dirty="0"/>
              <a:t>: Develop an algorithm capable of detecting </a:t>
            </a:r>
            <a:r>
              <a:rPr lang="en-US" dirty="0" err="1"/>
              <a:t>keylogger</a:t>
            </a:r>
            <a:r>
              <a:rPr lang="en-US" dirty="0"/>
              <a:t> activity on a user's computer. This algorithm should analyze various system parameters and user behaviors to identify suspicious patterns indicative of </a:t>
            </a:r>
            <a:r>
              <a:rPr lang="en-US" dirty="0" err="1"/>
              <a:t>keylogger</a:t>
            </a:r>
            <a:r>
              <a:rPr lang="en-US" dirty="0"/>
              <a:t> presence.</a:t>
            </a:r>
          </a:p>
          <a:p>
            <a:r>
              <a:rPr lang="en-US" b="1" dirty="0"/>
              <a:t>Behavioral Analysis</a:t>
            </a:r>
            <a:r>
              <a:rPr lang="en-US" dirty="0"/>
              <a:t>: Implement behavioral analysis techniques to identify deviations from normal user behavior, such as unusually high keystroke rates, repetitive keystroke patterns, or unexpected changes in system performance.</a:t>
            </a:r>
          </a:p>
          <a:p>
            <a:r>
              <a:rPr lang="en-US" b="1" dirty="0"/>
              <a:t>Signature-Based Detection</a:t>
            </a:r>
            <a:r>
              <a:rPr lang="en-US" dirty="0"/>
              <a:t>: Incorporate signature-based detection mechanisms to identify known </a:t>
            </a:r>
            <a:r>
              <a:rPr lang="en-US" dirty="0" err="1"/>
              <a:t>keylogger</a:t>
            </a:r>
            <a:r>
              <a:rPr lang="en-US" dirty="0"/>
              <a:t> signatures within system files, processes, and memory. Maintain an up-to-date database of known </a:t>
            </a:r>
            <a:r>
              <a:rPr lang="en-US" dirty="0" err="1"/>
              <a:t>keylogger</a:t>
            </a:r>
            <a:r>
              <a:rPr lang="en-US" dirty="0"/>
              <a:t> signatures to enhance detection accuracy.</a:t>
            </a:r>
          </a:p>
          <a:p>
            <a:endParaRPr lang="en-US" sz="2200" dirty="0"/>
          </a:p>
          <a:p>
            <a:r>
              <a:rPr lang="en-US" b="1" dirty="0"/>
              <a:t>Deployment Strategy:</a:t>
            </a:r>
          </a:p>
          <a:p>
            <a:r>
              <a:rPr lang="en-US" b="1" dirty="0"/>
              <a:t>Integration with Security Solutions</a:t>
            </a:r>
            <a:r>
              <a:rPr lang="en-US" dirty="0"/>
              <a:t>: Integrate the </a:t>
            </a:r>
            <a:r>
              <a:rPr lang="en-US" dirty="0" err="1"/>
              <a:t>keylogger</a:t>
            </a:r>
            <a:r>
              <a:rPr lang="en-US" dirty="0"/>
              <a:t> detection algorithm with existing security solutions such as antivirus software, endpoint protection platforms, and intrusion detection systems. Ensure seamless interoperability to enhance overall threat detection capabilities.</a:t>
            </a:r>
          </a:p>
          <a:p>
            <a:r>
              <a:rPr lang="en-US" b="1" dirty="0"/>
              <a:t>Agent-Based Deployment</a:t>
            </a:r>
            <a:r>
              <a:rPr lang="en-US" dirty="0"/>
              <a:t>: Deploy lightweight agents or software modules across endpoints within the organization's network to implement real-time </a:t>
            </a:r>
            <a:r>
              <a:rPr lang="en-US" dirty="0" err="1"/>
              <a:t>keylogger</a:t>
            </a:r>
            <a:r>
              <a:rPr lang="en-US" dirty="0"/>
              <a:t> detection and prevention. These agents should continuously monitor system activity and communicate with a centralized management console for threat reporting and remediation.</a:t>
            </a:r>
          </a:p>
          <a:p>
            <a:r>
              <a:rPr lang="en-US" b="1" dirty="0"/>
              <a:t>Cloud-Based Deployment</a:t>
            </a:r>
            <a:r>
              <a:rPr lang="en-US" dirty="0"/>
              <a:t>: Consider leveraging cloud-based </a:t>
            </a:r>
            <a:r>
              <a:rPr lang="en-US" dirty="0" err="1"/>
              <a:t>keylogger</a:t>
            </a:r>
            <a:r>
              <a:rPr lang="en-US" dirty="0"/>
              <a:t> detection services for scalable and centralized threat analysis. Deploy lightweight sensors on endpoints to collect telemetry data, which is then transmitted to cloud-based analytics platforms for real-time threat detection and response.</a:t>
            </a:r>
          </a:p>
          <a:p>
            <a:pPr marL="305435" indent="-305435"/>
            <a:endParaRPr lang="en-IN" sz="25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31067" y="771730"/>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77500" lnSpcReduction="20000"/>
          </a:bodyPr>
          <a:lstStyle/>
          <a:p>
            <a:pPr marL="0" indent="0">
              <a:buNone/>
            </a:pPr>
            <a:endParaRPr lang="en-US" sz="2900" dirty="0"/>
          </a:p>
          <a:p>
            <a:pPr marL="0" indent="0">
              <a:buNone/>
            </a:pPr>
            <a:r>
              <a:rPr lang="en-US" sz="2400" dirty="0"/>
              <a:t>1. **Reduced Incidents of </a:t>
            </a:r>
            <a:r>
              <a:rPr lang="en-US" sz="2400" dirty="0" err="1"/>
              <a:t>Keylogger</a:t>
            </a:r>
            <a:r>
              <a:rPr lang="en-US" sz="2400" dirty="0"/>
              <a:t> Infections**: Effective implementation of countermeasures should lead to a decrease in the number of </a:t>
            </a:r>
            <a:r>
              <a:rPr lang="en-US" sz="2400" dirty="0" err="1"/>
              <a:t>keylogger</a:t>
            </a:r>
            <a:r>
              <a:rPr lang="en-US" sz="2400" dirty="0"/>
              <a:t> infections across individuals and organizations.</a:t>
            </a:r>
          </a:p>
          <a:p>
            <a:pPr marL="0" indent="0">
              <a:buNone/>
            </a:pPr>
            <a:r>
              <a:rPr lang="en-US" sz="2400" dirty="0"/>
              <a:t>2. **Enhanced Protection of Sensitive Information**: By preventing </a:t>
            </a:r>
            <a:r>
              <a:rPr lang="en-US" sz="2400" dirty="0" err="1"/>
              <a:t>keyloggers</a:t>
            </a:r>
            <a:r>
              <a:rPr lang="en-US" sz="2400" dirty="0"/>
              <a:t> from capturing sensitive data such as passwords and credit card details, individuals and organizations can better protect their confidential information from theft and misuse.</a:t>
            </a:r>
          </a:p>
          <a:p>
            <a:pPr marL="0" indent="0">
              <a:buNone/>
            </a:pPr>
            <a:r>
              <a:rPr lang="en-US" sz="2400" dirty="0"/>
              <a:t>3. **Mitigated Risk of Identity Theft and Financial Loss**: Minimizing the threat posed by </a:t>
            </a:r>
            <a:r>
              <a:rPr lang="en-US" sz="2400" dirty="0" err="1"/>
              <a:t>keyloggers</a:t>
            </a:r>
            <a:r>
              <a:rPr lang="en-US" sz="2400" dirty="0"/>
              <a:t> can significantly reduce the risk of identity theft and financial loss resulting from unauthorized access to personal and financial information.</a:t>
            </a:r>
          </a:p>
          <a:p>
            <a:pPr marL="0" indent="0">
              <a:buNone/>
            </a:pPr>
            <a:r>
              <a:rPr lang="en-US" sz="2400" dirty="0"/>
              <a:t>4. **Improved Privacy and Data Security**: Individuals can enjoy increased privacy and data security as </a:t>
            </a:r>
            <a:r>
              <a:rPr lang="en-US" sz="2400" dirty="0" err="1"/>
              <a:t>keyloggers</a:t>
            </a:r>
            <a:r>
              <a:rPr lang="en-US" sz="2400" dirty="0"/>
              <a:t> are thwarted from capturing keystrokes and compromising sensitive information.</a:t>
            </a:r>
          </a:p>
          <a:p>
            <a:pPr marL="0" indent="0">
              <a:buNone/>
            </a:pPr>
            <a:r>
              <a:rPr lang="en-US" sz="2400" dirty="0"/>
              <a:t>5. **Enhanced Trust and Confidence**: Organizations that successfully combat </a:t>
            </a:r>
            <a:r>
              <a:rPr lang="en-US" sz="2400" dirty="0" err="1"/>
              <a:t>keylogger</a:t>
            </a:r>
            <a:r>
              <a:rPr lang="en-US" sz="2400" dirty="0"/>
              <a:t> threats can instill greater trust and confidence among their customers, clients, and stakeholders by demonstrating a commitment to </a:t>
            </a:r>
            <a:r>
              <a:rPr lang="en-US" sz="2400" dirty="0" err="1"/>
              <a:t>cybersecurity</a:t>
            </a:r>
            <a:r>
              <a:rPr lang="en-US" sz="2400" dirty="0"/>
              <a:t> and protecting sensitive data.</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fontScale="70000" lnSpcReduction="20000"/>
          </a:bodyPr>
          <a:lstStyle/>
          <a:p>
            <a:pPr marL="305435" indent="-305435"/>
            <a:r>
              <a:rPr lang="en-US" sz="2000" dirty="0"/>
              <a:t>In conclusion, the proliferation of </a:t>
            </a:r>
            <a:r>
              <a:rPr lang="en-US" sz="2000" dirty="0" err="1"/>
              <a:t>keyloggers</a:t>
            </a:r>
            <a:r>
              <a:rPr lang="en-US" sz="2000" dirty="0"/>
              <a:t> in today's digital age presents a critical threat to individuals and organizations alike. These stealthy software tools, designed to surreptitiously monitor and record keystrokes, jeopardize sensitive information such as passwords, credit card details, and personal data. The consequences of </a:t>
            </a:r>
            <a:r>
              <a:rPr lang="en-US" sz="2000" dirty="0" err="1"/>
              <a:t>keylogger</a:t>
            </a:r>
            <a:r>
              <a:rPr lang="en-US" sz="2000" dirty="0"/>
              <a:t> infiltration can be severe, ranging from identity theft and financial loss to privacy breaches with far-reaching implications.</a:t>
            </a:r>
          </a:p>
          <a:p>
            <a:pPr marL="305435" indent="-305435"/>
            <a:endParaRPr lang="en-US" sz="2000" dirty="0"/>
          </a:p>
          <a:p>
            <a:pPr marL="305435" indent="-305435"/>
            <a:r>
              <a:rPr lang="en-US" sz="2000" dirty="0"/>
              <a:t>Addressing the menace of </a:t>
            </a:r>
            <a:r>
              <a:rPr lang="en-US" sz="2000" dirty="0" err="1"/>
              <a:t>keyloggers</a:t>
            </a:r>
            <a:r>
              <a:rPr lang="en-US" sz="2000" dirty="0"/>
              <a:t> requires a multifaceted approach encompassing technological solutions, user education, and proactive security measures. By deploying advanced antivirus software, implementing behavioral analysis techniques, and fostering user awareness, individuals and organizations can mitigate the risk of </a:t>
            </a:r>
            <a:r>
              <a:rPr lang="en-US" sz="2000" dirty="0" err="1"/>
              <a:t>keylogger</a:t>
            </a:r>
            <a:r>
              <a:rPr lang="en-US" sz="2000" dirty="0"/>
              <a:t> infections and safeguard their digital assets.</a:t>
            </a:r>
          </a:p>
          <a:p>
            <a:pPr marL="305435" indent="-305435"/>
            <a:endParaRPr lang="en-US" sz="2000" dirty="0"/>
          </a:p>
          <a:p>
            <a:pPr marL="305435" indent="-305435"/>
            <a:r>
              <a:rPr lang="en-US" sz="2000" dirty="0"/>
              <a:t>Furthermore, continuous monitoring, regular security updates, and collaboration across industry sectors are essential components of a robust defense strategy against </a:t>
            </a:r>
            <a:r>
              <a:rPr lang="en-US" sz="2000" dirty="0" err="1"/>
              <a:t>keylogger</a:t>
            </a:r>
            <a:r>
              <a:rPr lang="en-US" sz="2000" dirty="0"/>
              <a:t> threats. By adopting these measures, individuals and organizations can bolster their </a:t>
            </a:r>
            <a:r>
              <a:rPr lang="en-US" sz="2000" dirty="0" err="1"/>
              <a:t>cybersecurity</a:t>
            </a:r>
            <a:r>
              <a:rPr lang="en-US" sz="2000" dirty="0"/>
              <a:t> posture, protect sensitive information, and foster trust and confidence in the digital ecosystem.</a:t>
            </a:r>
          </a:p>
          <a:p>
            <a:pPr marL="305435" indent="-305435"/>
            <a:endParaRPr lang="en-US" sz="2000" dirty="0"/>
          </a:p>
          <a:p>
            <a:pPr marL="305435" indent="-305435"/>
            <a:r>
              <a:rPr lang="en-US" sz="2000" dirty="0"/>
              <a:t>In the face of evolving cyber threats, vigilance, and adaptability are paramount. By remaining proactive and continuously improving </a:t>
            </a:r>
            <a:r>
              <a:rPr lang="en-US" sz="2000" dirty="0" err="1"/>
              <a:t>cybersecurity</a:t>
            </a:r>
            <a:r>
              <a:rPr lang="en-US" sz="2000" dirty="0"/>
              <a:t> practices, we can navigate the digital landscape with greater resilience and confidence, ensuring a safer and more secure digital future for all.</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85000" lnSpcReduction="20000"/>
          </a:bodyPr>
          <a:lstStyle/>
          <a:p>
            <a:pPr marL="0" indent="0">
              <a:buNone/>
            </a:pPr>
            <a:endParaRPr lang="en-US" sz="2000" b="1" dirty="0"/>
          </a:p>
          <a:p>
            <a:pPr marL="305435" indent="-305435"/>
            <a:endParaRPr lang="en-US" dirty="0"/>
          </a:p>
          <a:p>
            <a:pPr marL="305435" indent="-305435"/>
            <a:r>
              <a:rPr lang="en-US" dirty="0"/>
              <a:t>1. **Advanced Detection Techniques**: Continued research and development into advanced detection techniques, such as machine learning algorithms and artificial intelligence, can improve the ability to detect and mitigate </a:t>
            </a:r>
            <a:r>
              <a:rPr lang="en-US" dirty="0" err="1"/>
              <a:t>keyloggers</a:t>
            </a:r>
            <a:r>
              <a:rPr lang="en-US" dirty="0"/>
              <a:t> more effectively.</a:t>
            </a:r>
          </a:p>
          <a:p>
            <a:pPr marL="305435" indent="-305435"/>
            <a:endParaRPr lang="en-US" dirty="0"/>
          </a:p>
          <a:p>
            <a:pPr marL="305435" indent="-305435"/>
            <a:r>
              <a:rPr lang="en-US" dirty="0"/>
              <a:t>2. **Behavioral Biometrics**: Exploring the use of behavioral biometrics, such as typing patterns and mouse movements, as additional authentication factors can enhance security against </a:t>
            </a:r>
            <a:r>
              <a:rPr lang="en-US" dirty="0" err="1"/>
              <a:t>keyloggers</a:t>
            </a:r>
            <a:r>
              <a:rPr lang="en-US" dirty="0"/>
              <a:t> by adding another layer of identity verification.</a:t>
            </a:r>
          </a:p>
          <a:p>
            <a:pPr marL="305435" indent="-305435"/>
            <a:endParaRPr lang="en-US" dirty="0"/>
          </a:p>
          <a:p>
            <a:pPr marL="305435" indent="-305435"/>
            <a:r>
              <a:rPr lang="en-US" dirty="0"/>
              <a:t>3. **Endpoint Security Solutions**: Further advancements in endpoint security solutions, including the integration of hardware-based security features and secure boot mechanisms, can help fortify devices against </a:t>
            </a:r>
            <a:r>
              <a:rPr lang="en-US" dirty="0" err="1"/>
              <a:t>keylogger</a:t>
            </a:r>
            <a:r>
              <a:rPr lang="en-US" dirty="0"/>
              <a:t> attacks.</a:t>
            </a:r>
          </a:p>
          <a:p>
            <a:pPr marL="305435" indent="-305435"/>
            <a:endParaRPr lang="en-US" dirty="0"/>
          </a:p>
          <a:p>
            <a:pPr marL="305435" indent="-305435"/>
            <a:r>
              <a:rPr lang="en-US" dirty="0"/>
              <a:t>4. **Zero-Trust Architecture**: Implementing zero-trust architecture principles, where no entity is inherently trusted, can mitigate the risk posed by </a:t>
            </a:r>
            <a:r>
              <a:rPr lang="en-US" dirty="0" err="1"/>
              <a:t>keyloggers</a:t>
            </a:r>
            <a:r>
              <a:rPr lang="en-US" dirty="0"/>
              <a:t> by strictly controlling access to resources based on continuous verification of identity and device health.</a:t>
            </a:r>
          </a:p>
          <a:p>
            <a:pPr marL="305435" indent="-305435"/>
            <a:endParaRPr lang="en-US" dirty="0"/>
          </a:p>
          <a:p>
            <a:pPr marL="305435" indent="-305435"/>
            <a:r>
              <a:rPr lang="en-US" dirty="0"/>
              <a:t>5. **</a:t>
            </a:r>
            <a:r>
              <a:rPr lang="en-US" dirty="0" err="1"/>
              <a:t>Blockchain</a:t>
            </a:r>
            <a:r>
              <a:rPr lang="en-US" dirty="0"/>
              <a:t> Technology**: Leveraging </a:t>
            </a:r>
            <a:r>
              <a:rPr lang="en-US" dirty="0" err="1"/>
              <a:t>blockchain</a:t>
            </a:r>
            <a:r>
              <a:rPr lang="en-US" dirty="0"/>
              <a:t> technology for securing sensitive information and transactions can provide enhanced protection against unauthorized access and tampering, reducing the impact of </a:t>
            </a:r>
            <a:r>
              <a:rPr lang="en-US" dirty="0" err="1"/>
              <a:t>keylogger</a:t>
            </a:r>
            <a:r>
              <a:rPr lang="en-US" dirty="0"/>
              <a:t> attacks on financial transactions and data integrity.</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26</TotalTime>
  <Words>1312</Words>
  <Application>Microsoft Office PowerPoint</Application>
  <PresentationFormat>Widescreen</PresentationFormat>
  <Paragraphs>75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Justin A</cp:lastModifiedBy>
  <cp:revision>31</cp:revision>
  <dcterms:created xsi:type="dcterms:W3CDTF">2021-05-26T16:50:10Z</dcterms:created>
  <dcterms:modified xsi:type="dcterms:W3CDTF">2024-04-04T09:36:14Z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