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356865" cy="509114"/>
          </a:xfrm>
          <a:prstGeom prst="rect">
            <a:avLst/>
          </a:prstGeom>
        </p:spPr>
        <p:txBody>
          <a:bodyPr vert="horz" wrap="square" lIns="0" tIns="16510" rIns="0" bIns="0" rtlCol="0">
            <a:spAutoFit/>
          </a:bodyPr>
          <a:lstStyle/>
          <a:p>
            <a:pPr marL="12700">
              <a:lnSpc>
                <a:spcPct val="100000"/>
              </a:lnSpc>
              <a:spcBef>
                <a:spcPts val="130"/>
              </a:spcBef>
            </a:pPr>
            <a:r>
              <a:rPr lang="en-IN" sz="3200" dirty="0" err="1">
                <a:latin typeface="Trebuchet MS"/>
                <a:cs typeface="Trebuchet MS"/>
              </a:rPr>
              <a:t>Hariharasudhan</a:t>
            </a:r>
            <a:r>
              <a:rPr lang="en-IN" sz="3200" dirty="0">
                <a:latin typeface="Trebuchet MS"/>
                <a:cs typeface="Trebuchet MS"/>
              </a:rPr>
              <a:t> V</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7442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7D85B698-CB70-153B-F56A-2CD1535600E5}"/>
              </a:ext>
            </a:extLst>
          </p:cNvPr>
          <p:cNvPicPr>
            <a:picLocks noChangeAspect="1"/>
          </p:cNvPicPr>
          <p:nvPr/>
        </p:nvPicPr>
        <p:blipFill>
          <a:blip r:embed="rId4"/>
          <a:stretch>
            <a:fillRect/>
          </a:stretch>
        </p:blipFill>
        <p:spPr>
          <a:xfrm>
            <a:off x="1283296" y="1413440"/>
            <a:ext cx="8522538" cy="4361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6FEC0178-2480-24D0-3413-91C5C779D3A0}"/>
              </a:ext>
            </a:extLst>
          </p:cNvPr>
          <p:cNvSpPr txBox="1"/>
          <p:nvPr/>
        </p:nvSpPr>
        <p:spPr>
          <a:xfrm>
            <a:off x="1295400" y="2590800"/>
            <a:ext cx="7546444" cy="1754326"/>
          </a:xfrm>
          <a:prstGeom prst="rect">
            <a:avLst/>
          </a:prstGeom>
          <a:noFill/>
        </p:spPr>
        <p:txBody>
          <a:bodyPr wrap="square" rtlCol="0">
            <a:spAutoFit/>
          </a:bodyPr>
          <a:lstStyle/>
          <a:p>
            <a:r>
              <a:rPr lang="en-US" sz="3600" dirty="0"/>
              <a:t>Chat with PDF: Enhancing Document Understanding through Conversational AI</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6886359-C1C9-F408-C37E-69D691CC05A9}"/>
              </a:ext>
            </a:extLst>
          </p:cNvPr>
          <p:cNvSpPr txBox="1"/>
          <p:nvPr/>
        </p:nvSpPr>
        <p:spPr>
          <a:xfrm>
            <a:off x="2133599" y="1752600"/>
            <a:ext cx="7469279"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t>Problem Statement</a:t>
            </a:r>
          </a:p>
          <a:p>
            <a:pPr marL="342900" indent="-342900">
              <a:buFont typeface="Arial" panose="020B0604020202020204" pitchFamily="34" charset="0"/>
              <a:buChar char="•"/>
            </a:pPr>
            <a:r>
              <a:rPr lang="en-US" sz="3200" dirty="0"/>
              <a:t>Project Overview</a:t>
            </a:r>
          </a:p>
          <a:p>
            <a:pPr marL="342900" indent="-342900">
              <a:buFont typeface="Arial" panose="020B0604020202020204" pitchFamily="34" charset="0"/>
              <a:buChar char="•"/>
            </a:pPr>
            <a:r>
              <a:rPr lang="en-US" sz="3200" dirty="0"/>
              <a:t>Who are the End Users?</a:t>
            </a:r>
          </a:p>
          <a:p>
            <a:pPr marL="342900" indent="-342900">
              <a:buFont typeface="Arial" panose="020B0604020202020204" pitchFamily="34" charset="0"/>
              <a:buChar char="•"/>
            </a:pPr>
            <a:r>
              <a:rPr lang="en-US" sz="3200" dirty="0"/>
              <a:t>Solution and Value Propositions</a:t>
            </a:r>
          </a:p>
          <a:p>
            <a:pPr marL="342900" indent="-342900">
              <a:buFont typeface="Arial" panose="020B0604020202020204" pitchFamily="34" charset="0"/>
              <a:buChar char="•"/>
            </a:pPr>
            <a:r>
              <a:rPr lang="en-US" sz="3200" dirty="0"/>
              <a:t>WOW factor in the solution</a:t>
            </a:r>
          </a:p>
          <a:p>
            <a:pPr marL="342900" indent="-342900">
              <a:buFont typeface="Arial" panose="020B0604020202020204" pitchFamily="34" charset="0"/>
              <a:buChar char="•"/>
            </a:pPr>
            <a:r>
              <a:rPr lang="en-US" sz="3200" dirty="0"/>
              <a:t>Modelling</a:t>
            </a:r>
          </a:p>
          <a:p>
            <a:pPr marL="342900" indent="-342900">
              <a:buFont typeface="Arial" panose="020B0604020202020204" pitchFamily="34" charset="0"/>
              <a:buChar char="•"/>
            </a:pPr>
            <a:r>
              <a:rPr lang="en-US" sz="3200" dirty="0"/>
              <a:t>Results</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FF83346-EAEE-C5B3-B010-3E6104B2B85C}"/>
              </a:ext>
            </a:extLst>
          </p:cNvPr>
          <p:cNvSpPr txBox="1"/>
          <p:nvPr/>
        </p:nvSpPr>
        <p:spPr>
          <a:xfrm>
            <a:off x="834072" y="2133600"/>
            <a:ext cx="6938328"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Many users face challenges in comprehensively understanding large PDF documents. </a:t>
            </a:r>
          </a:p>
          <a:p>
            <a:pPr marL="457200" indent="-457200">
              <a:buFont typeface="Arial" panose="020B0604020202020204" pitchFamily="34" charset="0"/>
              <a:buChar char="•"/>
            </a:pPr>
            <a:r>
              <a:rPr lang="en-US" sz="2800" dirty="0"/>
              <a:t>Extracting relevant information efficiently from such documents can be time-consuming and boring.</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0F7FB1F4-822A-8C3D-CD04-8181A6CA875C}"/>
              </a:ext>
            </a:extLst>
          </p:cNvPr>
          <p:cNvSpPr txBox="1"/>
          <p:nvPr/>
        </p:nvSpPr>
        <p:spPr>
          <a:xfrm>
            <a:off x="739775" y="2133599"/>
            <a:ext cx="8404225"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This project aims to streamline the process of understanding PDF documents by enabling users to engage in conversational queries about the content. </a:t>
            </a:r>
          </a:p>
          <a:p>
            <a:pPr marL="457200" indent="-457200">
              <a:buFont typeface="Arial" panose="020B0604020202020204" pitchFamily="34" charset="0"/>
              <a:buChar char="•"/>
            </a:pPr>
            <a:r>
              <a:rPr lang="en-US" sz="2800" dirty="0"/>
              <a:t>By integrating AI-powered tools, it seek to provide quick and accurate responses to user questions.</a:t>
            </a:r>
          </a:p>
          <a:p>
            <a:pPr marL="457200" indent="-457200">
              <a:buFont typeface="Arial" panose="020B0604020202020204" pitchFamily="34" charset="0"/>
              <a:buChar char="•"/>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8664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7A51D0CF-4FC6-C3EA-55B8-245529FB9E6E}"/>
              </a:ext>
            </a:extLst>
          </p:cNvPr>
          <p:cNvSpPr txBox="1"/>
          <p:nvPr/>
        </p:nvSpPr>
        <p:spPr>
          <a:xfrm>
            <a:off x="739775" y="2266534"/>
            <a:ext cx="879475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Students and researchers requiring quick access to information from academic papers.</a:t>
            </a:r>
          </a:p>
          <a:p>
            <a:pPr marL="457200" indent="-457200">
              <a:buFont typeface="Arial" panose="020B0604020202020204" pitchFamily="34" charset="0"/>
              <a:buChar char="•"/>
            </a:pPr>
            <a:r>
              <a:rPr lang="en-US" sz="2800" dirty="0"/>
              <a:t>Professionals needing to extract data from lengthy reports or manuals.</a:t>
            </a:r>
          </a:p>
          <a:p>
            <a:pPr marL="457200" indent="-457200">
              <a:buFont typeface="Arial" panose="020B0604020202020204" pitchFamily="34" charset="0"/>
              <a:buChar char="•"/>
            </a:pPr>
            <a:r>
              <a:rPr lang="en-US" sz="2800" dirty="0"/>
              <a:t>Individuals seeking to understand complex documents without investing extensive time in reading.</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15916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1AD169E-9F81-D4A7-9BB5-68516FA59E1E}"/>
              </a:ext>
            </a:extLst>
          </p:cNvPr>
          <p:cNvSpPr txBox="1"/>
          <p:nvPr/>
        </p:nvSpPr>
        <p:spPr>
          <a:xfrm>
            <a:off x="2971800" y="1915452"/>
            <a:ext cx="6838950" cy="4524315"/>
          </a:xfrm>
          <a:prstGeom prst="rect">
            <a:avLst/>
          </a:prstGeom>
          <a:noFill/>
        </p:spPr>
        <p:txBody>
          <a:bodyPr wrap="square" rtlCol="0">
            <a:spAutoFit/>
          </a:bodyPr>
          <a:lstStyle/>
          <a:p>
            <a:r>
              <a:rPr lang="en-US" b="1" dirty="0"/>
              <a:t>Solution:</a:t>
            </a:r>
          </a:p>
          <a:p>
            <a:endParaRPr lang="en-US" dirty="0"/>
          </a:p>
          <a:p>
            <a:r>
              <a:rPr lang="en-US" dirty="0"/>
              <a:t>It leverages AI technologies to offer a user-friendly interface where individuals can upload PDF files and ask questions about their content. This approach significantly reduces the time and effort required to extract pertinent information from documents.</a:t>
            </a:r>
          </a:p>
          <a:p>
            <a:endParaRPr lang="en-US" dirty="0"/>
          </a:p>
          <a:p>
            <a:r>
              <a:rPr lang="en-US" b="1" dirty="0"/>
              <a:t>Value Proposition:</a:t>
            </a:r>
          </a:p>
          <a:p>
            <a:endParaRPr lang="en-US" dirty="0"/>
          </a:p>
          <a:p>
            <a:pPr marL="285750" indent="-285750">
              <a:buFont typeface="Arial" panose="020B0604020202020204" pitchFamily="34" charset="0"/>
              <a:buChar char="•"/>
            </a:pPr>
            <a:r>
              <a:rPr lang="en-US" b="1" dirty="0"/>
              <a:t>Time-saving: </a:t>
            </a:r>
            <a:r>
              <a:rPr lang="en-US" dirty="0"/>
              <a:t>Quickly obtain answers from lengthy documents.</a:t>
            </a:r>
          </a:p>
          <a:p>
            <a:pPr marL="285750" indent="-285750">
              <a:buFont typeface="Arial" panose="020B0604020202020204" pitchFamily="34" charset="0"/>
              <a:buChar char="•"/>
            </a:pPr>
            <a:r>
              <a:rPr lang="en-US" b="1" dirty="0"/>
              <a:t>Accuracy: </a:t>
            </a:r>
            <a:r>
              <a:rPr lang="en-US" dirty="0"/>
              <a:t>AI-driven responses ensure reliable information retrieval.</a:t>
            </a:r>
          </a:p>
          <a:p>
            <a:pPr marL="285750" indent="-285750">
              <a:buFont typeface="Arial" panose="020B0604020202020204" pitchFamily="34" charset="0"/>
              <a:buChar char="•"/>
            </a:pPr>
            <a:r>
              <a:rPr lang="en-US" b="1" dirty="0"/>
              <a:t>User-friendly: </a:t>
            </a:r>
            <a:r>
              <a:rPr lang="en-US" dirty="0"/>
              <a:t>Intuitive interface suitable for non-technical users.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6201" y="4495800"/>
            <a:ext cx="1905000" cy="2362200"/>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72B77315-0594-EE01-E546-191B24C30492}"/>
              </a:ext>
            </a:extLst>
          </p:cNvPr>
          <p:cNvSpPr txBox="1"/>
          <p:nvPr/>
        </p:nvSpPr>
        <p:spPr>
          <a:xfrm>
            <a:off x="1639251" y="1914524"/>
            <a:ext cx="7809549"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Seamless Integration: </a:t>
            </a:r>
            <a:r>
              <a:rPr lang="en-US" sz="2000" dirty="0"/>
              <a:t>The solution offers a user-friendly interface that facilitates easy upload of PDF documents and intuitive querying, ensuring a smooth and hassle-free user experience.</a:t>
            </a:r>
          </a:p>
          <a:p>
            <a:pPr marL="285750" indent="-285750">
              <a:buFont typeface="Arial" panose="020B0604020202020204" pitchFamily="34" charset="0"/>
              <a:buChar char="•"/>
            </a:pPr>
            <a:r>
              <a:rPr lang="en-US" sz="2000" b="1" dirty="0"/>
              <a:t>Conversational AI: </a:t>
            </a:r>
            <a:r>
              <a:rPr lang="en-US" sz="2000" dirty="0"/>
              <a:t>Leveraging advanced natural language processing (NLP) techniques, the solution enables users to interact with the system in a conversational manner, allowing them to pose questions in natural language.</a:t>
            </a:r>
          </a:p>
          <a:p>
            <a:pPr marL="285750" indent="-285750">
              <a:buFont typeface="Arial" panose="020B0604020202020204" pitchFamily="34" charset="0"/>
              <a:buChar char="•"/>
            </a:pPr>
            <a:r>
              <a:rPr lang="en-US" sz="2000" b="1" dirty="0"/>
              <a:t>Real-time Responses: </a:t>
            </a:r>
            <a:r>
              <a:rPr lang="en-US" sz="2000" dirty="0"/>
              <a:t>Instantaneous generation of answers from the document content. The system generates instantaneous responses to user queries by extracting relevant information directly from the document content, providing users with timely access to accurate information without delay.</a:t>
            </a:r>
          </a:p>
          <a:p>
            <a:pPr marL="285750" indent="-285750">
              <a:buFont typeface="Arial" panose="020B0604020202020204" pitchFamily="34" charset="0"/>
              <a:buChar char="•"/>
            </a:pP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002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864688"/>
            <a:ext cx="8861425" cy="3744615"/>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en-IN" sz="2000" b="1" spc="-30" dirty="0">
                <a:latin typeface="Trebuchet MS"/>
                <a:cs typeface="Trebuchet MS"/>
              </a:rPr>
              <a:t>Text Extraction: </a:t>
            </a:r>
            <a:r>
              <a:rPr lang="en-US" sz="2000" spc="-30" dirty="0">
                <a:latin typeface="Trebuchet MS"/>
                <a:cs typeface="Trebuchet MS"/>
              </a:rPr>
              <a:t>The PyPDF2 library is utilized to extract textual content from PDF documents, enabling the conversion of PDF data into machine-readable text format.</a:t>
            </a:r>
          </a:p>
          <a:p>
            <a:pPr marL="298450" indent="-285750">
              <a:lnSpc>
                <a:spcPct val="100000"/>
              </a:lnSpc>
              <a:spcBef>
                <a:spcPts val="100"/>
              </a:spcBef>
              <a:buFont typeface="Arial" panose="020B0604020202020204" pitchFamily="34" charset="0"/>
              <a:buChar char="•"/>
            </a:pPr>
            <a:r>
              <a:rPr lang="en-IN" sz="2000" b="1" spc="-30" dirty="0">
                <a:latin typeface="Trebuchet MS"/>
                <a:cs typeface="Trebuchet MS"/>
              </a:rPr>
              <a:t>Embeddings: </a:t>
            </a:r>
            <a:r>
              <a:rPr lang="en-US" sz="2000" spc="-30" dirty="0">
                <a:latin typeface="Trebuchet MS"/>
                <a:cs typeface="Trebuchet MS"/>
              </a:rPr>
              <a:t>Google Generative AI embeddings are employed to represent text data in a high-dimensional vector space, capturing semantic information and relationships between words and phrases.</a:t>
            </a:r>
          </a:p>
          <a:p>
            <a:pPr marL="298450" indent="-285750">
              <a:lnSpc>
                <a:spcPct val="100000"/>
              </a:lnSpc>
              <a:spcBef>
                <a:spcPts val="100"/>
              </a:spcBef>
              <a:buFont typeface="Arial" panose="020B0604020202020204" pitchFamily="34" charset="0"/>
              <a:buChar char="•"/>
            </a:pPr>
            <a:r>
              <a:rPr lang="en-IN" sz="2000" b="1" spc="-30" dirty="0">
                <a:latin typeface="Trebuchet MS"/>
                <a:cs typeface="Trebuchet MS"/>
              </a:rPr>
              <a:t>Vector Storage: </a:t>
            </a:r>
            <a:r>
              <a:rPr lang="en-IN" sz="2000" spc="-30" dirty="0">
                <a:latin typeface="Trebuchet MS"/>
                <a:cs typeface="Trebuchet MS"/>
              </a:rPr>
              <a:t>FAISS utilized for efficient storage and retrieval of text embeddings.</a:t>
            </a:r>
          </a:p>
          <a:p>
            <a:pPr marL="298450" indent="-285750">
              <a:lnSpc>
                <a:spcPct val="100000"/>
              </a:lnSpc>
              <a:spcBef>
                <a:spcPts val="100"/>
              </a:spcBef>
              <a:buFont typeface="Arial" panose="020B0604020202020204" pitchFamily="34" charset="0"/>
              <a:buChar char="•"/>
            </a:pPr>
            <a:r>
              <a:rPr lang="en-IN" sz="2000" b="1" spc="-30" dirty="0">
                <a:latin typeface="Trebuchet MS"/>
                <a:cs typeface="Trebuchet MS"/>
              </a:rPr>
              <a:t>Conversational AI: </a:t>
            </a:r>
            <a:r>
              <a:rPr lang="en-IN" sz="2000" spc="-30" dirty="0">
                <a:latin typeface="Trebuchet MS"/>
                <a:cs typeface="Trebuchet MS"/>
              </a:rPr>
              <a:t>Utilization of a </a:t>
            </a:r>
            <a:r>
              <a:rPr lang="en-IN" sz="2000" spc="-30" dirty="0" err="1">
                <a:latin typeface="Trebuchet MS"/>
                <a:cs typeface="Trebuchet MS"/>
              </a:rPr>
              <a:t>ChatGoogleGenerativeAI</a:t>
            </a:r>
            <a:r>
              <a:rPr lang="en-IN" sz="2000" spc="-30" dirty="0">
                <a:latin typeface="Trebuchet MS"/>
                <a:cs typeface="Trebuchet MS"/>
              </a:rPr>
              <a:t> model for question-answering tasks and it</a:t>
            </a:r>
            <a:r>
              <a:rPr lang="en-US" sz="2000" spc="-30" dirty="0">
                <a:latin typeface="Trebuchet MS"/>
                <a:cs typeface="Trebuchet MS"/>
              </a:rPr>
              <a:t> employs advanced natural language processing techniques to understand user queries and generate contextually relevant responses based on the provided document chunks.</a:t>
            </a:r>
            <a:endParaRPr sz="20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484</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Hariesh V</dc:creator>
  <cp:lastModifiedBy>Hariesh V</cp:lastModifiedBy>
  <cp:revision>1</cp:revision>
  <dcterms:created xsi:type="dcterms:W3CDTF">2024-04-05T07:59:58Z</dcterms:created>
  <dcterms:modified xsi:type="dcterms:W3CDTF">2024-04-05T09:02:27Z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