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94" r:id="rId6"/>
    <p:sldId id="260" r:id="rId7"/>
    <p:sldId id="269" r:id="rId8"/>
    <p:sldId id="295" r:id="rId9"/>
    <p:sldId id="297" r:id="rId10"/>
    <p:sldId id="296" r:id="rId11"/>
    <p:sldId id="298" r:id="rId12"/>
    <p:sldId id="299" r:id="rId13"/>
    <p:sldId id="300" r:id="rId14"/>
    <p:sldId id="301" r:id="rId15"/>
    <p:sldId id="290" r:id="rId16"/>
    <p:sldId id="302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266" y="6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633454"/>
            <a:ext cx="1301488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75360" y="2492589"/>
            <a:ext cx="11054080" cy="2602327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75360" y="5136508"/>
            <a:ext cx="11054080" cy="1706246"/>
          </a:xfrm>
        </p:spPr>
        <p:txBody>
          <a:bodyPr lIns="65023" rIns="65023"/>
          <a:lstStyle>
            <a:lvl1pPr marL="0" marR="91032" indent="0" algn="r">
              <a:buNone/>
              <a:defRPr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354" y="7044267"/>
            <a:ext cx="13010155" cy="2719414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5/3/2019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2106780"/>
            <a:ext cx="11704320" cy="623796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3708" y="390600"/>
            <a:ext cx="2527957" cy="795414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0"/>
            <a:ext cx="8994987" cy="795414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/>
              <a:t>Title </a:t>
            </a:r>
            <a:r>
              <a:rPr smtClean="0"/>
              <a:t>Text</a:t>
            </a:r>
            <a:endParaRPr/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17440" y="9113521"/>
            <a:ext cx="601094" cy="51928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44484" y="1733528"/>
            <a:ext cx="1185870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 l="20781" r="11208" b="2438"/>
          <a:stretch>
            <a:fillRect/>
          </a:stretch>
        </p:blipFill>
        <p:spPr bwMode="auto">
          <a:xfrm>
            <a:off x="9788548" y="304768"/>
            <a:ext cx="257176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379" y="1507146"/>
            <a:ext cx="11054080" cy="260096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70" y="4169546"/>
            <a:ext cx="6502400" cy="2069174"/>
          </a:xfrm>
        </p:spPr>
        <p:txBody>
          <a:bodyPr lIns="130046" rIns="130046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5/3/2019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5172167" y="4274449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907042" y="4274449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10677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10677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11704320" cy="16256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7694507"/>
            <a:ext cx="5746045" cy="10837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0092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6260" y="7694507"/>
            <a:ext cx="5748302" cy="10837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0092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2054108"/>
            <a:ext cx="5746045" cy="56060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2054108"/>
            <a:ext cx="5748302" cy="56060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5/3/2019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6935893"/>
            <a:ext cx="10640748" cy="65024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285653" y="7616145"/>
            <a:ext cx="5652753" cy="130048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0480" y="390144"/>
            <a:ext cx="10637926" cy="6502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67334" y="9113520"/>
            <a:ext cx="2731008" cy="520192"/>
          </a:xfrm>
        </p:spPr>
        <p:txBody>
          <a:bodyPr/>
          <a:lstStyle>
            <a:extLst/>
          </a:lstStyle>
          <a:p>
            <a:fld id="{F8CFA630-13BB-46C4-BD44-B2C5F9B66074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86" y="7741727"/>
            <a:ext cx="10187093" cy="921930"/>
          </a:xfrm>
          <a:noFill/>
        </p:spPr>
        <p:txBody>
          <a:bodyPr lIns="130046" tIns="0" rIns="130046" anchor="t"/>
          <a:lstStyle>
            <a:lvl1pPr marL="0" marR="26009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5120" y="270177"/>
            <a:ext cx="12354560" cy="624230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29436" y="9113521"/>
            <a:ext cx="3343191" cy="5192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" y="6919284"/>
            <a:ext cx="11485059" cy="800245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018932" y="7113946"/>
            <a:ext cx="5407293" cy="20524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6175" y="8227588"/>
            <a:ext cx="5407293" cy="11921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593" y="8236449"/>
            <a:ext cx="4838847" cy="1537234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046" tIns="65023" rIns="130046" bIns="65023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137" y="8231450"/>
            <a:ext cx="4843391" cy="15422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322293" y="7094670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057168" y="7094670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1018932" y="7113946"/>
            <a:ext cx="5407293" cy="20524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6175" y="8227588"/>
            <a:ext cx="5407293" cy="11921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593" y="8236449"/>
            <a:ext cx="4838847" cy="1537234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046" tIns="65023" rIns="130046" bIns="65023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137" y="8231450"/>
            <a:ext cx="4843391" cy="15422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50240" y="2106778"/>
            <a:ext cx="11704320" cy="6436925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567334" y="9113520"/>
            <a:ext cx="2731008" cy="520192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fld id="{F8CFA630-13BB-46C4-BD44-B2C5F9B66074}" type="datetimeFigureOut">
              <a:rPr lang="en-US" smtClean="0"/>
              <a:pPr/>
              <a:t>5/3/2019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229436" y="9113521"/>
            <a:ext cx="3343191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298342" y="9113521"/>
            <a:ext cx="520192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rtl="0" eaLnBrk="1" latinLnBrk="0" hangingPunct="1">
        <a:spcBef>
          <a:spcPct val="0"/>
        </a:spcBef>
        <a:buNone/>
        <a:defRPr kumimoji="0" sz="5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0184" indent="-364129" algn="l" rtl="0" eaLnBrk="1" latinLnBrk="0" hangingPunct="1">
        <a:spcBef>
          <a:spcPts val="56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313" indent="-325115" algn="l" rtl="0" eaLnBrk="1" latinLnBrk="0" hangingPunct="1">
        <a:spcBef>
          <a:spcPts val="461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2432" indent="-325115" algn="l" rtl="0" eaLnBrk="1" latinLnBrk="0" hangingPunct="1">
        <a:spcBef>
          <a:spcPts val="498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25575" indent="-325115" algn="l" rtl="0" eaLnBrk="1" latinLnBrk="0" hangingPunct="1">
        <a:spcBef>
          <a:spcPts val="498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498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04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919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034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149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body" sz="quarter" idx="1"/>
          </p:nvPr>
        </p:nvSpPr>
        <p:spPr>
          <a:xfrm>
            <a:off x="1215988" y="2376470"/>
            <a:ext cx="10429948" cy="248065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IN" sz="6000" dirty="0" smtClean="0"/>
              <a:t>GCD Program EDA Project</a:t>
            </a:r>
          </a:p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endParaRPr lang="en-IN" sz="6000" dirty="0" smtClean="0"/>
          </a:p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IN" sz="6000" dirty="0" smtClean="0"/>
              <a:t>Breast_cancer_survival Dataset Study and Analysis</a:t>
            </a:r>
          </a:p>
        </p:txBody>
      </p:sp>
      <p:sp>
        <p:nvSpPr>
          <p:cNvPr id="4" name="Vehicle Loan Digital Marketing…"/>
          <p:cNvSpPr txBox="1">
            <a:spLocks/>
          </p:cNvSpPr>
          <p:nvPr/>
        </p:nvSpPr>
        <p:spPr>
          <a:xfrm>
            <a:off x="8431226" y="6519874"/>
            <a:ext cx="4099613" cy="235745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By </a:t>
            </a:r>
          </a:p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IN" sz="3600" b="1" dirty="0" smtClean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Hariharen LMG</a:t>
            </a:r>
          </a:p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Mar’19 batch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2670" r="13098" b="2438"/>
          <a:stretch>
            <a:fillRect/>
          </a:stretch>
        </p:blipFill>
        <p:spPr bwMode="auto">
          <a:xfrm>
            <a:off x="5145078" y="804834"/>
            <a:ext cx="242889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6000" dirty="0" smtClean="0"/>
              <a:t>Age Vs Years pattern</a:t>
            </a:r>
            <a:endParaRPr sz="6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483" y="1876404"/>
            <a:ext cx="718317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3001938" y="2947974"/>
            <a:ext cx="571504" cy="142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074036" y="1804966"/>
            <a:ext cx="442915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Years_of_operation = 1961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3789" y="2376471"/>
            <a:ext cx="425796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6281738"/>
            <a:ext cx="12280944" cy="123826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1961 year box plot has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no overlapping .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On further analysis, Patients noticed with following combination have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high probability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to survive &gt;5 years</a:t>
            </a:r>
          </a:p>
          <a:p>
            <a:pPr marL="2152650" indent="-533400">
              <a:buFont typeface="Arial" pitchFamily="34" charset="0"/>
              <a:buChar char="•"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&lt;5 +ve nodes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and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Age &lt;64 years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2152650" indent="-533400">
              <a:buFont typeface="Arial" pitchFamily="34" charset="0"/>
              <a:buChar char="•"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&gt;5 &amp; &lt;=10 +ve nodes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and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Age &lt;52 yrs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360" y="1876404"/>
            <a:ext cx="6715171" cy="404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6000" dirty="0" smtClean="0"/>
              <a:t>Nodes Vs Years pattern</a:t>
            </a:r>
            <a:endParaRPr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8002598" y="1733528"/>
            <a:ext cx="442915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Pos_axillary_nodes &lt;5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9722" y="2254779"/>
            <a:ext cx="4500594" cy="366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6353176"/>
            <a:ext cx="12280944" cy="12382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From the box plot it is very clear that the patients detected with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lesser no. of +ve nodes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(say &lt;5 nodes) have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high probability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for survival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&gt;5 years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81%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of the patients who detected  with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&lt;5 +ve axillary nodes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have survived more than 5 years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6000" dirty="0" smtClean="0"/>
              <a:t>Nodes Vs Age pattern</a:t>
            </a:r>
            <a:endParaRPr sz="6000" dirty="0"/>
          </a:p>
        </p:txBody>
      </p:sp>
      <p:sp>
        <p:nvSpPr>
          <p:cNvPr id="1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7138994"/>
            <a:ext cx="12280944" cy="12382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From the swarm plot, it seems that as the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+ve axillary nodes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increase, the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Patient Age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decreases for the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survival &gt;5 years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and vice versa..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864" y="1876404"/>
            <a:ext cx="10787138" cy="506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>
            <a:off x="3930632" y="4448172"/>
            <a:ext cx="7643866" cy="135732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6000" dirty="0" smtClean="0"/>
              <a:t>Segmenting Age &amp; Nodes</a:t>
            </a:r>
            <a:endParaRPr sz="6000" dirty="0"/>
          </a:p>
        </p:txBody>
      </p:sp>
      <p:sp>
        <p:nvSpPr>
          <p:cNvPr id="1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358732" y="6662750"/>
            <a:ext cx="12430212" cy="207170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Most of the population lies in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Nodes_bin 1,2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and in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Age_bin  4, 5, 6, 7, 8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which is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85%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(246) out of 289 patients (of which survival  &gt;5 yrs is 77%)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Age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+ve axillary node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increases, the probability decreases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In general,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Nodes_bin 1 &amp; 2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have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higher probability of survival &gt;5 yrs (77%)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484" y="1947842"/>
            <a:ext cx="600840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8152" y="1947841"/>
            <a:ext cx="2836740" cy="20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45672" y="1947842"/>
            <a:ext cx="2762695" cy="20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8153" y="4019543"/>
            <a:ext cx="5622922" cy="242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750052" y="2662222"/>
            <a:ext cx="148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%</a:t>
            </a:r>
            <a:endParaRPr lang="en-IN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645672" y="2662222"/>
            <a:ext cx="148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%</a:t>
            </a:r>
            <a:endParaRPr lang="en-IN" sz="12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6000" dirty="0" smtClean="0"/>
              <a:t>Analysis Age_Node</a:t>
            </a:r>
            <a:endParaRPr sz="6000" dirty="0"/>
          </a:p>
        </p:txBody>
      </p:sp>
      <p:sp>
        <p:nvSpPr>
          <p:cNvPr id="1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358732" y="5805494"/>
            <a:ext cx="12430212" cy="207170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Similar scenario observed that as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Age_Node increases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, the probability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decreases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for the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survival &gt;5 years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. And the above calculation says clearly that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Age_Node &lt;10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have high probability for survival &gt;5 years which is about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80%</a:t>
            </a:r>
          </a:p>
          <a:p>
            <a:endParaRPr lang="en-I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This again confirms either Aged patients or patients with high no. of positive axillary nodes will have very less chance to survive &gt;5 years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933" y="2662222"/>
            <a:ext cx="427762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42620" y="1804966"/>
            <a:ext cx="478634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Age_Node</a:t>
            </a:r>
            <a:r>
              <a:rPr kumimoji="0" lang="en-IN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Histogram :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Density high for &lt;10 </a:t>
            </a:r>
            <a:r>
              <a:rPr lang="en-IN" dirty="0" smtClean="0">
                <a:solidFill>
                  <a:schemeClr val="tx1"/>
                </a:solidFill>
              </a:rPr>
              <a:t>(78%)</a:t>
            </a:r>
            <a:r>
              <a:rPr kumimoji="0" lang="en-IN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091" y="2376470"/>
            <a:ext cx="4000528" cy="300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486490" y="1804966"/>
            <a:ext cx="47863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Age_Node</a:t>
            </a:r>
            <a:r>
              <a:rPr kumimoji="0" lang="en-IN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Vs Survival&gt;5 yrs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7515" y="3590916"/>
            <a:ext cx="148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%</a:t>
            </a:r>
            <a:endParaRPr lang="en-IN" sz="1400" b="1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66230" y="2363442"/>
            <a:ext cx="3668695" cy="302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8575644" y="1804966"/>
            <a:ext cx="442915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Age_Node</a:t>
            </a:r>
            <a:r>
              <a:rPr kumimoji="0" lang="en-IN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Vs Years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2400" dirty="0" smtClean="0"/>
              <a:t>No. of cases reported with Breast Cancer have reduced as awareness increases</a:t>
            </a:r>
          </a:p>
          <a:p>
            <a:endParaRPr lang="en-IN" sz="2400" dirty="0" smtClean="0"/>
          </a:p>
          <a:p>
            <a:r>
              <a:rPr lang="en-IN" sz="2400" dirty="0" smtClean="0"/>
              <a:t>Cases identified at earlier stage with </a:t>
            </a:r>
            <a:r>
              <a:rPr lang="en-IN" sz="2400" b="1" dirty="0" smtClean="0"/>
              <a:t>less positive axillary nodes</a:t>
            </a:r>
            <a:r>
              <a:rPr lang="en-IN" sz="2400" dirty="0" smtClean="0"/>
              <a:t> have more chances for survival &gt;5 years.</a:t>
            </a:r>
          </a:p>
          <a:p>
            <a:endParaRPr lang="en-IN" sz="2400" dirty="0" smtClean="0"/>
          </a:p>
          <a:p>
            <a:r>
              <a:rPr lang="en-IN" sz="2400" b="1" dirty="0" smtClean="0"/>
              <a:t>81%</a:t>
            </a:r>
            <a:r>
              <a:rPr lang="en-IN" sz="2400" dirty="0" smtClean="0"/>
              <a:t> of patients survived more than 5 years who are detected with less than 5 no. of +ve axillary nodes.</a:t>
            </a:r>
          </a:p>
          <a:p>
            <a:endParaRPr lang="en-IN" sz="2400" dirty="0" smtClean="0"/>
          </a:p>
          <a:p>
            <a:r>
              <a:rPr lang="en-IN" sz="2400" dirty="0" smtClean="0"/>
              <a:t>When +ve axillary nodes detected is &gt;=5 (Age plays a role), lesser the Age have better probability for the patients to survive more than 5 years.</a:t>
            </a:r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/>
              <a:t>criticality increases</a:t>
            </a:r>
            <a:r>
              <a:rPr lang="en-IN" sz="2400" dirty="0" smtClean="0"/>
              <a:t> and </a:t>
            </a:r>
            <a:r>
              <a:rPr lang="en-IN" sz="2400" b="1" dirty="0" smtClean="0"/>
              <a:t>probability decreases</a:t>
            </a:r>
            <a:r>
              <a:rPr lang="en-IN" sz="2400" dirty="0" smtClean="0"/>
              <a:t> as the Age and the no. of +ve axillary nodes detected are increasing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5336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 smtClean="0"/>
              <a:t>Thankyou</a:t>
            </a:r>
            <a:endParaRPr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44484" y="2233594"/>
          <a:ext cx="4098951" cy="3458490"/>
        </p:xfrm>
        <a:graphic>
          <a:graphicData uri="http://schemas.openxmlformats.org/presentationml/2006/ole">
            <p:oleObj spid="_x0000_s10243" name="Packager Shell Object" showAsIcon="1" r:id="rId3" imgW="914400" imgH="771480" progId="Package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0764" y="3733792"/>
          <a:ext cx="3714776" cy="3134342"/>
        </p:xfrm>
        <a:graphic>
          <a:graphicData uri="http://schemas.openxmlformats.org/presentationml/2006/ole">
            <p:oleObj spid="_x0000_s10244" name="Packager Shell Object" showAsIcon="1" r:id="rId4" imgW="914400" imgH="771480" progId="Package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931292" y="6091246"/>
          <a:ext cx="3602059" cy="3039237"/>
        </p:xfrm>
        <a:graphic>
          <a:graphicData uri="http://schemas.openxmlformats.org/presentationml/2006/ole">
            <p:oleObj spid="_x0000_s10245" name="Packager Shell Object" showAsIcon="1" r:id="rId5" imgW="914400" imgH="77148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336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000" dirty="0" smtClean="0"/>
              <a:t>Dataset Information</a:t>
            </a:r>
            <a:endParaRPr sz="60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Survey was conducted between 1958 and 1969 at the University of Chicago's Billings Hospital on the survival of patients who had undergone surgery for breast cancer with following four attributes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1. Age of patient at time of operation (numerical) 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2. Patient's year of operation (year - 1900, numerical) 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3. Number of positive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axillary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nodes detected (numerical) 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4. Survival status (class attribute) 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		-- 1 = the patient survived 5 years or longer 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		-- 2 = the patient died within 5 year</a:t>
            </a:r>
          </a:p>
          <a:p>
            <a:pPr lvl="1">
              <a:buNone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Rows = 306 &amp; Columns = 4 attributes</a:t>
            </a:r>
          </a:p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All values are filled and no null values found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6000" dirty="0" smtClean="0"/>
              <a:t>Problem statement</a:t>
            </a:r>
            <a:endParaRPr lang="en-US" sz="6000"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787360" y="3448040"/>
            <a:ext cx="11644394" cy="33385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450" indent="-15875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6000" dirty="0" smtClean="0"/>
              <a:t>To understand and </a:t>
            </a:r>
            <a:r>
              <a:rPr lang="en-IN" sz="6000" dirty="0" smtClean="0"/>
              <a:t>Identify the pattern of Breast Cancer patients for survival more than 5 years from the available dataset</a:t>
            </a:r>
            <a:endParaRPr sz="6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000" dirty="0" smtClean="0"/>
              <a:t>Profiling Observation</a:t>
            </a:r>
            <a:endParaRPr sz="60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History of Patient Age is ranging from 30 to 83</a:t>
            </a:r>
          </a:p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17 duplicated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 rows (different patients in the same year may observed with similar behaviour)</a:t>
            </a:r>
          </a:p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Zero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 missing data</a:t>
            </a:r>
          </a:p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44%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 (136 out of 306 ) of the patients were not detected for any positive axillary nodes</a:t>
            </a:r>
          </a:p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73.5%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 (225  out of 306 ) of the patients have survived for 5 years and longer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000" dirty="0" smtClean="0"/>
              <a:t>Temporary </a:t>
            </a:r>
            <a:r>
              <a:rPr lang="en-US" sz="6000" dirty="0" err="1" smtClean="0"/>
              <a:t>DataFrame</a:t>
            </a:r>
            <a:endParaRPr sz="60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5048276"/>
            <a:ext cx="12280944" cy="34718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sz="24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3600" i="1" dirty="0" smtClean="0">
                <a:latin typeface="Arial" pitchFamily="34" charset="0"/>
                <a:cs typeface="Arial" pitchFamily="34" charset="0"/>
              </a:rPr>
              <a:t>Following changes done in the Temporary </a:t>
            </a:r>
            <a:r>
              <a:rPr lang="en-IN" sz="3600" i="1" dirty="0" err="1" smtClean="0">
                <a:latin typeface="Arial" pitchFamily="34" charset="0"/>
                <a:cs typeface="Arial" pitchFamily="34" charset="0"/>
              </a:rPr>
              <a:t>dataframe</a:t>
            </a:r>
            <a:endParaRPr lang="en-IN" sz="36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N" sz="24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Years_of_operation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– modified as per actual year</a:t>
            </a: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Status_Survived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Status_Died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labels created for ease calculation and analysis</a:t>
            </a: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Age_bin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&amp;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Nodes_bin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columns created for group analysis</a:t>
            </a:r>
          </a:p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Age_Node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column derived by multiplying the Age bin &amp; Node bin to understand the effect of both put together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3111" y="2090718"/>
            <a:ext cx="1140150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6000" dirty="0" smtClean="0"/>
              <a:t> Variable distribution</a:t>
            </a:r>
            <a:endParaRPr lang="en-IN" sz="6000" dirty="0"/>
          </a:p>
        </p:txBody>
      </p:sp>
      <p:sp>
        <p:nvSpPr>
          <p:cNvPr id="6146" name="AutoShape 2" descr="data:image/png;base64,iVBORw0KGgoAAAANSUhEUgAAAYcAAAEBCAYAAACT92m7AAAABHNCSVQICAgIfAhkiAAAAAlwSFlzAAALEgAACxIB0t1+/AAAADl0RVh0U29mdHdhcmUAbWF0cGxvdGxpYiB2ZXJzaW9uIDMuMC4yLCBodHRwOi8vbWF0cGxvdGxpYi5vcmcvOIA7rQAAF5pJREFUeJzt3XtQVOf9x/HPwiIxAWukizrW2jZJa5M26piqNBZiJiKKFMcyFslIRtOLbYPKpDUJYlo1FaJmGB0107RWY9R4qVqQKk2r0cZAYmIcLy1qxoh4K25ABRQW2D2/PzLZ1p5fzLJwdtnl/ZpxZs/unn2+j3vOfjjPudkMwzAEAMB/iQh2AQCArodwAACYEA4AABPCAQBgQjgAAEwIBwCACeEAADAhHAAAJoQDAMCEcAAAmBAOAAATwgEAYEI4AABM7MEuoL2uXr0hj6f9F5KNi4tRbW2jBRV1Ld2hn92hj1L36Cd9tF5EhE13331Xu+cLuXDweAy/wuHTebuD7tDP7tBHqXv0kz52TQwrAQBMCAcAgAnhAAAwIRwAACaEAwDAhHAAAJgQDgAAk5A7zwG4ndhePXVHdOAX62ZXmxrqmwLeLmAVwgFh5Y5ou9KeLg54u7teSldDwFsFrMOwEgDAhHAAAJgQDgAAE8IBAGBCOAAATAgHAIAJh7LCElafb+BwxFr22QAIB1gkmOcbAOg4hpUAACaEAwDAhHAAAJgQDgAAE8IBAGBi6dFK06ZNU11dnez2T5pZuHChqqur9fLLL6utrU1PPPGEHn/8cStLAAD4wbJwMAxDVVVVevPNN73hUFNTo9zcXO3YsUM9evRQZmamRo4cqXvvvdeqMgAAfrAsHD766CNJ0owZM3Tt2jVNmTJFd911l0aNGqXevXtLksaNG6eysjI99dRTVpUBAPCDZfsc6uvrlZCQoFWrVmndunXavHmzLl26JIfD4X1PfHy8ampqrCoBAOAny7Ychg0bpmHDhnmnMzIyVFBQoJ/97Gfe5wzDkM1ma9fnxsXF+F1Td7nkQnfpZ1djxf97d/gu6WPXZFk4vP/++2ptbVVCQoKkT4JgwIABcjqd3vc4nU7Fx8e363Nraxvl8RjtrsfhiJXTGf43cuwq/QzFlaGjOvv/vat8l1aij9aLiLD59Ue1ZcNKDQ0NWrJkiVwulxobG7Vz504tXbpUFRUVqqurU1NTk9544w0lJiZaVQIAwE+WbTmMGTNGR48e1aRJk+TxeJSVlaXhw4crNzdX2dnZam1tVUZGhh588EGrSgAA+MnS8xzmzJmjOXPm3PJcWlqa0tLSrGwWANBBnCENADAhHAAAJoQDAMCEcAAAmBAOAAATwgEAYEI4AABMCAcAgAnhAAAwIRwAACaWXj4DwRXbq6fuiOYrBtB+/HKEsTui7Up7ujgobe96KT0o7QLoHAwrAQBMCAcAgAnhAAAwIRwAACaEAwDAhHAAAJgQDgAAE8IBAGBCOAAATAgHAIAJ4QAAMCEcAAAmhAMAwIRwAACYEA4AABPCAQBgQjgAAEwsvxPciy++qKtXr6qwsFCVlZWaN2+ebty4oYceekgLFiyQ3c7N6BD6WlrdcjhiO/1zfflMV4tb0T0iO73tz9PsalNDfVPA20VgWPrLXFFRoZ07d+qRRx6RJP3qV7/SCy+8oKFDhyovL09bt25VVlaWlSUAAdEjKjKot2QNRtu7XkpXQ8BbRaBYNqx07do1FRUVaebMmZKkixcvqrm5WUOHDpUkTZ48WWVlZVY1DwDoAMvC4fnnn1dubq569eolSbpy5YocDof3dYfDoZqaGquaBwB0gCXDStu2bVP//v2VkJCgHTt2SJI8Ho9sNpv3PYZh3DLtq7i4GL/rsmJMuCvqLv1E8HXGstYdltdQ7KMl4bB79245nU6lp6fr+vXrunnzpmw2m5xOp/c9H3/8seLj49v92bW1jfJ4jHbP53DEyukM/xHS/+5nKC6QCC0dXae6w3oZ7D5GRNj8+qPaknBYu3at9/GOHTt06NAhFRQUaOLEiTp8+LCGDx+u4uJiJSYmWtE8AKCDAnoc6bJly5Sfn6/GxkY98MADys7ODmTzAAAfWR4OkydP1uTJkyVJgwcP1p/+9CermwQAdBBnSAMATAgHAIAJ4QAAMCEcAAAmhAMAwIRwAACYEA4AABPCAQBgQjgAAEwIBwCAiU/h8Nprr6mxsdHqWgAAXYRP4XDq1CmNGzdO8+bN0/Hjx62uCQAQZD5deO+FF15QY2Ojdu3apQULFsgwDE2dOlVpaWmKjo62ukYAQID5vM8hJiZGKSkpmjhxoq5du6ZNmzYpJSVF+/bts7I+AEAQ+LTlUFFRoS1btqiiokLjxo3TqlWrNHjwYFVXVysrK0uPPvqo1XUCAALIp3BYsGCBsrKytGjRIsXG/ufWk1/+8pc1ZcoUy4oDAASHT8NKJSUl6t27t2JjY+V0OrVu3Tp5PB5J0qxZsywtEAAQeD6Fw6JFi7R///5PZoiI0OHDh7V48WIr6wIABJFPw0pHjhxRaWmpJCkuLk7Lly9Xenq6pYUBAILHpy2H1tZWtbS0eKfb2tosKwgAEHw+bTk88sgjevLJJ5Weni6bzabS0lIlJSVZXRsAIEh8Coe5c+dq48aN2rt3r+x2u8aOHavMzEyrawMABIlP4RAZGans7GxlZ2dbXQ8AoAvwKRz+/ve/a/Hixbp+/boMw/A+/8EHH1hWGAAgeHwKh6VLl+rZZ5/V/fffL5vNZnVNAIAg8ykcevXqpeTkZKtrAQB0ET4dyjpkyBAdOHDA6loAAF2ET1sOBw4c0IYNGxQVFaWoqCgZhiGbzcY+BwAIUz6Fw7p16ywuAwDQlfg0rDRgwAAdP35cW7duVZ8+fXTkyBENGDDgc+dbvny5JkyYoNTUVK1du1aSVF5errS0NCUnJ6uoqKhj1QMALOFTOLzyyit6/fXXVVZWpubmZq1cuVKrVq267TyHDh3SO++8o5KSEm3fvl2vvfaaTp48qby8PK1evVq7d+/WiRMn2JcBAF2QT+Hwl7/8Rb///e/Vs2dP3X333dq6dav3QnyfZcSIEVq/fr3sdrtqa2vldrtVX1+vQYMGaeDAgbLb7UpLS1NZWVmndAQA0Hl82udgt9vVo0cP73SvXr1kt3/+rFFRUVqxYoX++Mc/KiUlRVeuXJHD4fC+Hh8fr5qamnYVHBcX0673/zeHI/bz3xQGuks/EXydsax1h+U1FPvoUzj0799f+/fvl81mU0tLi9asWePTPgfpk5sB/fjHP9bMmTNVVVV1y0l0nx711B61tY3yeIzPf+P/cDhi5XQ2tHu+UPPf/QzFBRKhpaPrVHdYL4Pdx4gIm19/VPs0rDR//nytXbtWp06d0tChQ/WPf/xD8+fPv+08Z86cUWVlpSSpZ8+eSk5O1rvvviun0+l9j9PpVHx8fLuLBgBYy6cth759++rVV19VU1OT3G63YmI+P4UuXLigFStW6PXXX5ck7d27V5mZmVqyZInOnTunL33pSyotLdUPfvCDjvUAANDpfAqHTw9D/V/Tp0//zHmSkpJ07NgxTZo0SZGRkUpOTlZqaqr69OmjnJwcuVwuJSUlKSUlxb/KAQCW8SkcTp8+7X3c0tKi9957TwkJCZ87X05OjnJycm55LiEhQSUlJe0sEwAQSD6FQ0FBwS3TNTU1mjdvniUFAQCCz6cd0v+rb9++unjxYmfXAgDoItq9z8EwDJ04cUJxcXGWFQUACK5273OQPjnvYe7cuZYUBAAIPr/2OQAAwptP4TBt2rTbnsm8fv36TisIABB8PoXDt771LZ05c0ZTpkxRVFSUiouL1dbWptTUVKvrCwuxvXrqjmif/qs7BZfNANBRPv1iffDBB9q0aZMiIyMlSd/73vc0ZcoUjRs3ztLiwsUd0XalPV0c8HZ3vZQe8DYBhAefDmWtq6uTy+XyTt+4cUPNzc2WFQUACC6fthwmTpyoH/7whxo7dqwMw9CePXuUnZ1tdW0AgCDxKRxmz56t+++/X++8846io6O1cOFCjRgxwuraAABB4vMZ0n379tV9992nOXPmKCoqysqaAABB5lM4bN++Xc8995z+8Ic/qKGhQT//+c+1detWq2sDAASJT+GwYcMGbdmyRTExMYqLi9OOHTv06quvWl0bACBIfAqHiIiIW27w079/f+9hrQCA8ONTOPTu3VuVlZXes6RLSkr0hS98wdLCAADB49PRSnl5eZo9e7aqq6s1evRoRUdHa/Xq1VbXBgAIEp/Cobm5WcXFxaqqqpLb7dZXv/pVjlgCgDDm07DSL3/5S0VGRuqee+7R17/+dYIBAMKcT+HwjW98Q7t27dKlS5d07do17z8AQHjyaVhp7969Kisru+U5m82myspKS4oCAASXT+Fw/Phxq+sAAHQhtx1Wmj9/vvdxXV2d5cUAALqG24bDiRMnvI+ffPJJy4sBAHQNtw0HwzD+38cAgPDm81VZb3cPaQBAeLntDmmPx6Pr16/LMAy53W7v40/17t3b8gIBAIF323A4ffq0Ro0a5Q2EkSNHel/jUFYACF+3DYeTJ0926MNXrlypPXv2SJKSkpI0d+5clZeXq6CgQC6XS+PHj1dubm6H2gAAdD6f9zm0V3l5uQ4ePKidO3fqz3/+s/75z3+qtLRUeXl5Wr16tXbv3q0TJ07owIEDVpUAAPCTZeHgcDj07LPPqkePHoqKitI999yjqqoqDRo0SAMHDpTdbldaWprpzGsAQPBZFg733Xefhg4dKkmqqqrSnj17ZLPZ5HA4vO+Jj49XTU2NVSUAAPzk0+UzOuLDDz/UT3/6U82dO1eRkZGqqqryvmYYRrsPkY2Li/n8N30GhyPW73kBmHXGOtUd1stQ7KOl4XD48GHNmjVLeXl5Sk1N1aFDh+R0Or2vO51OxcfHt+sza2sb5fG0/4Q8hyNWTmdDu+frDKG4YAC+6Og6Fcz1MlCC3ceICJtff1RbNqx0+fJl/eIXv9CyZcuUmpoqSRoyZIjOnj2rc+fOye12q7S0VImJiVaVAADwk2VbDmvWrJHL5VJhYaH3uczMTBUWFionJ0cul0tJSUlKSUmxqgQAgJ8sC4f8/Hzl5+f/v6+VlJRY1SwAoBNYNqwEAAhdhAMAwIRwAACYWH6eA4Dw1NLqDtp5Ds2uNjXUN3W4bXw2wgGAX3pERSrt6eKgtL3rpXSF99kRwcewEgDAhHAAAJgQDgAAE8IBAGBCOAAATLrN0UqdddgdAHQH3SYcgn3YHQCEEoaVAAAmhAMAwIRwAACYEA4AABPCAQBgQjgAAEwIBwCACeEAADAhHAAAJoQDAMCEcAAAmBAOAAATwgEAYEI4AABMCAcAgAnhAAAwIRwAACaWh0NjY6MmTpyoCxcuSJLKy8uVlpam5ORkFRUVWd08AMAPlobD0aNHNXXqVFVVVUmSmpublZeXp9WrV2v37t06ceKEDhw4YGUJAAA/WBoOW7du1a9//WvFx8dLko4dO6ZBgwZp4MCBstvtSktLU1lZmZUlAAD8YLfyw3/729/eMn3lyhU5HA7vdHx8vGpqaqwsAQDgB0vD4X95PB7ZbDbvtGEYt0z7Ii4uprPLAhCCHI7YYJfgs1Cq9VMBDYd+/frJ6XR6p51Op3fIyVe1tY3yeIx2tx2KXw6Az+Z0NgS7BJ84HLFBrTUiwubXH9UBPZR1yJAhOnv2rM6dOye3263S0lIlJiYGsgQAgA8CuuUQHR2twsJC5eTkyOVyKSkpSSkpKYEsAQDgg4CEw759+7yPExISVFJSEohmAQB+4gxpAIAJ4QAAMCEcAAAmhAMAwIRwAACYEA4AAJOAnucAAJ2hpdUdlKseNLva1FDfFPB2g4FwABByekRFKu3p4oC3u+uldIXGRTs6jmElAIAJ4QAAMCEcAAAmhAMAwIRwAACYEA4AABPCAQBgQjgAAEwIBwCACeEAADAhHAAAJoQDAMCEcAAAmBAOAAATwgEAYEI4AABMCAcAgAl3ggMAH/l7e9LOuKVpoG9RSjgAgI+CdXtSKfC3KGVYCQBgQjgAAEyCEg67du3ShAkTlJycrI0bNwajBADAbQR8n0NNTY2Kioq0Y8cO9ejRQ5mZmRo5cqTuvffeQJcCAPgMAQ+H8vJyjRo1Sr1795YkjRs3TmVlZXrqqad8mj8iwuZ32/F39/R73o4KVtv0OfzbDWbb9Dmw/Pn98/c302YYhuHXnH763e9+p5s3byo3N1eStG3bNh07dkyLFi0KZBkAgNsI+D4Hj8cjm+0/SWYYxi3TAIDgC3g49OvXT06n0zvtdDoVHx8f6DIAALcR8HD47ne/q4qKCtXV1ampqUlvvPGGEhMTA10GAOA2Ar5Dum/fvsrNzVV2drZaW1uVkZGhBx98MNBlAABuI+A7pAEAXR9nSAMATAgHAIAJ4QAAMCEcAAAmYXs/h+XLl+uvf/2rbDabMjIyNH36dJWXl6ugoEAul0vjx4/3nqUd6l588UVdvXpVhYWFqqys1Lx583Tjxg099NBDWrBggez20P6ap02bprq6Om8/Fi5cqOrqar388stqa2vTE088occffzzIVXbMvn37tHLlSjU1Nenhhx9Wfn5+WC2v27Zt04YNG7zTFy5cUHp6uh577LGw6eOniouL9corr0iSEhMT9cwzz4TmemmEoXfffdfIzMw0WltbjaamJmPMmDFGZWWlkZSUZFRXVxutra3GjBkzjP379we71A4rLy83Ro4caTzzzDOGYRhGamqqceTIEcMwDOO5554zNm7cGMzyOszj8RijR482Wltbvc/9+9//NsaMGWNcvXrVuHHjhpGWlmZ8+OGHQayyY6qrq43Ro0cbly9fNlpaWoypU6ca+/fvD8vl1TAM4/Tp08bYsWONS5cuhV0fb968aXznO98xamtrjdbWViMjI8N4++23Q3K9DMthpREjRmj9+vWy2+2qra2V2+1WfX29Bg0apIEDB8putystLU1lZWXBLrVDrl27pqKiIs2cOVOSdPHiRTU3N2vo0KGSpMmTJ4d8Hz/66CNJ0owZM/T9739fGzZsuOXijXfeeaf34o2h6m9/+5smTJigfv36KSoqSkVFRerZs2fYLa+f+s1vfqPc3FydP38+7Prodrvl8XjU1NSktrY2tbW1yW63h+R6GZbhIElRUVFasWKFUlNTlZCQoCtXrsjhcHhfj4+PV01NTRAr7Ljnn39eubm56tWrlySZ+uhwOEK+j/X19UpISNCqVau0bt06bd68WZcuXQqr7/LcuXNyu92aOXOm0tPTtWnTprBcXqVPrsrc3Nys8ePHh2UfY2JiNHv2bI0fP15JSUkaMGCAoqKiQnK9DNtwkKRZs2apoqJCly9fVlVVVVhd8G/btm3q37+/EhISvM+F40UNhw0bpiVLlig2NlZ9+vRRRkaGVqxYEVb9dLvdqqio0OLFi7VlyxYdO3ZM58+fD6s+fmrz5s2aPn26pPBcXk+ePKnt27frzTff1FtvvaWIiAi9/fbbIdnPLr5HxD9nzpxRS0uLvvnNb6pnz55KTk5WWVmZIiMjve8J9Qv+7d69W06nU+np6bp+/bpu3rwpm812y0UNP/7445DuoyS9//77am1t9YagYRgaMGBAWF288Ytf/KISEhLUp08fSdJjjz0WdsurJLW0tOi9995TYWGhpPC8COfBgweVkJCguLg4SZ8MIa1ZsyYk18uw3HK4cOGC8vPz1dLSopaWFu3du1eZmZk6e/asdxO+tLQ0pC/4t3btWpWWlqq4uFizZs3So48+qoKCAkVHR+vw4cOSPjlqIpT7KEkNDQ1asmSJXC6XGhsbtXPnTi1dujSsLt44ZswYHTx4UPX19XK73XrrrbeUkpISVsurJJ06dUpf+cpXdOedd0qShgwZEnZ9HDx4sMrLy3Xz5k0ZhqF9+/ZpxIgRIblehuWWQ1JSko4dO6ZJkyYpMjJSycnJSk1NVZ8+fZSTkyOXy6WkpCSlpKQEu9ROt2zZMuXn56uxsVEPPPCAsrOzg11Sh4wZM0ZHjx7VpEmT5PF4lJWVpeHDh4fVxRuHDBmiH/3oR8rKylJra6sefvhhTZ06VV/72tfCank9f/68+vXr552Ojo5WYWFhWPVx9OjR+te//qXJkycrKipK3/72t/WTn/xEY8eODbn1kgvvAQBMwnJYCQDQMYQDAMCEcAAAmBAOAAATwgEAYEI4AABMCAcAgAnhAAAw+T/mGA0OznZbO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8" name="AutoShape 4" descr="data:image/png;base64,iVBORw0KGgoAAAANSUhEUgAAAYcAAAEBCAYAAACT92m7AAAABHNCSVQICAgIfAhkiAAAAAlwSFlzAAALEgAACxIB0t1+/AAAADl0RVh0U29mdHdhcmUAbWF0cGxvdGxpYiB2ZXJzaW9uIDMuMC4yLCBodHRwOi8vbWF0cGxvdGxpYi5vcmcvOIA7rQAAF5pJREFUeJzt3XtQVOf9x/HPwiIxAWukizrW2jZJa5M26piqNBZiJiKKFMcyFslIRtOLbYPKpDUJYlo1FaJmGB0107RWY9R4qVqQKk2r0cZAYmIcLy1qxoh4K25ABRQW2D2/PzLZ1p5fzLJwdtnl/ZpxZs/unn2+j3vOfjjPudkMwzAEAMB/iQh2AQCArodwAACYEA4AABPCAQBgQjgAAEwIBwCACeEAADAhHAAAJoQDAMCEcAAAmBAOAAATwgEAYEI4AABM7MEuoL2uXr0hj6f9F5KNi4tRbW2jBRV1Ld2hn92hj1L36Cd9tF5EhE13331Xu+cLuXDweAy/wuHTebuD7tDP7tBHqXv0kz52TQwrAQBMCAcAgAnhAAAwIRwAACaEAwDAhHAAAJgQDgAAk5A7zwG4ndhePXVHdOAX62ZXmxrqmwLeLmAVwgFh5Y5ou9KeLg54u7teSldDwFsFrMOwEgDAhHAAAJgQDgAAE8IBAGBCOAAATAgHAIAJh7LCElafb+BwxFr22QAIB1gkmOcbAOg4hpUAACaEAwDAhHAAAJgQDgAAE8IBAGBi6dFK06ZNU11dnez2T5pZuHChqqur9fLLL6utrU1PPPGEHn/8cStLAAD4wbJwMAxDVVVVevPNN73hUFNTo9zcXO3YsUM9evRQZmamRo4cqXvvvdeqMgAAfrAsHD766CNJ0owZM3Tt2jVNmTJFd911l0aNGqXevXtLksaNG6eysjI99dRTVpUBAPCDZfsc6uvrlZCQoFWrVmndunXavHmzLl26JIfD4X1PfHy8ampqrCoBAOAny7Ychg0bpmHDhnmnMzIyVFBQoJ/97Gfe5wzDkM1ma9fnxsXF+F1Td7nkQnfpZ1djxf97d/gu6WPXZFk4vP/++2ptbVVCQoKkT4JgwIABcjqd3vc4nU7Fx8e363Nraxvl8RjtrsfhiJXTGf43cuwq/QzFlaGjOvv/vat8l1aij9aLiLD59Ue1ZcNKDQ0NWrJkiVwulxobG7Vz504tXbpUFRUVqqurU1NTk9544w0lJiZaVQIAwE+WbTmMGTNGR48e1aRJk+TxeJSVlaXhw4crNzdX2dnZam1tVUZGhh588EGrSgAA+MnS8xzmzJmjOXPm3PJcWlqa0tLSrGwWANBBnCENADAhHAAAJoQDAMCEcAAAmBAOAAATwgEAYEI4AABMCAcAgAnhAAAwIRwAACaWXj4DwRXbq6fuiOYrBtB+/HKEsTui7Up7ujgobe96KT0o7QLoHAwrAQBMCAcAgAnhAAAwIRwAACaEAwDAhHAAAJgQDgAAE8IBAGBCOAAATAgHAIAJ4QAAMCEcAAAmhAMAwIRwAACYEA4AABPCAQBgQjgAAEwsvxPciy++qKtXr6qwsFCVlZWaN2+ebty4oYceekgLFiyQ3c7N6BD6WlrdcjhiO/1zfflMV4tb0T0iO73tz9PsalNDfVPA20VgWPrLXFFRoZ07d+qRRx6RJP3qV7/SCy+8oKFDhyovL09bt25VVlaWlSUAAdEjKjKot2QNRtu7XkpXQ8BbRaBYNqx07do1FRUVaebMmZKkixcvqrm5WUOHDpUkTZ48WWVlZVY1DwDoAMvC4fnnn1dubq569eolSbpy5YocDof3dYfDoZqaGquaBwB0gCXDStu2bVP//v2VkJCgHTt2SJI8Ho9sNpv3PYZh3DLtq7i4GL/rsmJMuCvqLv1E8HXGstYdltdQ7KMl4bB79245nU6lp6fr+vXrunnzpmw2m5xOp/c9H3/8seLj49v92bW1jfJ4jHbP53DEyukM/xHS/+5nKC6QCC0dXae6w3oZ7D5GRNj8+qPaknBYu3at9/GOHTt06NAhFRQUaOLEiTp8+LCGDx+u4uJiJSYmWtE8AKCDAnoc6bJly5Sfn6/GxkY98MADys7ODmTzAAAfWR4OkydP1uTJkyVJgwcP1p/+9CermwQAdBBnSAMATAgHAIAJ4QAAMCEcAAAmhAMAwIRwAACYEA4AABPCAQBgQjgAAEwIBwCAiU/h8Nprr6mxsdHqWgAAXYRP4XDq1CmNGzdO8+bN0/Hjx62uCQAQZD5deO+FF15QY2Ojdu3apQULFsgwDE2dOlVpaWmKjo62ukYAQID5vM8hJiZGKSkpmjhxoq5du6ZNmzYpJSVF+/bts7I+AEAQ+LTlUFFRoS1btqiiokLjxo3TqlWrNHjwYFVXVysrK0uPPvqo1XUCAALIp3BYsGCBsrKytGjRIsXG/ufWk1/+8pc1ZcoUy4oDAASHT8NKJSUl6t27t2JjY+V0OrVu3Tp5PB5J0qxZsywtEAAQeD6Fw6JFi7R///5PZoiI0OHDh7V48WIr6wIABJFPw0pHjhxRaWmpJCkuLk7Lly9Xenq6pYUBAILHpy2H1tZWtbS0eKfb2tosKwgAEHw+bTk88sgjevLJJ5Weni6bzabS0lIlJSVZXRsAIEh8Coe5c+dq48aN2rt3r+x2u8aOHavMzEyrawMABIlP4RAZGans7GxlZ2dbXQ8AoAvwKRz+/ve/a/Hixbp+/boMw/A+/8EHH1hWGAAgeHwKh6VLl+rZZ5/V/fffL5vNZnVNAIAg8ykcevXqpeTkZKtrAQB0ET4dyjpkyBAdOHDA6loAAF2ET1sOBw4c0IYNGxQVFaWoqCgZhiGbzcY+BwAIUz6Fw7p16ywuAwDQlfg0rDRgwAAdP35cW7duVZ8+fXTkyBENGDDgc+dbvny5JkyYoNTUVK1du1aSVF5errS0NCUnJ6uoqKhj1QMALOFTOLzyyit6/fXXVVZWpubmZq1cuVKrVq267TyHDh3SO++8o5KSEm3fvl2vvfaaTp48qby8PK1evVq7d+/WiRMn2JcBAF2QT+Hwl7/8Rb///e/Vs2dP3X333dq6dav3QnyfZcSIEVq/fr3sdrtqa2vldrtVX1+vQYMGaeDAgbLb7UpLS1NZWVmndAQA0Hl82udgt9vVo0cP73SvXr1kt3/+rFFRUVqxYoX++Mc/KiUlRVeuXJHD4fC+Hh8fr5qamnYVHBcX0673/zeHI/bz3xQGuks/EXydsax1h+U1FPvoUzj0799f+/fvl81mU0tLi9asWePTPgfpk5sB/fjHP9bMmTNVVVV1y0l0nx711B61tY3yeIzPf+P/cDhi5XQ2tHu+UPPf/QzFBRKhpaPrVHdYL4Pdx4gIm19/VPs0rDR//nytXbtWp06d0tChQ/WPf/xD8+fPv+08Z86cUWVlpSSpZ8+eSk5O1rvvviun0+l9j9PpVHx8fLuLBgBYy6cth759++rVV19VU1OT3G63YmI+P4UuXLigFStW6PXXX5ck7d27V5mZmVqyZInOnTunL33pSyotLdUPfvCDjvUAANDpfAqHTw9D/V/Tp0//zHmSkpJ07NgxTZo0SZGRkUpOTlZqaqr69OmjnJwcuVwuJSUlKSUlxb/KAQCW8SkcTp8+7X3c0tKi9957TwkJCZ87X05OjnJycm55LiEhQSUlJe0sEwAQSD6FQ0FBwS3TNTU1mjdvniUFAQCCz6cd0v+rb9++unjxYmfXAgDoItq9z8EwDJ04cUJxcXGWFQUACK5273OQPjnvYe7cuZYUBAAIPr/2OQAAwptP4TBt2rTbnsm8fv36TisIABB8PoXDt771LZ05c0ZTpkxRVFSUiouL1dbWptTUVKvrCwuxvXrqjmif/qs7BZfNANBRPv1iffDBB9q0aZMiIyMlSd/73vc0ZcoUjRs3ztLiwsUd0XalPV0c8HZ3vZQe8DYBhAefDmWtq6uTy+XyTt+4cUPNzc2WFQUACC6fthwmTpyoH/7whxo7dqwMw9CePXuUnZ1tdW0AgCDxKRxmz56t+++/X++8846io6O1cOFCjRgxwuraAABB4vMZ0n379tV9992nOXPmKCoqysqaAABB5lM4bN++Xc8995z+8Ic/qKGhQT//+c+1detWq2sDAASJT+GwYcMGbdmyRTExMYqLi9OOHTv06quvWl0bACBIfAqHiIiIW27w079/f+9hrQCA8ONTOPTu3VuVlZXes6RLSkr0hS98wdLCAADB49PRSnl5eZo9e7aqq6s1evRoRUdHa/Xq1VbXBgAIEp/Cobm5WcXFxaqqqpLb7dZXv/pVjlgCgDDm07DSL3/5S0VGRuqee+7R17/+dYIBAMKcT+HwjW98Q7t27dKlS5d07do17z8AQHjyaVhp7969Kisru+U5m82myspKS4oCAASXT+Fw/Phxq+sAAHQhtx1Wmj9/vvdxXV2d5cUAALqG24bDiRMnvI+ffPJJy4sBAHQNtw0HwzD+38cAgPDm81VZb3cPaQBAeLntDmmPx6Pr16/LMAy53W7v40/17t3b8gIBAIF323A4ffq0Ro0a5Q2EkSNHel/jUFYACF+3DYeTJ0926MNXrlypPXv2SJKSkpI0d+5clZeXq6CgQC6XS+PHj1dubm6H2gAAdD6f9zm0V3l5uQ4ePKidO3fqz3/+s/75z3+qtLRUeXl5Wr16tXbv3q0TJ07owIEDVpUAAPCTZeHgcDj07LPPqkePHoqKitI999yjqqoqDRo0SAMHDpTdbldaWprpzGsAQPBZFg733Xefhg4dKkmqqqrSnj17ZLPZ5HA4vO+Jj49XTU2NVSUAAPzk0+UzOuLDDz/UT3/6U82dO1eRkZGqqqryvmYYRrsPkY2Li/n8N30GhyPW73kBmHXGOtUd1stQ7KOl4XD48GHNmjVLeXl5Sk1N1aFDh+R0Or2vO51OxcfHt+sza2sb5fG0/4Q8hyNWTmdDu+frDKG4YAC+6Og6Fcz1MlCC3ceICJtff1RbNqx0+fJl/eIXv9CyZcuUmpoqSRoyZIjOnj2rc+fOye12q7S0VImJiVaVAADwk2VbDmvWrJHL5VJhYaH3uczMTBUWFionJ0cul0tJSUlKSUmxqgQAgJ8sC4f8/Hzl5+f/v6+VlJRY1SwAoBNYNqwEAAhdhAMAwIRwAACYWH6eA4Dw1NLqDtp5Ds2uNjXUN3W4bXw2wgGAX3pERSrt6eKgtL3rpXSF99kRwcewEgDAhHAAAJgQDgAAE8IBAGBCOAAATLrN0UqdddgdAHQH3SYcgn3YHQCEEoaVAAAmhAMAwIRwAACYEA4AABPCAQBgQjgAAEwIBwCACeEAADAhHAAAJoQDAMCEcAAAmBAOAAATwgEAYEI4AABMCAcAgAnhAAAwIRwAACaWh0NjY6MmTpyoCxcuSJLKy8uVlpam5ORkFRUVWd08AMAPlobD0aNHNXXqVFVVVUmSmpublZeXp9WrV2v37t06ceKEDhw4YGUJAAA/WBoOW7du1a9//WvFx8dLko4dO6ZBgwZp4MCBstvtSktLU1lZmZUlAAD8YLfyw3/729/eMn3lyhU5HA7vdHx8vGpqaqwsAQDgB0vD4X95PB7ZbDbvtGEYt0z7Ii4uprPLAhCCHI7YYJfgs1Cq9VMBDYd+/frJ6XR6p51Op3fIyVe1tY3yeIx2tx2KXw6Az+Z0NgS7BJ84HLFBrTUiwubXH9UBPZR1yJAhOnv2rM6dOye3263S0lIlJiYGsgQAgA8CuuUQHR2twsJC5eTkyOVyKSkpSSkpKYEsAQDgg4CEw759+7yPExISVFJSEohmAQB+4gxpAIAJ4QAAMCEcAAAmhAMAwIRwAACYEA4AAJOAnucAAJ2hpdUdlKseNLva1FDfFPB2g4FwABByekRFKu3p4oC3u+uldIXGRTs6jmElAIAJ4QAAMCEcAAAmhAMAwIRwAACYEA4AABPCAQBgQjgAAEwIBwCACeEAADAhHAAAJoQDAMCEcAAAmBAOAAATwgEAYEI4AABMCAcAgAl3ggMAH/l7e9LOuKVpoG9RSjgAgI+CdXtSKfC3KGVYCQBgQjgAAEyCEg67du3ShAkTlJycrI0bNwajBADAbQR8n0NNTY2Kioq0Y8cO9ejRQ5mZmRo5cqTuvffeQJcCAPgMAQ+H8vJyjRo1Sr1795YkjRs3TmVlZXrqqad8mj8iwuZ32/F39/R73o4KVtv0OfzbDWbb9Dmw/Pn98/c302YYhuHXnH763e9+p5s3byo3N1eStG3bNh07dkyLFi0KZBkAgNsI+D4Hj8cjm+0/SWYYxi3TAIDgC3g49OvXT06n0zvtdDoVHx8f6DIAALcR8HD47ne/q4qKCtXV1ampqUlvvPGGEhMTA10GAOA2Ar5Dum/fvsrNzVV2drZaW1uVkZGhBx98MNBlAABuI+A7pAEAXR9nSAMATAgHAIAJ4QAAMCEcAAAmYXs/h+XLl+uvf/2rbDabMjIyNH36dJWXl6ugoEAul0vjx4/3nqUd6l588UVdvXpVhYWFqqys1Lx583Tjxg099NBDWrBggez20P6ap02bprq6Om8/Fi5cqOrqar388stqa2vTE088occffzzIVXbMvn37tHLlSjU1Nenhhx9Wfn5+WC2v27Zt04YNG7zTFy5cUHp6uh577LGw6eOniouL9corr0iSEhMT9cwzz4TmemmEoXfffdfIzMw0WltbjaamJmPMmDFGZWWlkZSUZFRXVxutra3GjBkzjP379we71A4rLy83Ro4caTzzzDOGYRhGamqqceTIEcMwDOO5554zNm7cGMzyOszj8RijR482Wltbvc/9+9//NsaMGWNcvXrVuHHjhpGWlmZ8+OGHQayyY6qrq43Ro0cbly9fNlpaWoypU6ca+/fvD8vl1TAM4/Tp08bYsWONS5cuhV0fb968aXznO98xamtrjdbWViMjI8N4++23Q3K9DMthpREjRmj9+vWy2+2qra2V2+1WfX29Bg0apIEDB8putystLU1lZWXBLrVDrl27pqKiIs2cOVOSdPHiRTU3N2vo0KGSpMmTJ4d8Hz/66CNJ0owZM/T9739fGzZsuOXijXfeeaf34o2h6m9/+5smTJigfv36KSoqSkVFRerZs2fYLa+f+s1vfqPc3FydP38+7Prodrvl8XjU1NSktrY2tbW1yW63h+R6GZbhIElRUVFasWKFUlNTlZCQoCtXrsjhcHhfj4+PV01NTRAr7Ljnn39eubm56tWrlySZ+uhwOEK+j/X19UpISNCqVau0bt06bd68WZcuXQqr7/LcuXNyu92aOXOm0tPTtWnTprBcXqVPrsrc3Nys8ePHh2UfY2JiNHv2bI0fP15JSUkaMGCAoqKiQnK9DNtwkKRZs2apoqJCly9fVlVVVVhd8G/btm3q37+/EhISvM+F40UNhw0bpiVLlig2NlZ9+vRRRkaGVqxYEVb9dLvdqqio0OLFi7VlyxYdO3ZM58+fD6s+fmrz5s2aPn26pPBcXk+ePKnt27frzTff1FtvvaWIiAi9/fbbIdnPLr5HxD9nzpxRS0uLvvnNb6pnz55KTk5WWVmZIiMjve8J9Qv+7d69W06nU+np6bp+/bpu3rwpm812y0UNP/7445DuoyS9//77am1t9YagYRgaMGBAWF288Ytf/KISEhLUp08fSdJjjz0WdsurJLW0tOi9995TYWGhpPC8COfBgweVkJCguLg4SZ8MIa1ZsyYk18uw3HK4cOGC8vPz1dLSopaWFu3du1eZmZk6e/asdxO+tLQ0pC/4t3btWpWWlqq4uFizZs3So48+qoKCAkVHR+vw4cOSPjlqIpT7KEkNDQ1asmSJXC6XGhsbtXPnTi1dujSsLt44ZswYHTx4UPX19XK73XrrrbeUkpISVsurJJ06dUpf+cpXdOedd0qShgwZEnZ9HDx4sMrLy3Xz5k0ZhqF9+/ZpxIgRIblehuWWQ1JSko4dO6ZJkyYpMjJSycnJSk1NVZ8+fZSTkyOXy6WkpCSlpKQEu9ROt2zZMuXn56uxsVEPPPCAsrOzg11Sh4wZM0ZHjx7VpEmT5PF4lJWVpeHDh4fVxRuHDBmiH/3oR8rKylJra6sefvhhTZ06VV/72tfCank9f/68+vXr552Ojo5WYWFhWPVx9OjR+te//qXJkycrKipK3/72t/WTn/xEY8eODbn1kgvvAQBMwnJYCQDQMYQDAMCEcAAAmBAOAAATwgEAYEI4AABMCAcAgAnhAAAw+T/mGA0OznZbO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360" y="2647943"/>
            <a:ext cx="4918576" cy="322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30236" y="1804966"/>
            <a:ext cx="478634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Age</a:t>
            </a:r>
            <a:r>
              <a:rPr kumimoji="0" lang="en-IN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Histogram : Density high between 40 &amp; </a:t>
            </a:r>
            <a:r>
              <a:rPr lang="en-IN" dirty="0" smtClean="0">
                <a:solidFill>
                  <a:schemeClr val="tx1"/>
                </a:solidFill>
              </a:rPr>
              <a:t>70 (82%)</a:t>
            </a:r>
            <a:r>
              <a:rPr kumimoji="0" lang="en-IN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6649" y="2590784"/>
            <a:ext cx="564360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930896" y="1733528"/>
            <a:ext cx="621510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Patients</a:t>
            </a:r>
            <a:r>
              <a:rPr kumimoji="0" lang="en-IN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count </a:t>
            </a: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Year wise bar chart</a:t>
            </a:r>
            <a:r>
              <a:rPr kumimoji="0" lang="en-IN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: Reduced to 30% in tail compared to 1958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8798" y="6834219"/>
            <a:ext cx="36099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73046" y="6019808"/>
            <a:ext cx="1200158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Nodes line/box chart</a:t>
            </a:r>
            <a:r>
              <a:rPr kumimoji="0" lang="en-IN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: </a:t>
            </a:r>
            <a:r>
              <a:rPr lang="en-IN" dirty="0" smtClean="0">
                <a:solidFill>
                  <a:schemeClr val="tx1"/>
                </a:solidFill>
              </a:rPr>
              <a:t>44</a:t>
            </a:r>
            <a:r>
              <a:rPr kumimoji="0" lang="en-IN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% of the cases were </a:t>
            </a:r>
            <a:r>
              <a:rPr lang="en-IN" dirty="0" smtClean="0">
                <a:solidFill>
                  <a:schemeClr val="tx1"/>
                </a:solidFill>
              </a:rPr>
              <a:t>detected</a:t>
            </a:r>
            <a:r>
              <a:rPr kumimoji="0" lang="en-IN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zero +ve axillary nodes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&amp; 87% of the patients are notices &lt;=10 +ve axillary nodes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5012" y="6834219"/>
            <a:ext cx="35623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59788" y="6833407"/>
            <a:ext cx="3500462" cy="247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6000" dirty="0" smtClean="0"/>
              <a:t>Correlation analysis</a:t>
            </a:r>
            <a:endParaRPr sz="6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9194" y="3130692"/>
            <a:ext cx="8715436" cy="660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1876404"/>
            <a:ext cx="12138068" cy="16430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68275" indent="-12700">
              <a:buNone/>
            </a:pPr>
            <a:r>
              <a:rPr lang="en-IN" sz="2400" i="1" u="sng" dirty="0" smtClean="0">
                <a:latin typeface="Arial" pitchFamily="34" charset="0"/>
                <a:cs typeface="Arial" pitchFamily="34" charset="0"/>
              </a:rPr>
              <a:t>Heatmap: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The small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-ve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correlation observed between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positive axillary nodes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and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Survival &gt;5 years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788284" y="6234122"/>
            <a:ext cx="928694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6000" dirty="0" smtClean="0"/>
              <a:t>Analysis </a:t>
            </a:r>
            <a:r>
              <a:rPr lang="en-IN" sz="6000" dirty="0" err="1" smtClean="0"/>
              <a:t>w.r.t</a:t>
            </a:r>
            <a:r>
              <a:rPr lang="en-IN" sz="6000" dirty="0" smtClean="0"/>
              <a:t>. Years</a:t>
            </a:r>
            <a:endParaRPr sz="6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9155" y="2383944"/>
            <a:ext cx="4833971" cy="39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3046" y="1804966"/>
            <a:ext cx="62865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Year wise Percentage of Survival &gt;5 yrs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7360" y="2376470"/>
            <a:ext cx="5929354" cy="4003224"/>
            <a:chOff x="787360" y="2659526"/>
            <a:chExt cx="5715040" cy="400322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87360" y="2659526"/>
              <a:ext cx="5715040" cy="400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858798" y="4019544"/>
              <a:ext cx="142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%</a:t>
              </a:r>
              <a:endParaRPr lang="en-IN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45342" y="1804966"/>
            <a:ext cx="47863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Years_of_operation = 1965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6567490"/>
            <a:ext cx="12280944" cy="266702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In all years the survival &gt;5 years is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64%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except in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1965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Further checking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1965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 data, we can see the patients with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&lt;5 +ve axillary nodes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and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Age &lt;=52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have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high probability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to survive more than 5 years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sz="6000" dirty="0" smtClean="0"/>
              <a:t>Analysis </a:t>
            </a:r>
            <a:r>
              <a:rPr lang="en-IN" sz="6000" dirty="0" err="1" smtClean="0"/>
              <a:t>w.r.t</a:t>
            </a:r>
            <a:r>
              <a:rPr lang="en-IN" sz="6000" dirty="0" smtClean="0"/>
              <a:t>. Nodes</a:t>
            </a:r>
            <a:endParaRPr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1930368" y="2662222"/>
            <a:ext cx="114300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 smtClean="0">
                <a:solidFill>
                  <a:schemeClr val="tx1"/>
                </a:solidFill>
              </a:rPr>
              <a:t>Positive axillary n</a:t>
            </a:r>
            <a:r>
              <a:rPr kumimoji="0" lang="en-IN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odes wise Count &amp; Percentage of Survival &gt;5 yrs</a:t>
            </a:r>
            <a:endParaRPr kumimoji="0" lang="en-IN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1876404"/>
            <a:ext cx="12496800" cy="85725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As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Positive axillary nodes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increases, the probability for survival more than 5 years 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reduces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44748" y="3090850"/>
            <a:ext cx="10001320" cy="6334152"/>
            <a:chOff x="644484" y="3090850"/>
            <a:chExt cx="11858708" cy="633415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4484" y="3090850"/>
              <a:ext cx="11858708" cy="6334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Oval 11"/>
            <p:cNvSpPr/>
            <p:nvPr/>
          </p:nvSpPr>
          <p:spPr>
            <a:xfrm rot="19286354">
              <a:off x="1787492" y="4519610"/>
              <a:ext cx="2286016" cy="27146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2405</TotalTime>
  <Words>337</Words>
  <Application>Microsoft Office PowerPoint</Application>
  <PresentationFormat>Custom</PresentationFormat>
  <Paragraphs>84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Concourse</vt:lpstr>
      <vt:lpstr>Packager Shell Object</vt:lpstr>
      <vt:lpstr>Slide 1</vt:lpstr>
      <vt:lpstr>Dataset Information</vt:lpstr>
      <vt:lpstr>Problem statement</vt:lpstr>
      <vt:lpstr>Profiling Observation</vt:lpstr>
      <vt:lpstr>Temporary DataFrame</vt:lpstr>
      <vt:lpstr> Variable distribution</vt:lpstr>
      <vt:lpstr>Correlation analysis</vt:lpstr>
      <vt:lpstr>Analysis w.r.t. Years</vt:lpstr>
      <vt:lpstr>Analysis w.r.t. Nodes</vt:lpstr>
      <vt:lpstr>Age Vs Years pattern</vt:lpstr>
      <vt:lpstr>Nodes Vs Years pattern</vt:lpstr>
      <vt:lpstr>Nodes Vs Age pattern</vt:lpstr>
      <vt:lpstr>Segmenting Age &amp; Nodes</vt:lpstr>
      <vt:lpstr>Analysis Age_Node</vt:lpstr>
      <vt:lpstr>Conclusion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Ruthra</cp:lastModifiedBy>
  <cp:revision>186</cp:revision>
  <dcterms:modified xsi:type="dcterms:W3CDTF">2019-05-03T10:04:30Z</dcterms:modified>
</cp:coreProperties>
</file>