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119AD-A3FA-C873-0B5E-90263ABFFE71}" v="138" dt="2025-07-24T08:20:52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A4E021-49FD-4DD5-8465-A717739B09E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4A4585-B908-4E96-B3DF-5908643D1E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Traditional flip-flops switch on every clock cycle, even when data doesn’t change.</a:t>
          </a:r>
        </a:p>
      </dgm:t>
    </dgm:pt>
    <dgm:pt modelId="{2968D8A9-6AC2-43C2-913A-C0D4F1C1B24A}" type="parTrans" cxnId="{24926682-CDEC-43D8-831F-5BE85CC79842}">
      <dgm:prSet/>
      <dgm:spPr/>
      <dgm:t>
        <a:bodyPr/>
        <a:lstStyle/>
        <a:p>
          <a:endParaRPr lang="en-US"/>
        </a:p>
      </dgm:t>
    </dgm:pt>
    <dgm:pt modelId="{FC0D1677-A4CD-4884-A1F9-0F8791FC4795}" type="sibTrans" cxnId="{24926682-CDEC-43D8-831F-5BE85CC79842}">
      <dgm:prSet/>
      <dgm:spPr/>
      <dgm:t>
        <a:bodyPr/>
        <a:lstStyle/>
        <a:p>
          <a:endParaRPr lang="en-US"/>
        </a:p>
      </dgm:t>
    </dgm:pt>
    <dgm:pt modelId="{4EB01892-37B4-4B7F-8B76-F16B0103EB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This causes unnecessary power consumption and reduces energy efficiency.</a:t>
          </a:r>
        </a:p>
      </dgm:t>
    </dgm:pt>
    <dgm:pt modelId="{06D6930C-8976-49C6-AAEE-4A1DCFCBB4F8}" type="parTrans" cxnId="{C049FFE8-9CA4-442B-87B0-8595589CBBA3}">
      <dgm:prSet/>
      <dgm:spPr/>
      <dgm:t>
        <a:bodyPr/>
        <a:lstStyle/>
        <a:p>
          <a:endParaRPr lang="en-US"/>
        </a:p>
      </dgm:t>
    </dgm:pt>
    <dgm:pt modelId="{52D6C50D-F614-4232-A0EF-C7196AC904BC}" type="sibTrans" cxnId="{C049FFE8-9CA4-442B-87B0-8595589CBBA3}">
      <dgm:prSet/>
      <dgm:spPr/>
      <dgm:t>
        <a:bodyPr/>
        <a:lstStyle/>
        <a:p>
          <a:endParaRPr lang="en-US"/>
        </a:p>
      </dgm:t>
    </dgm:pt>
    <dgm:pt modelId="{D1020CE3-7823-49EF-BA3E-B5C6C934B74A}" type="pres">
      <dgm:prSet presAssocID="{86A4E021-49FD-4DD5-8465-A717739B09E1}" presName="root" presStyleCnt="0">
        <dgm:presLayoutVars>
          <dgm:dir/>
          <dgm:resizeHandles val="exact"/>
        </dgm:presLayoutVars>
      </dgm:prSet>
      <dgm:spPr/>
    </dgm:pt>
    <dgm:pt modelId="{51AAF18F-C593-4DC0-966E-983EFBD3F82E}" type="pres">
      <dgm:prSet presAssocID="{3F4A4585-B908-4E96-B3DF-5908643D1E5B}" presName="compNode" presStyleCnt="0"/>
      <dgm:spPr/>
    </dgm:pt>
    <dgm:pt modelId="{2E7A721C-1B33-4CE1-964B-D86EC7844BA3}" type="pres">
      <dgm:prSet presAssocID="{3F4A4585-B908-4E96-B3DF-5908643D1E5B}" presName="bgRect" presStyleLbl="bgShp" presStyleIdx="0" presStyleCnt="2"/>
      <dgm:spPr/>
    </dgm:pt>
    <dgm:pt modelId="{3545613F-0F02-49DD-B580-EC1BDA4E2A87}" type="pres">
      <dgm:prSet presAssocID="{3F4A4585-B908-4E96-B3DF-5908643D1E5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ap"/>
        </a:ext>
      </dgm:extLst>
    </dgm:pt>
    <dgm:pt modelId="{4A023BFC-2334-45EF-9B7A-AF4CB0135BA1}" type="pres">
      <dgm:prSet presAssocID="{3F4A4585-B908-4E96-B3DF-5908643D1E5B}" presName="spaceRect" presStyleCnt="0"/>
      <dgm:spPr/>
    </dgm:pt>
    <dgm:pt modelId="{B7A345F8-C580-4D96-A6AC-B636EF732E57}" type="pres">
      <dgm:prSet presAssocID="{3F4A4585-B908-4E96-B3DF-5908643D1E5B}" presName="parTx" presStyleLbl="revTx" presStyleIdx="0" presStyleCnt="2">
        <dgm:presLayoutVars>
          <dgm:chMax val="0"/>
          <dgm:chPref val="0"/>
        </dgm:presLayoutVars>
      </dgm:prSet>
      <dgm:spPr/>
    </dgm:pt>
    <dgm:pt modelId="{504E7A46-0E5F-47AB-82FA-96FF5DF4BD45}" type="pres">
      <dgm:prSet presAssocID="{FC0D1677-A4CD-4884-A1F9-0F8791FC4795}" presName="sibTrans" presStyleCnt="0"/>
      <dgm:spPr/>
    </dgm:pt>
    <dgm:pt modelId="{73B48F3F-FDCF-4F1D-96A6-DD06676D7D55}" type="pres">
      <dgm:prSet presAssocID="{4EB01892-37B4-4B7F-8B76-F16B0103EB01}" presName="compNode" presStyleCnt="0"/>
      <dgm:spPr/>
    </dgm:pt>
    <dgm:pt modelId="{E3151D9F-6876-43C6-A38F-C2D811E1C75E}" type="pres">
      <dgm:prSet presAssocID="{4EB01892-37B4-4B7F-8B76-F16B0103EB01}" presName="bgRect" presStyleLbl="bgShp" presStyleIdx="1" presStyleCnt="2"/>
      <dgm:spPr/>
    </dgm:pt>
    <dgm:pt modelId="{EFF0994D-80E6-460E-8528-C84AD23F8A4D}" type="pres">
      <dgm:prSet presAssocID="{4EB01892-37B4-4B7F-8B76-F16B0103EB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A74AF7A-2B28-49F6-8A63-74DC04FA3368}" type="pres">
      <dgm:prSet presAssocID="{4EB01892-37B4-4B7F-8B76-F16B0103EB01}" presName="spaceRect" presStyleCnt="0"/>
      <dgm:spPr/>
    </dgm:pt>
    <dgm:pt modelId="{2B6BA5CA-ACF7-4C65-8D69-FE1AAA9B1F1E}" type="pres">
      <dgm:prSet presAssocID="{4EB01892-37B4-4B7F-8B76-F16B0103EB0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B426361-6188-414C-9D80-B55AA1A55689}" type="presOf" srcId="{4EB01892-37B4-4B7F-8B76-F16B0103EB01}" destId="{2B6BA5CA-ACF7-4C65-8D69-FE1AAA9B1F1E}" srcOrd="0" destOrd="0" presId="urn:microsoft.com/office/officeart/2018/2/layout/IconVerticalSolidList"/>
    <dgm:cxn modelId="{24926682-CDEC-43D8-831F-5BE85CC79842}" srcId="{86A4E021-49FD-4DD5-8465-A717739B09E1}" destId="{3F4A4585-B908-4E96-B3DF-5908643D1E5B}" srcOrd="0" destOrd="0" parTransId="{2968D8A9-6AC2-43C2-913A-C0D4F1C1B24A}" sibTransId="{FC0D1677-A4CD-4884-A1F9-0F8791FC4795}"/>
    <dgm:cxn modelId="{CE7042AB-0780-4111-A07C-E8E60A7D8D84}" type="presOf" srcId="{86A4E021-49FD-4DD5-8465-A717739B09E1}" destId="{D1020CE3-7823-49EF-BA3E-B5C6C934B74A}" srcOrd="0" destOrd="0" presId="urn:microsoft.com/office/officeart/2018/2/layout/IconVerticalSolidList"/>
    <dgm:cxn modelId="{F24432B4-60F4-4FCF-8F1D-6CF2BDD0C727}" type="presOf" srcId="{3F4A4585-B908-4E96-B3DF-5908643D1E5B}" destId="{B7A345F8-C580-4D96-A6AC-B636EF732E57}" srcOrd="0" destOrd="0" presId="urn:microsoft.com/office/officeart/2018/2/layout/IconVerticalSolidList"/>
    <dgm:cxn modelId="{C049FFE8-9CA4-442B-87B0-8595589CBBA3}" srcId="{86A4E021-49FD-4DD5-8465-A717739B09E1}" destId="{4EB01892-37B4-4B7F-8B76-F16B0103EB01}" srcOrd="1" destOrd="0" parTransId="{06D6930C-8976-49C6-AAEE-4A1DCFCBB4F8}" sibTransId="{52D6C50D-F614-4232-A0EF-C7196AC904BC}"/>
    <dgm:cxn modelId="{91840AE4-BA7C-4CCF-AF14-B41E20ADC042}" type="presParOf" srcId="{D1020CE3-7823-49EF-BA3E-B5C6C934B74A}" destId="{51AAF18F-C593-4DC0-966E-983EFBD3F82E}" srcOrd="0" destOrd="0" presId="urn:microsoft.com/office/officeart/2018/2/layout/IconVerticalSolidList"/>
    <dgm:cxn modelId="{17DD108C-05CE-4184-AFAC-AD0BBBF05D7F}" type="presParOf" srcId="{51AAF18F-C593-4DC0-966E-983EFBD3F82E}" destId="{2E7A721C-1B33-4CE1-964B-D86EC7844BA3}" srcOrd="0" destOrd="0" presId="urn:microsoft.com/office/officeart/2018/2/layout/IconVerticalSolidList"/>
    <dgm:cxn modelId="{48C8AF52-0E77-4145-A149-F4BB2B18EA08}" type="presParOf" srcId="{51AAF18F-C593-4DC0-966E-983EFBD3F82E}" destId="{3545613F-0F02-49DD-B580-EC1BDA4E2A87}" srcOrd="1" destOrd="0" presId="urn:microsoft.com/office/officeart/2018/2/layout/IconVerticalSolidList"/>
    <dgm:cxn modelId="{79B6EE71-BA56-4A96-AE55-6B5E5BD86429}" type="presParOf" srcId="{51AAF18F-C593-4DC0-966E-983EFBD3F82E}" destId="{4A023BFC-2334-45EF-9B7A-AF4CB0135BA1}" srcOrd="2" destOrd="0" presId="urn:microsoft.com/office/officeart/2018/2/layout/IconVerticalSolidList"/>
    <dgm:cxn modelId="{AE411042-A3BC-4B06-95B2-E4C2C0C9C467}" type="presParOf" srcId="{51AAF18F-C593-4DC0-966E-983EFBD3F82E}" destId="{B7A345F8-C580-4D96-A6AC-B636EF732E57}" srcOrd="3" destOrd="0" presId="urn:microsoft.com/office/officeart/2018/2/layout/IconVerticalSolidList"/>
    <dgm:cxn modelId="{771B2364-7233-42EE-BBFA-E62CA1080079}" type="presParOf" srcId="{D1020CE3-7823-49EF-BA3E-B5C6C934B74A}" destId="{504E7A46-0E5F-47AB-82FA-96FF5DF4BD45}" srcOrd="1" destOrd="0" presId="urn:microsoft.com/office/officeart/2018/2/layout/IconVerticalSolidList"/>
    <dgm:cxn modelId="{793E78FF-4F69-416B-9683-3A01685EDB9D}" type="presParOf" srcId="{D1020CE3-7823-49EF-BA3E-B5C6C934B74A}" destId="{73B48F3F-FDCF-4F1D-96A6-DD06676D7D55}" srcOrd="2" destOrd="0" presId="urn:microsoft.com/office/officeart/2018/2/layout/IconVerticalSolidList"/>
    <dgm:cxn modelId="{B1376E10-A6C2-4621-9055-047DE61CD3A5}" type="presParOf" srcId="{73B48F3F-FDCF-4F1D-96A6-DD06676D7D55}" destId="{E3151D9F-6876-43C6-A38F-C2D811E1C75E}" srcOrd="0" destOrd="0" presId="urn:microsoft.com/office/officeart/2018/2/layout/IconVerticalSolidList"/>
    <dgm:cxn modelId="{E76216E8-D48F-4682-998D-2F896FE7E6B7}" type="presParOf" srcId="{73B48F3F-FDCF-4F1D-96A6-DD06676D7D55}" destId="{EFF0994D-80E6-460E-8528-C84AD23F8A4D}" srcOrd="1" destOrd="0" presId="urn:microsoft.com/office/officeart/2018/2/layout/IconVerticalSolidList"/>
    <dgm:cxn modelId="{81D2AA42-36CC-4F4A-A5FB-93C8395DBA67}" type="presParOf" srcId="{73B48F3F-FDCF-4F1D-96A6-DD06676D7D55}" destId="{0A74AF7A-2B28-49F6-8A63-74DC04FA3368}" srcOrd="2" destOrd="0" presId="urn:microsoft.com/office/officeart/2018/2/layout/IconVerticalSolidList"/>
    <dgm:cxn modelId="{9806CB29-DF5B-461C-9CF3-4B2F560F64B0}" type="presParOf" srcId="{73B48F3F-FDCF-4F1D-96A6-DD06676D7D55}" destId="{2B6BA5CA-ACF7-4C65-8D69-FE1AAA9B1F1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7A721C-1B33-4CE1-964B-D86EC7844BA3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45613F-0F02-49DD-B580-EC1BDA4E2A87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345F8-C580-4D96-A6AC-B636EF732E57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Traditional flip-flops switch on every clock cycle, even when data doesn’t change.</a:t>
          </a:r>
        </a:p>
      </dsp:txBody>
      <dsp:txXfrm>
        <a:off x="1507738" y="707092"/>
        <a:ext cx="9007861" cy="1305401"/>
      </dsp:txXfrm>
    </dsp:sp>
    <dsp:sp modelId="{E3151D9F-6876-43C6-A38F-C2D811E1C75E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0994D-80E6-460E-8528-C84AD23F8A4D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BA5CA-ACF7-4C65-8D69-FE1AAA9B1F1E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causes unnecessary power consumption and reduces energy efficiency.</a:t>
          </a:r>
        </a:p>
      </dsp:txBody>
      <dsp:txXfrm>
        <a:off x="1507738" y="2338844"/>
        <a:ext cx="9007861" cy="1305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80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9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67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89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36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7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5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91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82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010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0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563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  <a:ea typeface="+mj-lt"/>
                <a:cs typeface="+mj-lt"/>
              </a:rPr>
              <a:t>Low-power pulsed hybrid flip-flop </a:t>
            </a: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en-US">
                <a:solidFill>
                  <a:srgbClr val="FFFFFF"/>
                </a:solidFill>
                <a:latin typeface="Aptos Display"/>
              </a:rPr>
              <a:t>Based on a C-element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12B5-F9F8-20AB-1F9F-390940214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graphicFrame>
        <p:nvGraphicFramePr>
          <p:cNvPr id="158" name="Content Placeholder 143">
            <a:extLst>
              <a:ext uri="{FF2B5EF4-FFF2-40B4-BE49-F238E27FC236}">
                <a16:creationId xmlns:a16="http://schemas.microsoft.com/office/drawing/2014/main" id="{D4166F31-0830-B850-0905-5A063955850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503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0BA8FA-F2CD-8427-8D16-983FC22F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SOLUTION</a:t>
            </a:r>
          </a:p>
        </p:txBody>
      </p: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A0934FA7-5560-EC18-75DF-801AF621A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Use a pulsed flip-flop that is triggered by a narrow clock pulse instead of a full clock cycle.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This reduces clock switching activity and saves power.</a:t>
            </a:r>
            <a:endParaRPr lang="en-US" sz="1800">
              <a:solidFill>
                <a:schemeClr val="tx2"/>
              </a:solidFill>
            </a:endParaRPr>
          </a:p>
          <a:p>
            <a:r>
              <a:rPr lang="en-US" sz="1800">
                <a:solidFill>
                  <a:schemeClr val="tx2"/>
                </a:solidFill>
                <a:ea typeface="+mn-lt"/>
                <a:cs typeface="+mn-lt"/>
              </a:rPr>
              <a:t>Combine it with a C-element to ensure the flip-flop only changes state when data is valid.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901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704CE7-C1C4-25FE-B444-F02B671B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622C00F-A0F7-AAD3-7884-743E645AB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1332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Low-power pulsed hybrid flip-flop </vt:lpstr>
      <vt:lpstr>PROBLEM STATEMENT</vt:lpstr>
      <vt:lpstr>SOLUTION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73</cp:revision>
  <dcterms:created xsi:type="dcterms:W3CDTF">2025-07-24T07:56:59Z</dcterms:created>
  <dcterms:modified xsi:type="dcterms:W3CDTF">2025-07-24T09:07:08Z</dcterms:modified>
</cp:coreProperties>
</file>