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71" r:id="rId3"/>
    <p:sldId id="258" r:id="rId4"/>
    <p:sldId id="279" r:id="rId5"/>
    <p:sldId id="280" r:id="rId6"/>
    <p:sldId id="281" r:id="rId7"/>
    <p:sldId id="262" r:id="rId8"/>
    <p:sldId id="282" r:id="rId9"/>
    <p:sldId id="283" r:id="rId10"/>
    <p:sldId id="284" r:id="rId11"/>
    <p:sldId id="285" r:id="rId12"/>
    <p:sldId id="263" r:id="rId13"/>
    <p:sldId id="286" r:id="rId14"/>
    <p:sldId id="300" r:id="rId15"/>
    <p:sldId id="276" r:id="rId16"/>
    <p:sldId id="264" r:id="rId17"/>
    <p:sldId id="301" r:id="rId18"/>
    <p:sldId id="302" r:id="rId19"/>
    <p:sldId id="303" r:id="rId20"/>
    <p:sldId id="305" r:id="rId21"/>
    <p:sldId id="304" r:id="rId22"/>
    <p:sldId id="268" r:id="rId23"/>
    <p:sldId id="319" r:id="rId24"/>
    <p:sldId id="320" r:id="rId25"/>
    <p:sldId id="321" r:id="rId26"/>
    <p:sldId id="322" r:id="rId27"/>
    <p:sldId id="323" r:id="rId28"/>
    <p:sldId id="309" r:id="rId29"/>
    <p:sldId id="275" r:id="rId30"/>
    <p:sldId id="324" r:id="rId31"/>
    <p:sldId id="274" r:id="rId32"/>
    <p:sldId id="312" r:id="rId33"/>
    <p:sldId id="266" r:id="rId34"/>
    <p:sldId id="325" r:id="rId35"/>
    <p:sldId id="272" r:id="rId36"/>
    <p:sldId id="273" r:id="rId37"/>
    <p:sldId id="27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2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02-05-2023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REVIEW-I</a:t>
            </a:r>
          </a:p>
        </p:txBody>
      </p:sp>
      <p:sp>
        <p:nvSpPr>
          <p:cNvPr id="5" name="Footer Placeholder 4"/>
          <p:cNvSpPr>
            <a:spLocks noGrp="1"/>
          </p:cNvSpPr>
          <p:nvPr>
            <p:ph type="ftr" sz="quarter" idx="4"/>
          </p:nvPr>
        </p:nvSpPr>
        <p:spPr/>
        <p:txBody>
          <a:bodyPr/>
          <a:lstStyle/>
          <a:p>
            <a:r>
              <a:rPr lang="en-IN"/>
              <a:t>BATCH NO:                   PRESENTED DATE:</a:t>
            </a:r>
          </a:p>
        </p:txBody>
      </p:sp>
      <p:sp>
        <p:nvSpPr>
          <p:cNvPr id="6" name="Slide Number Placeholder 5"/>
          <p:cNvSpPr>
            <a:spLocks noGrp="1"/>
          </p:cNvSpPr>
          <p:nvPr>
            <p:ph type="sldNum" sz="quarter" idx="5"/>
          </p:nvPr>
        </p:nvSpPr>
        <p:spPr/>
        <p:txBody>
          <a:bodyPr/>
          <a:lstStyle/>
          <a:p>
            <a:fld id="{20769F63-365D-4A0A-B033-A46EF4671CBB}"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t>02-05-2023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t>02-05-2023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t>02-05-2023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t>02-05-2023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t>02-05-2023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t>02-05-2023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t>02-05-2023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t>02-05-2023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t>02-05-2023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t>02-05-2023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t>02-05-2023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neuralstyler.com/" TargetMode="External"/><Relationship Id="rId2" Type="http://schemas.openxmlformats.org/officeDocument/2006/relationships/hyperlink" Target="https://deepart.io/" TargetMode="External"/><Relationship Id="rId1" Type="http://schemas.openxmlformats.org/officeDocument/2006/relationships/slideLayout" Target="../slideLayouts/slideLayout2.xml"/><Relationship Id="rId6" Type="http://schemas.openxmlformats.org/officeDocument/2006/relationships/hyperlink" Target="https://www.neuralnetworkart.com/" TargetMode="External"/><Relationship Id="rId5" Type="http://schemas.openxmlformats.org/officeDocument/2006/relationships/hyperlink" Target="https://www.aiportraits.com/" TargetMode="External"/><Relationship Id="rId4" Type="http://schemas.openxmlformats.org/officeDocument/2006/relationships/hyperlink" Target="https://neuralstyle.ar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339102"/>
          </a:xfrm>
          <a:prstGeom prst="rect">
            <a:avLst/>
          </a:prstGeom>
        </p:spPr>
        <p:txBody>
          <a:bodyPr wrap="square">
            <a:spAutoFit/>
          </a:body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a:endParaRPr lang="en-US" sz="1600" b="1" dirty="0">
              <a:latin typeface="Times New Roman" pitchFamily="18" charset="0"/>
              <a:ea typeface="Verdana" pitchFamily="34" charset="0"/>
              <a:cs typeface="Times New Roman" pitchFamily="18" charset="0"/>
            </a:endParaRPr>
          </a:p>
          <a:p>
            <a:pPr algn="ctr"/>
            <a:r>
              <a:rPr lang="en-US" sz="1600" b="1" dirty="0">
                <a:latin typeface="Times New Roman" pitchFamily="18" charset="0"/>
                <a:ea typeface="Verdana" pitchFamily="34" charset="0"/>
                <a:cs typeface="Times New Roman" pitchFamily="18" charset="0"/>
              </a:rPr>
              <a:t>1156CS701- MAJOR PROJECT</a:t>
            </a:r>
          </a:p>
          <a:p>
            <a:pPr algn="ctr" eaLnBrk="1" hangingPunct="1"/>
            <a:r>
              <a:rPr lang="en-US" sz="1600" b="1" dirty="0">
                <a:latin typeface="Times New Roman" pitchFamily="18" charset="0"/>
                <a:ea typeface="Verdana" pitchFamily="34" charset="0"/>
                <a:cs typeface="Times New Roman" pitchFamily="18" charset="0"/>
              </a:rPr>
              <a:t>WINTER SEMESTER 2022-2023</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US" sz="1600" b="1" dirty="0">
                <a:latin typeface="Times New Roman" pitchFamily="18" charset="0"/>
                <a:ea typeface="Verdana" pitchFamily="34" charset="0"/>
                <a:cs typeface="Times New Roman" pitchFamily="18" charset="0"/>
              </a:rPr>
              <a:t>INTERNSHIP THROUGH DIND</a:t>
            </a:r>
          </a:p>
          <a:p>
            <a:pPr algn="ctr" eaLnBrk="1" hangingPunct="1"/>
            <a:r>
              <a:rPr lang="en-US" altLang="en-US" sz="1600" b="1" dirty="0">
                <a:latin typeface="Times New Roman" pitchFamily="18" charset="0"/>
                <a:ea typeface="Verdana" pitchFamily="34" charset="0"/>
                <a:cs typeface="Times New Roman" pitchFamily="18" charset="0"/>
              </a:rPr>
              <a:t>BOSTON SOLUTIONS PVT LTD</a:t>
            </a:r>
          </a:p>
          <a:p>
            <a:pPr algn="ctr" eaLnBrk="1" hangingPunct="1"/>
            <a:r>
              <a:rPr lang="en-IN" altLang="en-US" sz="1600" b="1" dirty="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altLang="en-US" sz="1600" dirty="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21132" y="3755557"/>
            <a:ext cx="7848872" cy="1015663"/>
          </a:xfrm>
          <a:prstGeom prst="rect">
            <a:avLst/>
          </a:prstGeom>
        </p:spPr>
        <p:txBody>
          <a:bodyPr wrap="square">
            <a:spAutoFit/>
          </a:bodyPr>
          <a:lstStyle/>
          <a:p>
            <a:pPr algn="ctr"/>
            <a:endParaRPr lang="en-IN" sz="2000" b="1" dirty="0">
              <a:latin typeface="Times New Roman" panose="02020603050405020304" pitchFamily="18" charset="0"/>
              <a:cs typeface="Times New Roman" panose="02020603050405020304" pitchFamily="18" charset="0"/>
            </a:endParaRPr>
          </a:p>
          <a:p>
            <a:pPr algn="ctr"/>
            <a:r>
              <a:rPr lang="en-US" sz="2000" b="1" i="0" u="none" strike="noStrike" cap="none" dirty="0">
                <a:solidFill>
                  <a:schemeClr val="dk1"/>
                </a:solidFill>
                <a:latin typeface="Times New Roman"/>
                <a:ea typeface="Times New Roman"/>
                <a:cs typeface="Times New Roman"/>
                <a:sym typeface="Times New Roman"/>
              </a:rPr>
              <a:t>“Generate Profile </a:t>
            </a:r>
            <a:r>
              <a:rPr lang="en-US" sz="2000" b="1" dirty="0">
                <a:solidFill>
                  <a:schemeClr val="dk1"/>
                </a:solidFill>
                <a:latin typeface="Times New Roman"/>
                <a:ea typeface="Times New Roman"/>
                <a:cs typeface="Times New Roman"/>
                <a:sym typeface="Times New Roman"/>
              </a:rPr>
              <a:t>P</a:t>
            </a:r>
            <a:r>
              <a:rPr lang="en-US" sz="2000" b="1" i="0" u="none" strike="noStrike" cap="none" dirty="0">
                <a:solidFill>
                  <a:schemeClr val="dk1"/>
                </a:solidFill>
                <a:latin typeface="Times New Roman"/>
                <a:ea typeface="Times New Roman"/>
                <a:cs typeface="Times New Roman"/>
                <a:sym typeface="Times New Roman"/>
              </a:rPr>
              <a:t>icture </a:t>
            </a:r>
            <a:r>
              <a:rPr lang="en-US" sz="2000" b="1" dirty="0">
                <a:solidFill>
                  <a:schemeClr val="dk1"/>
                </a:solidFill>
                <a:latin typeface="Times New Roman"/>
                <a:ea typeface="Times New Roman"/>
                <a:cs typeface="Times New Roman"/>
                <a:sym typeface="Times New Roman"/>
              </a:rPr>
              <a:t>U</a:t>
            </a:r>
            <a:r>
              <a:rPr lang="en-US" sz="2000" b="1" i="0" u="none" strike="noStrike" cap="none" dirty="0">
                <a:solidFill>
                  <a:schemeClr val="dk1"/>
                </a:solidFill>
                <a:latin typeface="Times New Roman"/>
                <a:ea typeface="Times New Roman"/>
                <a:cs typeface="Times New Roman"/>
                <a:sym typeface="Times New Roman"/>
              </a:rPr>
              <a:t>sing </a:t>
            </a:r>
            <a:r>
              <a:rPr lang="en-US" sz="2000" b="1" dirty="0">
                <a:solidFill>
                  <a:schemeClr val="dk1"/>
                </a:solidFill>
                <a:latin typeface="Times New Roman"/>
                <a:ea typeface="Times New Roman"/>
                <a:cs typeface="Times New Roman"/>
                <a:sym typeface="Times New Roman"/>
              </a:rPr>
              <a:t>N</a:t>
            </a:r>
            <a:r>
              <a:rPr lang="en-US" sz="2000" b="1" i="0" u="none" strike="noStrike" cap="none" dirty="0">
                <a:solidFill>
                  <a:schemeClr val="dk1"/>
                </a:solidFill>
                <a:latin typeface="Times New Roman"/>
                <a:ea typeface="Times New Roman"/>
                <a:cs typeface="Times New Roman"/>
                <a:sym typeface="Times New Roman"/>
              </a:rPr>
              <a:t>eural Arts”</a:t>
            </a:r>
          </a:p>
          <a:p>
            <a:pPr algn="ctr"/>
            <a:endParaRPr lang="en-IN" sz="2000" b="1" dirty="0">
              <a:latin typeface="Times New Roman" panose="02020603050405020304" pitchFamily="18" charset="0"/>
              <a:cs typeface="Times New Roman" panose="02020603050405020304" pitchFamily="18" charset="0"/>
            </a:endParaRPr>
          </a:p>
        </p:txBody>
      </p:sp>
      <p:sp>
        <p:nvSpPr>
          <p:cNvPr id="8" name="Rectangle 7"/>
          <p:cNvSpPr/>
          <p:nvPr/>
        </p:nvSpPr>
        <p:spPr>
          <a:xfrm>
            <a:off x="4488341" y="4771220"/>
            <a:ext cx="4752528" cy="1384995"/>
          </a:xfrm>
          <a:prstGeom prst="rect">
            <a:avLst/>
          </a:prstGeom>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PRESENTED BY</a:t>
            </a:r>
          </a:p>
          <a:p>
            <a:pPr algn="just"/>
            <a:endParaRPr lang="en-IN" sz="1400" b="1"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1400" b="1" i="0" u="none" strike="noStrike" cap="none" dirty="0">
                <a:solidFill>
                  <a:schemeClr val="dk1"/>
                </a:solidFill>
                <a:latin typeface="Times New Roman"/>
                <a:ea typeface="Times New Roman"/>
                <a:cs typeface="Times New Roman"/>
                <a:sym typeface="Times New Roman"/>
              </a:rPr>
              <a:t>1. </a:t>
            </a:r>
            <a:r>
              <a:rPr lang="en-IN" sz="1400" b="1" dirty="0">
                <a:solidFill>
                  <a:schemeClr val="dk1"/>
                </a:solidFill>
                <a:latin typeface="Times New Roman"/>
                <a:ea typeface="Times New Roman"/>
                <a:cs typeface="Times New Roman"/>
                <a:sym typeface="Times New Roman"/>
              </a:rPr>
              <a:t>K. Sai Kiran</a:t>
            </a:r>
            <a:r>
              <a:rPr lang="en-IN" sz="1400" b="1" i="0" u="none" strike="noStrike" cap="none" dirty="0">
                <a:solidFill>
                  <a:schemeClr val="dk1"/>
                </a:solidFill>
                <a:latin typeface="Times New Roman"/>
                <a:ea typeface="Times New Roman"/>
                <a:cs typeface="Times New Roman"/>
                <a:sym typeface="Times New Roman"/>
              </a:rPr>
              <a:t>  		(</a:t>
            </a:r>
            <a:r>
              <a:rPr lang="en-IN" sz="1400" b="1" dirty="0">
                <a:solidFill>
                  <a:schemeClr val="dk1"/>
                </a:solidFill>
                <a:latin typeface="Times New Roman"/>
                <a:ea typeface="Times New Roman"/>
                <a:cs typeface="Times New Roman"/>
                <a:sym typeface="Times New Roman"/>
              </a:rPr>
              <a:t>15062</a:t>
            </a:r>
            <a:r>
              <a:rPr lang="en-IN" sz="1400" b="1" i="0" u="none" strike="noStrike" cap="none" dirty="0">
                <a:solidFill>
                  <a:schemeClr val="dk1"/>
                </a:solidFill>
                <a:latin typeface="Times New Roman"/>
                <a:ea typeface="Times New Roman"/>
                <a:cs typeface="Times New Roman"/>
                <a:sym typeface="Times New Roman"/>
              </a:rPr>
              <a:t>)(</a:t>
            </a:r>
            <a:r>
              <a:rPr lang="en-IN" sz="1400" b="1" dirty="0">
                <a:solidFill>
                  <a:schemeClr val="dk1"/>
                </a:solidFill>
                <a:latin typeface="Times New Roman"/>
                <a:ea typeface="Times New Roman"/>
                <a:cs typeface="Times New Roman"/>
                <a:sym typeface="Times New Roman"/>
              </a:rPr>
              <a:t>19UECS0448</a:t>
            </a:r>
            <a:r>
              <a:rPr lang="en-IN" sz="1400" b="1" i="0" u="none" strike="noStrike" cap="none" dirty="0">
                <a:solidFill>
                  <a:schemeClr val="dk1"/>
                </a:solidFill>
                <a:latin typeface="Times New Roman"/>
                <a:ea typeface="Times New Roman"/>
                <a:cs typeface="Times New Roman"/>
                <a:sym typeface="Times New Roman"/>
              </a:rPr>
              <a:t>)</a:t>
            </a:r>
            <a:endParaRPr lang="en-IN" sz="1400" dirty="0"/>
          </a:p>
          <a:p>
            <a:pPr marL="0" marR="0" lvl="0" indent="0" algn="just" rtl="0">
              <a:spcBef>
                <a:spcPts val="0"/>
              </a:spcBef>
              <a:spcAft>
                <a:spcPts val="0"/>
              </a:spcAft>
              <a:buNone/>
            </a:pPr>
            <a:r>
              <a:rPr lang="en-IN" sz="1400" b="1" i="0" u="none" strike="noStrike" cap="none" dirty="0">
                <a:solidFill>
                  <a:schemeClr val="dk1"/>
                </a:solidFill>
                <a:latin typeface="Times New Roman"/>
                <a:ea typeface="Times New Roman"/>
                <a:cs typeface="Times New Roman"/>
                <a:sym typeface="Times New Roman"/>
              </a:rPr>
              <a:t>2. </a:t>
            </a:r>
            <a:r>
              <a:rPr lang="en-IN" sz="1400" b="1" dirty="0">
                <a:solidFill>
                  <a:schemeClr val="dk1"/>
                </a:solidFill>
                <a:latin typeface="Times New Roman"/>
                <a:ea typeface="Times New Roman"/>
                <a:cs typeface="Times New Roman"/>
                <a:sym typeface="Times New Roman"/>
              </a:rPr>
              <a:t>K. Soma Sekhar</a:t>
            </a:r>
            <a:r>
              <a:rPr lang="en-IN" sz="1400" b="1" i="0" u="none" strike="noStrike" cap="none" dirty="0">
                <a:solidFill>
                  <a:schemeClr val="dk1"/>
                </a:solidFill>
                <a:latin typeface="Times New Roman"/>
                <a:ea typeface="Times New Roman"/>
                <a:cs typeface="Times New Roman"/>
                <a:sym typeface="Times New Roman"/>
              </a:rPr>
              <a:t> 		(</a:t>
            </a:r>
            <a:r>
              <a:rPr lang="en-IN" sz="1400" b="1" dirty="0">
                <a:solidFill>
                  <a:schemeClr val="dk1"/>
                </a:solidFill>
                <a:latin typeface="Times New Roman"/>
                <a:ea typeface="Times New Roman"/>
                <a:cs typeface="Times New Roman"/>
                <a:sym typeface="Times New Roman"/>
              </a:rPr>
              <a:t>13228</a:t>
            </a:r>
            <a:r>
              <a:rPr lang="en-IN" sz="1400" b="1" i="0" u="none" strike="noStrike" cap="none" dirty="0">
                <a:solidFill>
                  <a:schemeClr val="dk1"/>
                </a:solidFill>
                <a:latin typeface="Times New Roman"/>
                <a:ea typeface="Times New Roman"/>
                <a:cs typeface="Times New Roman"/>
                <a:sym typeface="Times New Roman"/>
              </a:rPr>
              <a:t>)(</a:t>
            </a:r>
            <a:r>
              <a:rPr lang="en-IN" sz="1400" b="1" dirty="0">
                <a:solidFill>
                  <a:schemeClr val="dk1"/>
                </a:solidFill>
                <a:latin typeface="Times New Roman"/>
                <a:ea typeface="Times New Roman"/>
                <a:cs typeface="Times New Roman"/>
                <a:sym typeface="Times New Roman"/>
              </a:rPr>
              <a:t>19UECS0445</a:t>
            </a:r>
            <a:r>
              <a:rPr lang="en-IN" sz="1400" b="1" i="0" u="none" strike="noStrike" cap="none" dirty="0">
                <a:solidFill>
                  <a:schemeClr val="dk1"/>
                </a:solidFill>
                <a:latin typeface="Times New Roman"/>
                <a:ea typeface="Times New Roman"/>
                <a:cs typeface="Times New Roman"/>
                <a:sym typeface="Times New Roman"/>
              </a:rPr>
              <a:t>)</a:t>
            </a:r>
            <a:endParaRPr lang="en-IN" sz="1400" dirty="0"/>
          </a:p>
          <a:p>
            <a:pPr marL="0" marR="0" lvl="0" indent="0" algn="just" rtl="0">
              <a:spcBef>
                <a:spcPts val="0"/>
              </a:spcBef>
              <a:spcAft>
                <a:spcPts val="0"/>
              </a:spcAft>
              <a:buNone/>
            </a:pPr>
            <a:r>
              <a:rPr lang="en-IN" sz="1400" b="1" i="0" u="none" strike="noStrike" cap="none" dirty="0">
                <a:solidFill>
                  <a:schemeClr val="dk1"/>
                </a:solidFill>
                <a:latin typeface="Times New Roman"/>
                <a:ea typeface="Times New Roman"/>
                <a:cs typeface="Times New Roman"/>
                <a:sym typeface="Times New Roman"/>
              </a:rPr>
              <a:t>3. </a:t>
            </a:r>
            <a:r>
              <a:rPr lang="en-IN" sz="1400" b="1" dirty="0">
                <a:solidFill>
                  <a:schemeClr val="dk1"/>
                </a:solidFill>
                <a:latin typeface="Times New Roman"/>
                <a:ea typeface="Times New Roman"/>
                <a:cs typeface="Times New Roman"/>
                <a:sym typeface="Times New Roman"/>
              </a:rPr>
              <a:t>A. Hari Krishna</a:t>
            </a:r>
            <a:r>
              <a:rPr lang="en-IN" sz="1400" b="1" i="0" u="none" strike="noStrike" cap="none" dirty="0">
                <a:solidFill>
                  <a:schemeClr val="dk1"/>
                </a:solidFill>
                <a:latin typeface="Times New Roman"/>
                <a:ea typeface="Times New Roman"/>
                <a:cs typeface="Times New Roman"/>
                <a:sym typeface="Times New Roman"/>
              </a:rPr>
              <a:t>		(</a:t>
            </a:r>
            <a:r>
              <a:rPr lang="en-IN" sz="1400" b="1" dirty="0">
                <a:solidFill>
                  <a:schemeClr val="dk1"/>
                </a:solidFill>
                <a:latin typeface="Times New Roman"/>
                <a:ea typeface="Times New Roman"/>
                <a:cs typeface="Times New Roman"/>
                <a:sym typeface="Times New Roman"/>
              </a:rPr>
              <a:t>13300</a:t>
            </a:r>
            <a:r>
              <a:rPr lang="en-IN" sz="1400" b="1" i="0" u="none" strike="noStrike" cap="none" dirty="0">
                <a:solidFill>
                  <a:schemeClr val="dk1"/>
                </a:solidFill>
                <a:latin typeface="Times New Roman"/>
                <a:ea typeface="Times New Roman"/>
                <a:cs typeface="Times New Roman"/>
                <a:sym typeface="Times New Roman"/>
              </a:rPr>
              <a:t>)(</a:t>
            </a:r>
            <a:r>
              <a:rPr lang="en-IN" sz="1400" b="1" dirty="0">
                <a:solidFill>
                  <a:schemeClr val="dk1"/>
                </a:solidFill>
                <a:latin typeface="Times New Roman"/>
                <a:ea typeface="Times New Roman"/>
                <a:cs typeface="Times New Roman"/>
                <a:sym typeface="Times New Roman"/>
              </a:rPr>
              <a:t>19UECS0029</a:t>
            </a:r>
            <a:r>
              <a:rPr lang="en-IN" sz="1400" b="1" i="0" u="none" strike="noStrike" cap="none" dirty="0">
                <a:solidFill>
                  <a:schemeClr val="dk1"/>
                </a:solidFill>
                <a:latin typeface="Times New Roman"/>
                <a:ea typeface="Times New Roman"/>
                <a:cs typeface="Times New Roman"/>
                <a:sym typeface="Times New Roman"/>
              </a:rPr>
              <a:t>)</a:t>
            </a:r>
            <a:endParaRPr lang="en-IN" sz="1400" dirty="0"/>
          </a:p>
          <a:p>
            <a:pPr algn="just"/>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557808" y="4831998"/>
            <a:ext cx="4014192" cy="738664"/>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Dr.</a:t>
            </a:r>
            <a:r>
              <a:rPr lang="en-IN" sz="1400" b="1" dirty="0">
                <a:latin typeface="Times New Roman" pitchFamily="18" charset="0"/>
                <a:cs typeface="Times New Roman" pitchFamily="18" charset="0"/>
              </a:rPr>
              <a:t> R. </a:t>
            </a:r>
            <a:r>
              <a:rPr lang="en-IN" sz="1400" b="1" dirty="0" err="1">
                <a:latin typeface="Times New Roman" pitchFamily="18" charset="0"/>
                <a:cs typeface="Times New Roman" pitchFamily="18" charset="0"/>
              </a:rPr>
              <a:t>Anto</a:t>
            </a:r>
            <a:r>
              <a:rPr lang="en-IN" sz="1400" b="1" dirty="0">
                <a:latin typeface="Times New Roman" pitchFamily="18" charset="0"/>
                <a:cs typeface="Times New Roman" pitchFamily="18" charset="0"/>
              </a:rPr>
              <a:t> Pravin, M.E. </a:t>
            </a:r>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p:txBody>
          <a:bodyPr/>
          <a:lstStyle/>
          <a:p>
            <a:fld id="{696BFAAE-BFBD-42D0-94D0-858912CAA7FB}" type="datetime1">
              <a:rPr lang="en-IN" smtClean="0"/>
              <a:t>02-05-2023</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10</a:t>
            </a:fld>
            <a:endParaRPr lang="en-IN"/>
          </a:p>
        </p:txBody>
      </p:sp>
      <p:sp>
        <p:nvSpPr>
          <p:cNvPr id="8" name="Content Placeholder 2"/>
          <p:cNvSpPr>
            <a:spLocks noGrp="1"/>
          </p:cNvSpPr>
          <p:nvPr>
            <p:ph idx="1"/>
          </p:nvPr>
        </p:nvSpPr>
        <p:spPr>
          <a:xfrm>
            <a:off x="457200" y="1600200"/>
            <a:ext cx="8229600" cy="4525963"/>
          </a:xfrm>
        </p:spPr>
        <p:txBody>
          <a:bodyPr>
            <a:normAutofit lnSpcReduction="10000"/>
          </a:bodyPr>
          <a:lstStyle/>
          <a:p>
            <a:pPr marL="514350" indent="-514350" algn="just">
              <a:buFont typeface="+mj-lt"/>
              <a:buAutoNum type="romanUcPeriod" startAt="4"/>
            </a:pPr>
            <a:r>
              <a:rPr lang="en-US" sz="2000" b="1" dirty="0" err="1">
                <a:latin typeface="Times New Roman" panose="02020603050405020304" pitchFamily="18" charset="0"/>
                <a:cs typeface="Times New Roman" panose="02020603050405020304" pitchFamily="18" charset="0"/>
              </a:rPr>
              <a:t>Berfin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Korukcu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Selen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cicek</a:t>
            </a:r>
            <a:r>
              <a:rPr lang="en-US" sz="2000" b="1" dirty="0">
                <a:latin typeface="Times New Roman" panose="02020603050405020304" pitchFamily="18" charset="0"/>
                <a:cs typeface="Times New Roman" panose="02020603050405020304" pitchFamily="18" charset="0"/>
              </a:rPr>
              <a:t>; Mustafa </a:t>
            </a:r>
            <a:r>
              <a:rPr lang="en-US" sz="2000" b="1" dirty="0" err="1">
                <a:latin typeface="Times New Roman" panose="02020603050405020304" pitchFamily="18" charset="0"/>
                <a:cs typeface="Times New Roman" panose="02020603050405020304" pitchFamily="18" charset="0"/>
              </a:rPr>
              <a:t>Koc</a:t>
            </a:r>
            <a:r>
              <a:rPr lang="en-US" sz="2000" b="1" dirty="0">
                <a:latin typeface="Times New Roman" panose="02020603050405020304" pitchFamily="18" charset="0"/>
                <a:cs typeface="Times New Roman" panose="02020603050405020304" pitchFamily="18" charset="0"/>
              </a:rPr>
              <a:t>; “URBAN MAP GENERATION IN ARTIST’S STYLE USING GENERATIVE ADVERSARIAL NETWORKS (GAN)”, Conference: ASCAAD 2022: The 10th International Conference of the Arab Society for Computation in Architecture, Art and Design, October 2022.</a:t>
            </a:r>
          </a:p>
          <a:p>
            <a:pPr marL="514350" indent="-514350" algn="just">
              <a:buFont typeface="+mj-lt"/>
              <a:buAutoNum type="romanUcPeriod" startAt="4"/>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use of Generative Adversarial Networks (GANs) in generating urban maps in an artist’s style has shown promising results. The literature review highlights several approaches to generating urban maps using GANs, including image-to-image translation, conditional GANs, and deep convolutional GANs. These techniques have been shown to produce visually appealing and realistic urban maps that resemble the styles of various artists. However, there are still some challenges to be addressed, such as the lack of diversity in the generated maps and the need for larger datasets to improve the quality of the generated images. Nonetheless, GANs hold great potential for generating urban maps that are both aesthetically pleasing and functional for urban planning and design purposes.</a:t>
            </a:r>
            <a:endParaRPr lang="en-US" sz="18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02-05-2023</a:t>
            </a:fld>
            <a:endParaRPr lang="en-IN"/>
          </a:p>
        </p:txBody>
      </p:sp>
    </p:spTree>
    <p:extLst>
      <p:ext uri="{BB962C8B-B14F-4D97-AF65-F5344CB8AC3E}">
        <p14:creationId xmlns:p14="http://schemas.microsoft.com/office/powerpoint/2010/main" val="29518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11</a:t>
            </a:fld>
            <a:endParaRPr lang="en-IN"/>
          </a:p>
        </p:txBody>
      </p:sp>
      <p:sp>
        <p:nvSpPr>
          <p:cNvPr id="8" name="Content Placeholder 2"/>
          <p:cNvSpPr>
            <a:spLocks noGrp="1"/>
          </p:cNvSpPr>
          <p:nvPr>
            <p:ph idx="1"/>
          </p:nvPr>
        </p:nvSpPr>
        <p:spPr>
          <a:xfrm>
            <a:off x="457200" y="1600200"/>
            <a:ext cx="8229600" cy="4525963"/>
          </a:xfrm>
        </p:spPr>
        <p:txBody>
          <a:bodyPr>
            <a:normAutofit lnSpcReduction="10000"/>
          </a:bodyPr>
          <a:lstStyle/>
          <a:p>
            <a:pPr marL="514350" indent="-514350" algn="just">
              <a:buFont typeface="+mj-lt"/>
              <a:buAutoNum type="romanUcPeriod" startAt="5"/>
            </a:pPr>
            <a:r>
              <a:rPr lang="en-US" sz="2000" b="1" dirty="0">
                <a:latin typeface="Times New Roman" panose="02020603050405020304" pitchFamily="18" charset="0"/>
                <a:cs typeface="Times New Roman" panose="02020603050405020304" pitchFamily="18" charset="0"/>
              </a:rPr>
              <a:t>Ander </a:t>
            </a:r>
            <a:r>
              <a:rPr lang="en-US" sz="2000" b="1" dirty="0" err="1">
                <a:latin typeface="Times New Roman" panose="02020603050405020304" pitchFamily="18" charset="0"/>
                <a:cs typeface="Times New Roman" panose="02020603050405020304" pitchFamily="18" charset="0"/>
              </a:rPr>
              <a:t>Iriondo</a:t>
            </a:r>
            <a:r>
              <a:rPr lang="en-US" sz="2000" b="1" dirty="0">
                <a:latin typeface="Times New Roman" panose="02020603050405020304" pitchFamily="18" charset="0"/>
                <a:cs typeface="Times New Roman" panose="02020603050405020304" pitchFamily="18" charset="0"/>
              </a:rPr>
              <a:t>; Vignesh Sampath; </a:t>
            </a:r>
            <a:r>
              <a:rPr lang="en-US" sz="2000" b="1" dirty="0" err="1">
                <a:latin typeface="Times New Roman" panose="02020603050405020304" pitchFamily="18" charset="0"/>
                <a:cs typeface="Times New Roman" panose="02020603050405020304" pitchFamily="18" charset="0"/>
              </a:rPr>
              <a:t>Inaki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Maurtua</a:t>
            </a:r>
            <a:r>
              <a:rPr lang="en-US" sz="2000" b="1" dirty="0">
                <a:latin typeface="Times New Roman" panose="02020603050405020304" pitchFamily="18" charset="0"/>
                <a:cs typeface="Times New Roman" panose="02020603050405020304" pitchFamily="18" charset="0"/>
              </a:rPr>
              <a:t>; J. J. </a:t>
            </a:r>
            <a:r>
              <a:rPr lang="en-US" sz="2000" b="1" dirty="0" err="1">
                <a:latin typeface="Times New Roman" panose="02020603050405020304" pitchFamily="18" charset="0"/>
                <a:cs typeface="Times New Roman" panose="02020603050405020304" pitchFamily="18" charset="0"/>
              </a:rPr>
              <a:t>Aguilar;“Intraclass</a:t>
            </a:r>
            <a:r>
              <a:rPr lang="en-US" sz="2000" b="1" dirty="0">
                <a:latin typeface="Times New Roman" panose="02020603050405020304" pitchFamily="18" charset="0"/>
                <a:cs typeface="Times New Roman" panose="02020603050405020304" pitchFamily="18" charset="0"/>
              </a:rPr>
              <a:t> Image Augmentation for Defect Detection Using Generative Adversarial Neural Networks”, EU H2020 ITN DIGIMAN4.0 Digital Manufacturing Technologies for Zero-defect Industry 4.0 Production, February 2023.</a:t>
            </a:r>
          </a:p>
          <a:p>
            <a:pPr marL="514350" indent="-514350" algn="just">
              <a:buFont typeface="+mj-lt"/>
              <a:buAutoNum type="romanUcPeriod" startAt="5"/>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use of intraclass image augmentation through generative adversarial neural networks (GANs) has shown great potential in improving the accuracy of defect detection in industrial settings. The technique allows for the creation of a larger and more diverse dataset, which in turn improves the generalization of the model. Studies have shown that this approach can significantly improve the detection of various types of defects, including cracks, scratches, and dents. Additionally, intraclass image augmentation using GANs is a computationally efficient method that can be implemented in real-time for automated defect detection in industrial environments. Overall, the findings suggest that this technique holds promise for improving the accuracy and efficiency of industrial defect detection systems.</a:t>
            </a:r>
            <a:endParaRPr lang="en-US" sz="18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02-05-2023</a:t>
            </a:fld>
            <a:endParaRPr lang="en-IN"/>
          </a:p>
        </p:txBody>
      </p:sp>
    </p:spTree>
    <p:extLst>
      <p:ext uri="{BB962C8B-B14F-4D97-AF65-F5344CB8AC3E}">
        <p14:creationId xmlns:p14="http://schemas.microsoft.com/office/powerpoint/2010/main" val="311123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Image processing </a:t>
            </a:r>
          </a:p>
          <a:p>
            <a:r>
              <a:rPr lang="en-US" sz="2000" b="1" dirty="0">
                <a:latin typeface="Times New Roman" panose="02020603050405020304" pitchFamily="18" charset="0"/>
                <a:cs typeface="Times New Roman" panose="02020603050405020304" pitchFamily="18" charset="0"/>
              </a:rPr>
              <a:t>Testing and Debugging</a:t>
            </a:r>
          </a:p>
          <a:p>
            <a:r>
              <a:rPr lang="en-US" sz="2000" b="1" dirty="0">
                <a:latin typeface="Times New Roman" panose="02020603050405020304" pitchFamily="18" charset="0"/>
                <a:cs typeface="Times New Roman" panose="02020603050405020304" pitchFamily="18" charset="0"/>
              </a:rPr>
              <a:t>Neural Style Transfer</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F8E2ADAE-2B48-48DF-9475-2B5A075F4E68}" type="datetime1">
              <a:rPr lang="en-IN" smtClean="0"/>
              <a:t>02-05-2023</a:t>
            </a:fld>
            <a:endParaRPr lang="en-IN"/>
          </a:p>
        </p:txBody>
      </p:sp>
    </p:spTree>
    <p:extLst>
      <p:ext uri="{BB962C8B-B14F-4D97-AF65-F5344CB8AC3E}">
        <p14:creationId xmlns:p14="http://schemas.microsoft.com/office/powerpoint/2010/main" val="402042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32" y="0"/>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5132" y="1609344"/>
            <a:ext cx="7772400" cy="4483952"/>
          </a:xfrm>
        </p:spPr>
        <p:txBody>
          <a:bodyPr>
            <a:noAutofit/>
          </a:bodyPr>
          <a:lstStyle/>
          <a:p>
            <a:pPr lvl="0" algn="just" rtl="0">
              <a:lnSpc>
                <a:spcPct val="90000"/>
              </a:lnSpc>
              <a:spcBef>
                <a:spcPts val="0"/>
              </a:spcBef>
              <a:spcAft>
                <a:spcPts val="0"/>
              </a:spcAft>
              <a:buSzPts val="153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Image processing</a:t>
            </a:r>
            <a:r>
              <a:rPr lang="en-US" sz="1800" b="1" i="0" dirty="0">
                <a:latin typeface="Times New Roman" panose="02020603050405020304" pitchFamily="18" charset="0"/>
                <a:ea typeface="Arial"/>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For image operations, this module imports necessary libraries like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sys, </a:t>
            </a:r>
            <a:r>
              <a:rPr lang="en-US" sz="1800" dirty="0" err="1">
                <a:latin typeface="Times New Roman" panose="02020603050405020304" pitchFamily="18" charset="0"/>
                <a:cs typeface="Times New Roman" panose="02020603050405020304" pitchFamily="18" charset="0"/>
              </a:rPr>
              <a:t>scipy</a:t>
            </a:r>
            <a:r>
              <a:rPr lang="en-US" sz="1800" dirty="0">
                <a:latin typeface="Times New Roman" panose="02020603050405020304" pitchFamily="18" charset="0"/>
                <a:cs typeface="Times New Roman" panose="02020603050405020304" pitchFamily="18" charset="0"/>
              </a:rPr>
              <a:t>, matplotlib, and PIL. Additionally, it prepares the VGG-19 model for transfer learning, which will be utilized to extract the input images’ features. The code then defines a function called compute content cost that takes the difference between the feature maps of the content image and the generated image to determine the content cost of the generated image. The module also includes a function called gram matrix that uses the correlation between the various channels of the feature maps to figure out the style cost of the generated image.</a:t>
            </a:r>
          </a:p>
          <a:p>
            <a:pPr lvl="0" algn="just" rtl="0">
              <a:lnSpc>
                <a:spcPct val="90000"/>
              </a:lnSpc>
              <a:spcBef>
                <a:spcPts val="0"/>
              </a:spcBef>
              <a:spcAft>
                <a:spcPts val="0"/>
              </a:spcAft>
              <a:buSzPts val="153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0" algn="just" rtl="0">
              <a:lnSpc>
                <a:spcPct val="90000"/>
              </a:lnSpc>
              <a:spcBef>
                <a:spcPts val="0"/>
              </a:spcBef>
              <a:spcAft>
                <a:spcPts val="0"/>
              </a:spcAft>
              <a:buSzPts val="153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Testing and Debugging</a:t>
            </a:r>
            <a:r>
              <a:rPr lang="en-US" sz="1800" b="1" i="0" dirty="0">
                <a:latin typeface="Times New Roman" panose="02020603050405020304" pitchFamily="18" charset="0"/>
                <a:ea typeface="Arial"/>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Test and debugging code for the functions defined in the module 4.4.1 can be found in this module. It consists of a series of tests that are carried out to verify that the functions are performing as expected. The functions are validated and their output is compared to expected values using random input data in the tests. Error handling is also part of the module to make sure that any errors are caught and shown to the user in a way that is easy to understand. </a:t>
            </a:r>
            <a:endParaRPr lang="en-IN"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0BB0584-8292-43A0-945E-D5FA59BFE0E9}" type="datetime1">
              <a:rPr lang="en-IN" smtClean="0"/>
              <a:t>02-05-2023</a:t>
            </a:fld>
            <a:endParaRPr lang="en-IN"/>
          </a:p>
        </p:txBody>
      </p:sp>
      <p:sp>
        <p:nvSpPr>
          <p:cNvPr id="4" name="Footer Placeholder 3"/>
          <p:cNvSpPr>
            <a:spLocks noGrp="1"/>
          </p:cNvSpPr>
          <p:nvPr>
            <p:ph type="ftr" sz="quarter" idx="11"/>
          </p:nvPr>
        </p:nvSpPr>
        <p:spPr/>
        <p:txBody>
          <a:bodyPr/>
          <a:lstStyle/>
          <a:p>
            <a:r>
              <a:rPr lang="en-IN" dirty="0"/>
              <a:t>BATCH NO:37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0BB0584-8292-43A0-945E-D5FA59BFE0E9}" type="datetime1">
              <a:rPr lang="en-IN" smtClean="0"/>
              <a:t>02-05-2023</a:t>
            </a:fld>
            <a:endParaRPr lang="en-IN"/>
          </a:p>
        </p:txBody>
      </p:sp>
      <p:sp>
        <p:nvSpPr>
          <p:cNvPr id="4" name="Footer Placeholder 3"/>
          <p:cNvSpPr>
            <a:spLocks noGrp="1"/>
          </p:cNvSpPr>
          <p:nvPr>
            <p:ph type="ftr" sz="quarter" idx="11"/>
          </p:nvPr>
        </p:nvSpPr>
        <p:spPr/>
        <p:txBody>
          <a:bodyPr/>
          <a:lstStyle/>
          <a:p>
            <a:r>
              <a:rPr lang="en-IN" dirty="0"/>
              <a:t>BATCH NO:37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14</a:t>
            </a:fld>
            <a:endParaRPr lang="en-IN"/>
          </a:p>
        </p:txBody>
      </p:sp>
      <p:sp>
        <p:nvSpPr>
          <p:cNvPr id="10" name="Title 7">
            <a:extLst>
              <a:ext uri="{FF2B5EF4-FFF2-40B4-BE49-F238E27FC236}">
                <a16:creationId xmlns:a16="http://schemas.microsoft.com/office/drawing/2014/main" id="{3EB2D6E3-E101-460A-8D53-6DFF60036A9D}"/>
              </a:ext>
            </a:extLst>
          </p:cNvPr>
          <p:cNvSpPr>
            <a:spLocks noGrp="1"/>
          </p:cNvSpPr>
          <p:nvPr>
            <p:ph idx="1"/>
          </p:nvPr>
        </p:nvSpPr>
        <p:spPr>
          <a:xfrm>
            <a:off x="674688" y="1870075"/>
            <a:ext cx="7772400" cy="4614863"/>
          </a:xfrm>
        </p:spPr>
        <p:txBody>
          <a:bodyPr>
            <a:normAutofit/>
          </a:bodyPr>
          <a:lstStyle/>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Neural Style Transfer: </a:t>
            </a:r>
            <a:r>
              <a:rPr lang="en-US" sz="1800" dirty="0">
                <a:latin typeface="Times New Roman" panose="02020603050405020304" pitchFamily="18" charset="0"/>
                <a:cs typeface="Times New Roman" panose="02020603050405020304" pitchFamily="18" charset="0"/>
              </a:rPr>
              <a:t>The code to carry out the neural style transfer operation can be found in this module. It resizes the style and content images to the standard size of 400 x 400 pixels after reading them in. The VGG-19 model is used to extract the feature maps of the content and style images, and the module uses the functions defined in the first module to calculate the costs of each image’s content and style. The module then establishes the optimizer to be used to reduce overall cost and initializes the generated image as a noisy image. The optimization process is carried out by the module for a predetermined number of iterations, and at each iteration, the cost of the generated image is calculated and the image is updated accordingly. The generated image produced by the neural style transfer operation is finally sent out by the module.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Respect privacy and consent: Make sure that you have the consent of the person whose image you are using to create the neural art. Additionally, ensure that the neural art you generate does not reveal any sensitive information about the person.</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Avoid bias: Neural art algorithms can be biased based on the data they are trained on. Ensure that the training data is diverse and representative of the population to avoid perpetuating biases.</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Respect intellectual property: Ensure that you have the necessary permissions and licenses to use any images or artwork that are incorporated into the neural art.</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Disclosure: Clearly disclose that the profile picture was generated using neural art and not a real photograph.</a:t>
            </a:r>
          </a:p>
          <a:p>
            <a:pPr marL="342900" indent="-342900"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Avoid deception: Do not use neural art to deceive others by misrepresenting yourself or creating false personas.</a:t>
            </a:r>
          </a:p>
          <a:p>
            <a:pPr marL="0" indent="0" algn="just">
              <a:buNone/>
            </a:pPr>
            <a:endParaRPr lang="en-IN" sz="18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STANDARDS &amp; POLICIES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F8E2ADAE-2B48-48DF-9475-2B5A075F4E68}" type="datetime1">
              <a:rPr lang="en-IN" smtClean="0"/>
              <a:t>02-05-2023</a:t>
            </a:fld>
            <a:endParaRPr lang="en-IN"/>
          </a:p>
        </p:txBody>
      </p:sp>
    </p:spTree>
    <p:extLst>
      <p:ext uri="{BB962C8B-B14F-4D97-AF65-F5344CB8AC3E}">
        <p14:creationId xmlns:p14="http://schemas.microsoft.com/office/powerpoint/2010/main" val="138021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Data –Flow Diagram</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Use Case Diagram</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Collaboration Diagram(If applicable)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E-R Diagram</a:t>
            </a: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2577F34C-136C-4A3D-9C13-1FA368727A49}" type="datetime1">
              <a:rPr lang="en-IN" smtClean="0"/>
              <a:t>02-05-2023</a:t>
            </a:fld>
            <a:endParaRPr lang="en-IN"/>
          </a:p>
        </p:txBody>
      </p:sp>
    </p:spTree>
    <p:extLst>
      <p:ext uri="{BB962C8B-B14F-4D97-AF65-F5344CB8AC3E}">
        <p14:creationId xmlns:p14="http://schemas.microsoft.com/office/powerpoint/2010/main" val="68387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C1E-B7FF-4630-BEB1-26E44E75EFE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ARCHITECTURE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DIAGRAM</a:t>
            </a:r>
          </a:p>
        </p:txBody>
      </p:sp>
      <p:sp>
        <p:nvSpPr>
          <p:cNvPr id="4" name="Date Placeholder 3">
            <a:extLst>
              <a:ext uri="{FF2B5EF4-FFF2-40B4-BE49-F238E27FC236}">
                <a16:creationId xmlns:a16="http://schemas.microsoft.com/office/drawing/2014/main" id="{1A8904EF-CEC4-440D-A3B9-9DDEC7CA28C8}"/>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DF00E73D-D559-4723-8BA4-CCF9CFA83A5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C06AFA4-9F3D-41D8-8E69-CE419CFB8CDD}"/>
              </a:ext>
            </a:extLst>
          </p:cNvPr>
          <p:cNvSpPr>
            <a:spLocks noGrp="1"/>
          </p:cNvSpPr>
          <p:nvPr>
            <p:ph type="sldNum" sz="quarter" idx="12"/>
          </p:nvPr>
        </p:nvSpPr>
        <p:spPr/>
        <p:txBody>
          <a:bodyPr/>
          <a:lstStyle/>
          <a:p>
            <a:fld id="{669AD40C-E5A7-4132-A31D-54A4D1BB6E89}" type="slidenum">
              <a:rPr lang="en-IN" smtClean="0"/>
              <a:t>17</a:t>
            </a:fld>
            <a:endParaRPr lang="en-IN"/>
          </a:p>
        </p:txBody>
      </p:sp>
      <p:pic>
        <p:nvPicPr>
          <p:cNvPr id="8" name="Picture 7">
            <a:extLst>
              <a:ext uri="{FF2B5EF4-FFF2-40B4-BE49-F238E27FC236}">
                <a16:creationId xmlns:a16="http://schemas.microsoft.com/office/drawing/2014/main" id="{6214A074-3AA4-4896-948F-102EA34CB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 y="2205037"/>
            <a:ext cx="7686675" cy="2447925"/>
          </a:xfrm>
          <a:prstGeom prst="rect">
            <a:avLst/>
          </a:prstGeom>
        </p:spPr>
      </p:pic>
    </p:spTree>
    <p:extLst>
      <p:ext uri="{BB962C8B-B14F-4D97-AF65-F5344CB8AC3E}">
        <p14:creationId xmlns:p14="http://schemas.microsoft.com/office/powerpoint/2010/main" val="24265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C1E-B7FF-4630-BEB1-26E44E75EFE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DATA FLOW DIAGRAM</a:t>
            </a:r>
          </a:p>
        </p:txBody>
      </p:sp>
      <p:sp>
        <p:nvSpPr>
          <p:cNvPr id="4" name="Date Placeholder 3">
            <a:extLst>
              <a:ext uri="{FF2B5EF4-FFF2-40B4-BE49-F238E27FC236}">
                <a16:creationId xmlns:a16="http://schemas.microsoft.com/office/drawing/2014/main" id="{1A8904EF-CEC4-440D-A3B9-9DDEC7CA28C8}"/>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DF00E73D-D559-4723-8BA4-CCF9CFA83A5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C06AFA4-9F3D-41D8-8E69-CE419CFB8CDD}"/>
              </a:ext>
            </a:extLst>
          </p:cNvPr>
          <p:cNvSpPr>
            <a:spLocks noGrp="1"/>
          </p:cNvSpPr>
          <p:nvPr>
            <p:ph type="sldNum" sz="quarter" idx="12"/>
          </p:nvPr>
        </p:nvSpPr>
        <p:spPr/>
        <p:txBody>
          <a:bodyPr/>
          <a:lstStyle/>
          <a:p>
            <a:fld id="{669AD40C-E5A7-4132-A31D-54A4D1BB6E89}" type="slidenum">
              <a:rPr lang="en-IN" smtClean="0"/>
              <a:t>18</a:t>
            </a:fld>
            <a:endParaRPr lang="en-IN"/>
          </a:p>
        </p:txBody>
      </p:sp>
      <p:pic>
        <p:nvPicPr>
          <p:cNvPr id="7" name="Picture 6">
            <a:extLst>
              <a:ext uri="{FF2B5EF4-FFF2-40B4-BE49-F238E27FC236}">
                <a16:creationId xmlns:a16="http://schemas.microsoft.com/office/drawing/2014/main" id="{1A678763-AE7C-4023-89F5-CBE1F803A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30428"/>
            <a:ext cx="8003232" cy="2842787"/>
          </a:xfrm>
          <a:prstGeom prst="rect">
            <a:avLst/>
          </a:prstGeom>
        </p:spPr>
      </p:pic>
    </p:spTree>
    <p:extLst>
      <p:ext uri="{BB962C8B-B14F-4D97-AF65-F5344CB8AC3E}">
        <p14:creationId xmlns:p14="http://schemas.microsoft.com/office/powerpoint/2010/main" val="397656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C1E-B7FF-4630-BEB1-26E44E75EFE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USE CASE DIAGRAM</a:t>
            </a:r>
          </a:p>
        </p:txBody>
      </p:sp>
      <p:sp>
        <p:nvSpPr>
          <p:cNvPr id="4" name="Date Placeholder 3">
            <a:extLst>
              <a:ext uri="{FF2B5EF4-FFF2-40B4-BE49-F238E27FC236}">
                <a16:creationId xmlns:a16="http://schemas.microsoft.com/office/drawing/2014/main" id="{1A8904EF-CEC4-440D-A3B9-9DDEC7CA28C8}"/>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DF00E73D-D559-4723-8BA4-CCF9CFA83A5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C06AFA4-9F3D-41D8-8E69-CE419CFB8CDD}"/>
              </a:ext>
            </a:extLst>
          </p:cNvPr>
          <p:cNvSpPr>
            <a:spLocks noGrp="1"/>
          </p:cNvSpPr>
          <p:nvPr>
            <p:ph type="sldNum" sz="quarter" idx="12"/>
          </p:nvPr>
        </p:nvSpPr>
        <p:spPr/>
        <p:txBody>
          <a:bodyPr/>
          <a:lstStyle/>
          <a:p>
            <a:fld id="{669AD40C-E5A7-4132-A31D-54A4D1BB6E89}" type="slidenum">
              <a:rPr lang="en-IN" smtClean="0"/>
              <a:t>19</a:t>
            </a:fld>
            <a:endParaRPr lang="en-IN"/>
          </a:p>
        </p:txBody>
      </p:sp>
      <p:pic>
        <p:nvPicPr>
          <p:cNvPr id="8" name="Picture 7">
            <a:extLst>
              <a:ext uri="{FF2B5EF4-FFF2-40B4-BE49-F238E27FC236}">
                <a16:creationId xmlns:a16="http://schemas.microsoft.com/office/drawing/2014/main" id="{C04E4045-CEBE-46E2-A38A-32D47BB38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06" y="1628800"/>
            <a:ext cx="8515788" cy="4178515"/>
          </a:xfrm>
          <a:prstGeom prst="rect">
            <a:avLst/>
          </a:prstGeom>
        </p:spPr>
      </p:pic>
    </p:spTree>
    <p:extLst>
      <p:ext uri="{BB962C8B-B14F-4D97-AF65-F5344CB8AC3E}">
        <p14:creationId xmlns:p14="http://schemas.microsoft.com/office/powerpoint/2010/main" val="373315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33C9BD83-C5A0-4E36-8C00-12B73EF25A5D}" type="datetime1">
              <a:rPr lang="en-IN" smtClean="0"/>
              <a:t>02-05-2023</a:t>
            </a:fld>
            <a:endParaRPr lang="en-IN"/>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1403648" y="980728"/>
            <a:ext cx="54006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375877"/>
            <a:ext cx="7200800" cy="1754326"/>
          </a:xfrm>
          <a:prstGeom prst="rect">
            <a:avLst/>
          </a:prstGeom>
          <a:noFill/>
        </p:spPr>
        <p:txBody>
          <a:bodyPr wrap="square" rtlCol="0">
            <a:spAutoFit/>
          </a:bodyPr>
          <a:lstStyle/>
          <a:p>
            <a:pPr marL="342900" indent="-342900">
              <a:buFontTx/>
              <a:buAutoNum type="arabicPeriod"/>
            </a:pPr>
            <a:r>
              <a:rPr lang="en-IN" dirty="0">
                <a:latin typeface="Times New Roman" panose="02020603050405020304" pitchFamily="18" charset="0"/>
                <a:cs typeface="Times New Roman" panose="02020603050405020304" pitchFamily="18" charset="0"/>
              </a:rPr>
              <a:t>Industry Name/Institute Name : Boston Solutions </a:t>
            </a:r>
            <a:r>
              <a:rPr lang="en-IN" dirty="0" err="1">
                <a:latin typeface="Times New Roman" panose="02020603050405020304" pitchFamily="18" charset="0"/>
                <a:cs typeface="Times New Roman" panose="02020603050405020304" pitchFamily="18" charset="0"/>
              </a:rPr>
              <a:t>Pvt.Ltd</a:t>
            </a:r>
            <a:r>
              <a:rPr lang="en-IN" dirty="0">
                <a:latin typeface="Times New Roman" panose="02020603050405020304" pitchFamily="18" charset="0"/>
                <a:cs typeface="Times New Roman" panose="02020603050405020304" pitchFamily="18" charset="0"/>
              </a:rPr>
              <a:t>.</a:t>
            </a:r>
          </a:p>
          <a:p>
            <a:pPr marL="342900" indent="-342900">
              <a:buFontTx/>
              <a:buAutoNum type="arabicPeriod"/>
            </a:pPr>
            <a:r>
              <a:rPr lang="en-IN" dirty="0">
                <a:latin typeface="Times New Roman" panose="02020603050405020304" pitchFamily="18" charset="0"/>
                <a:cs typeface="Times New Roman" panose="02020603050405020304" pitchFamily="18" charset="0"/>
              </a:rPr>
              <a:t>Duration of Internship (From Date – To Date) : 9 Jan – July 6</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in Months : 3 months</a:t>
            </a:r>
          </a:p>
          <a:p>
            <a:pPr marL="342900" indent="-342900">
              <a:buFontTx/>
              <a:buAutoNum type="arabicPeriod"/>
            </a:pPr>
            <a:r>
              <a:rPr lang="en-IN" dirty="0">
                <a:latin typeface="Times New Roman" panose="02020603050405020304" pitchFamily="18" charset="0"/>
                <a:cs typeface="Times New Roman" panose="02020603050405020304" pitchFamily="18" charset="0"/>
              </a:rPr>
              <a:t>Industry Guide Name : </a:t>
            </a:r>
            <a:r>
              <a:rPr lang="en-IN" dirty="0" err="1">
                <a:latin typeface="Times New Roman" panose="02020603050405020304" pitchFamily="18" charset="0"/>
                <a:cs typeface="Times New Roman" panose="02020603050405020304" pitchFamily="18" charset="0"/>
              </a:rPr>
              <a:t>Sajan</a:t>
            </a:r>
            <a:r>
              <a:rPr lang="en-IN" dirty="0">
                <a:latin typeface="Times New Roman" panose="02020603050405020304" pitchFamily="18" charset="0"/>
                <a:cs typeface="Times New Roman" panose="02020603050405020304" pitchFamily="18" charset="0"/>
              </a:rPr>
              <a:t> 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C1E-B7FF-4630-BEB1-26E44E75EFE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COLLABRATION DIAGRAM</a:t>
            </a:r>
          </a:p>
        </p:txBody>
      </p:sp>
      <p:sp>
        <p:nvSpPr>
          <p:cNvPr id="4" name="Date Placeholder 3">
            <a:extLst>
              <a:ext uri="{FF2B5EF4-FFF2-40B4-BE49-F238E27FC236}">
                <a16:creationId xmlns:a16="http://schemas.microsoft.com/office/drawing/2014/main" id="{1A8904EF-CEC4-440D-A3B9-9DDEC7CA28C8}"/>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DF00E73D-D559-4723-8BA4-CCF9CFA83A5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C06AFA4-9F3D-41D8-8E69-CE419CFB8CDD}"/>
              </a:ext>
            </a:extLst>
          </p:cNvPr>
          <p:cNvSpPr>
            <a:spLocks noGrp="1"/>
          </p:cNvSpPr>
          <p:nvPr>
            <p:ph type="sldNum" sz="quarter" idx="12"/>
          </p:nvPr>
        </p:nvSpPr>
        <p:spPr/>
        <p:txBody>
          <a:bodyPr/>
          <a:lstStyle/>
          <a:p>
            <a:fld id="{669AD40C-E5A7-4132-A31D-54A4D1BB6E89}" type="slidenum">
              <a:rPr lang="en-IN" smtClean="0"/>
              <a:t>20</a:t>
            </a:fld>
            <a:endParaRPr lang="en-IN"/>
          </a:p>
        </p:txBody>
      </p:sp>
      <p:pic>
        <p:nvPicPr>
          <p:cNvPr id="7" name="Picture 6">
            <a:extLst>
              <a:ext uri="{FF2B5EF4-FFF2-40B4-BE49-F238E27FC236}">
                <a16:creationId xmlns:a16="http://schemas.microsoft.com/office/drawing/2014/main" id="{6F84780F-FDD7-4AEC-BABA-37BCB6A4C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2243137"/>
            <a:ext cx="7791450" cy="2371725"/>
          </a:xfrm>
          <a:prstGeom prst="rect">
            <a:avLst/>
          </a:prstGeom>
        </p:spPr>
      </p:pic>
    </p:spTree>
    <p:extLst>
      <p:ext uri="{BB962C8B-B14F-4D97-AF65-F5344CB8AC3E}">
        <p14:creationId xmlns:p14="http://schemas.microsoft.com/office/powerpoint/2010/main" val="363914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C1E-B7FF-4630-BEB1-26E44E75EFE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ER DIAGRAM</a:t>
            </a:r>
          </a:p>
        </p:txBody>
      </p:sp>
      <p:sp>
        <p:nvSpPr>
          <p:cNvPr id="4" name="Date Placeholder 3">
            <a:extLst>
              <a:ext uri="{FF2B5EF4-FFF2-40B4-BE49-F238E27FC236}">
                <a16:creationId xmlns:a16="http://schemas.microsoft.com/office/drawing/2014/main" id="{1A8904EF-CEC4-440D-A3B9-9DDEC7CA28C8}"/>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DF00E73D-D559-4723-8BA4-CCF9CFA83A5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C06AFA4-9F3D-41D8-8E69-CE419CFB8CDD}"/>
              </a:ext>
            </a:extLst>
          </p:cNvPr>
          <p:cNvSpPr>
            <a:spLocks noGrp="1"/>
          </p:cNvSpPr>
          <p:nvPr>
            <p:ph type="sldNum" sz="quarter" idx="12"/>
          </p:nvPr>
        </p:nvSpPr>
        <p:spPr/>
        <p:txBody>
          <a:bodyPr/>
          <a:lstStyle/>
          <a:p>
            <a:fld id="{669AD40C-E5A7-4132-A31D-54A4D1BB6E89}" type="slidenum">
              <a:rPr lang="en-IN" smtClean="0"/>
              <a:t>21</a:t>
            </a:fld>
            <a:endParaRPr lang="en-IN"/>
          </a:p>
        </p:txBody>
      </p:sp>
      <p:pic>
        <p:nvPicPr>
          <p:cNvPr id="7" name="Picture 6">
            <a:extLst>
              <a:ext uri="{FF2B5EF4-FFF2-40B4-BE49-F238E27FC236}">
                <a16:creationId xmlns:a16="http://schemas.microsoft.com/office/drawing/2014/main" id="{F85ACF81-ADF7-495D-B3B4-A7AC2599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62" y="1604962"/>
            <a:ext cx="7915275" cy="3648075"/>
          </a:xfrm>
          <a:prstGeom prst="rect">
            <a:avLst/>
          </a:prstGeom>
        </p:spPr>
      </p:pic>
    </p:spTree>
    <p:extLst>
      <p:ext uri="{BB962C8B-B14F-4D97-AF65-F5344CB8AC3E}">
        <p14:creationId xmlns:p14="http://schemas.microsoft.com/office/powerpoint/2010/main" val="263422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latin typeface="Times New Roman" pitchFamily="18" charset="0"/>
                <a:cs typeface="Times New Roman" pitchFamily="18" charset="0"/>
              </a:rPr>
              <a:t>WHITE BOX TESTING</a:t>
            </a:r>
          </a:p>
          <a:p>
            <a:r>
              <a:rPr lang="en-US" sz="2000" dirty="0">
                <a:latin typeface="Times New Roman" pitchFamily="18" charset="0"/>
                <a:cs typeface="Times New Roman" pitchFamily="18" charset="0"/>
              </a:rPr>
              <a:t>BLACK BOX TESTING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fld id="{6B8BD438-1D3A-4A13-B84D-B3C55FAEBECC}" type="datetime1">
              <a:rPr lang="en-IN" smtClean="0"/>
              <a:t>02-05-2023</a:t>
            </a:fld>
            <a:endParaRPr lang="en-IN"/>
          </a:p>
        </p:txBody>
      </p:sp>
    </p:spTree>
    <p:extLst>
      <p:ext uri="{BB962C8B-B14F-4D97-AF65-F5344CB8AC3E}">
        <p14:creationId xmlns:p14="http://schemas.microsoft.com/office/powerpoint/2010/main" val="241978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DDBB-6C0C-A8EA-16B7-7D9C6EDD7720}"/>
              </a:ext>
            </a:extLst>
          </p:cNvPr>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UNIT TESTING</a:t>
            </a:r>
            <a:endParaRPr lang="en-IN" sz="3200" b="1" dirty="0"/>
          </a:p>
        </p:txBody>
      </p:sp>
      <p:sp>
        <p:nvSpPr>
          <p:cNvPr id="3" name="Content Placeholder 2">
            <a:extLst>
              <a:ext uri="{FF2B5EF4-FFF2-40B4-BE49-F238E27FC236}">
                <a16:creationId xmlns:a16="http://schemas.microsoft.com/office/drawing/2014/main" id="{58FABDC4-4CDD-EBE6-6CA5-39CCD16E7F5B}"/>
              </a:ext>
            </a:extLst>
          </p:cNvPr>
          <p:cNvSpPr>
            <a:spLocks noGrp="1"/>
          </p:cNvSpPr>
          <p:nvPr>
            <p:ph idx="1"/>
          </p:nvPr>
        </p:nvSpPr>
        <p:spPr/>
        <p:txBody>
          <a:bodyPr>
            <a:normAutofit/>
          </a:bodyPr>
          <a:lstStyle/>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input data (image) should be preprocessed in a way that it can be fed into the neural network for generating a profile picture. This involves resizing, cropping, and normalization of the input image. The unit test should ensure that the input data is being preprocessed correctly.</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performance of the model should be tested to ensure that it is efficient and fast. This can be done by testing the time taken by the model to generate a profile picture.</a:t>
            </a:r>
          </a:p>
        </p:txBody>
      </p:sp>
      <p:sp>
        <p:nvSpPr>
          <p:cNvPr id="4" name="Date Placeholder 3">
            <a:extLst>
              <a:ext uri="{FF2B5EF4-FFF2-40B4-BE49-F238E27FC236}">
                <a16:creationId xmlns:a16="http://schemas.microsoft.com/office/drawing/2014/main" id="{B1ADC9AF-9FAE-11AA-1FCB-7E02DE2A4523}"/>
              </a:ext>
            </a:extLst>
          </p:cNvPr>
          <p:cNvSpPr>
            <a:spLocks noGrp="1"/>
          </p:cNvSpPr>
          <p:nvPr>
            <p:ph type="dt" sz="half" idx="10"/>
          </p:nvPr>
        </p:nvSpPr>
        <p:spPr/>
        <p:txBody>
          <a:bodyPr/>
          <a:lstStyle/>
          <a:p>
            <a:fld id="{29B7F2CF-3883-4F4C-B632-6E38E4E094B5}" type="datetime1">
              <a:rPr lang="en-IN" smtClean="0"/>
              <a:t>02-05-2023</a:t>
            </a:fld>
            <a:endParaRPr lang="en-IN"/>
          </a:p>
        </p:txBody>
      </p:sp>
      <p:sp>
        <p:nvSpPr>
          <p:cNvPr id="5" name="Footer Placeholder 4">
            <a:extLst>
              <a:ext uri="{FF2B5EF4-FFF2-40B4-BE49-F238E27FC236}">
                <a16:creationId xmlns:a16="http://schemas.microsoft.com/office/drawing/2014/main" id="{BC57BC00-DB4D-37AD-0DD5-79F5B23F81BF}"/>
              </a:ext>
            </a:extLst>
          </p:cNvPr>
          <p:cNvSpPr>
            <a:spLocks noGrp="1"/>
          </p:cNvSpPr>
          <p:nvPr>
            <p:ph type="ftr" sz="quarter" idx="11"/>
          </p:nvPr>
        </p:nvSpPr>
        <p:spPr/>
        <p:txBody>
          <a:bodyPr/>
          <a:lstStyle/>
          <a:p>
            <a:r>
              <a:rPr lang="en-IN" dirty="0"/>
              <a:t>BATCH NO:37       DEPARTMENT OF COMPUTER SCIENCE &amp; ENGINEERING</a:t>
            </a:r>
          </a:p>
        </p:txBody>
      </p:sp>
      <p:sp>
        <p:nvSpPr>
          <p:cNvPr id="6" name="Slide Number Placeholder 5">
            <a:extLst>
              <a:ext uri="{FF2B5EF4-FFF2-40B4-BE49-F238E27FC236}">
                <a16:creationId xmlns:a16="http://schemas.microsoft.com/office/drawing/2014/main" id="{529499B6-A3C4-52F7-2F1D-6D9540F9A71A}"/>
              </a:ext>
            </a:extLst>
          </p:cNvPr>
          <p:cNvSpPr>
            <a:spLocks noGrp="1"/>
          </p:cNvSpPr>
          <p:nvPr>
            <p:ph type="sldNum" sz="quarter" idx="12"/>
          </p:nvPr>
        </p:nvSpPr>
        <p:spPr/>
        <p:txBody>
          <a:bodyPr/>
          <a:lstStyle/>
          <a:p>
            <a:fld id="{FA00FD27-8DB0-4CB2-BD37-BEA95C6A1008}" type="slidenum">
              <a:rPr lang="en-IN" smtClean="0"/>
              <a:t>23</a:t>
            </a:fld>
            <a:endParaRPr lang="en-IN"/>
          </a:p>
        </p:txBody>
      </p:sp>
    </p:spTree>
    <p:extLst>
      <p:ext uri="{BB962C8B-B14F-4D97-AF65-F5344CB8AC3E}">
        <p14:creationId xmlns:p14="http://schemas.microsoft.com/office/powerpoint/2010/main" val="19552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9AA5-E753-469C-387C-BA9BE1940B4A}"/>
              </a:ext>
            </a:extLst>
          </p:cNvPr>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INTEGRATION TESTING</a:t>
            </a:r>
            <a:endParaRPr lang="en-IN" sz="3200" b="1" dirty="0"/>
          </a:p>
        </p:txBody>
      </p:sp>
      <p:sp>
        <p:nvSpPr>
          <p:cNvPr id="3" name="Content Placeholder 2">
            <a:extLst>
              <a:ext uri="{FF2B5EF4-FFF2-40B4-BE49-F238E27FC236}">
                <a16:creationId xmlns:a16="http://schemas.microsoft.com/office/drawing/2014/main" id="{DD31C3D9-2078-0196-9204-440F6AB62A12}"/>
              </a:ext>
            </a:extLst>
          </p:cNvPr>
          <p:cNvSpPr>
            <a:spLocks noGrp="1"/>
          </p:cNvSpPr>
          <p:nvPr>
            <p:ph idx="1"/>
          </p:nvPr>
        </p:nvSpPr>
        <p:spPr>
          <a:xfrm>
            <a:off x="667610" y="1772816"/>
            <a:ext cx="7772400" cy="4320480"/>
          </a:xfrm>
        </p:spPr>
        <p:txBody>
          <a:bodyPr>
            <a:normAutofit/>
          </a:bodyPr>
          <a:lstStyle/>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first step in integration testing is to identify the different components of the system. In this case, the components may include the neural arts algorithm, the image database, the user interface, and the system's backend.</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After identifying the components, create test cases that cover different scenarios and interactions between the components. For example, you can create test cases that test how the algorithm performs with different types of images, how the system handles user inputs, and how the user interface displays the generated profile pictures.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2E31903-119F-7D55-7B1A-1B44EFC01280}"/>
              </a:ext>
            </a:extLst>
          </p:cNvPr>
          <p:cNvSpPr>
            <a:spLocks noGrp="1"/>
          </p:cNvSpPr>
          <p:nvPr>
            <p:ph type="dt" sz="half" idx="10"/>
          </p:nvPr>
        </p:nvSpPr>
        <p:spPr/>
        <p:txBody>
          <a:bodyPr/>
          <a:lstStyle/>
          <a:p>
            <a:fld id="{29B7F2CF-3883-4F4C-B632-6E38E4E094B5}" type="datetime1">
              <a:rPr lang="en-IN" smtClean="0"/>
              <a:t>02-05-2023</a:t>
            </a:fld>
            <a:endParaRPr lang="en-IN"/>
          </a:p>
        </p:txBody>
      </p:sp>
      <p:sp>
        <p:nvSpPr>
          <p:cNvPr id="5" name="Footer Placeholder 4">
            <a:extLst>
              <a:ext uri="{FF2B5EF4-FFF2-40B4-BE49-F238E27FC236}">
                <a16:creationId xmlns:a16="http://schemas.microsoft.com/office/drawing/2014/main" id="{076AF171-33C3-C612-0C20-71DD19BEA876}"/>
              </a:ext>
            </a:extLst>
          </p:cNvPr>
          <p:cNvSpPr>
            <a:spLocks noGrp="1"/>
          </p:cNvSpPr>
          <p:nvPr>
            <p:ph type="ftr" sz="quarter" idx="11"/>
          </p:nvPr>
        </p:nvSpPr>
        <p:spPr/>
        <p:txBody>
          <a:bodyPr/>
          <a:lstStyle/>
          <a:p>
            <a:r>
              <a:rPr lang="en-IN" dirty="0"/>
              <a:t>BATCH NO:37        DEPARTMENT OF COMPUTER SCIENCE &amp; ENGINEERING</a:t>
            </a:r>
          </a:p>
        </p:txBody>
      </p:sp>
      <p:sp>
        <p:nvSpPr>
          <p:cNvPr id="6" name="Slide Number Placeholder 5">
            <a:extLst>
              <a:ext uri="{FF2B5EF4-FFF2-40B4-BE49-F238E27FC236}">
                <a16:creationId xmlns:a16="http://schemas.microsoft.com/office/drawing/2014/main" id="{50AFD8D8-94D7-E1ED-5BD2-6C8FE2D1F8E0}"/>
              </a:ext>
            </a:extLst>
          </p:cNvPr>
          <p:cNvSpPr>
            <a:spLocks noGrp="1"/>
          </p:cNvSpPr>
          <p:nvPr>
            <p:ph type="sldNum" sz="quarter" idx="12"/>
          </p:nvPr>
        </p:nvSpPr>
        <p:spPr/>
        <p:txBody>
          <a:bodyPr/>
          <a:lstStyle/>
          <a:p>
            <a:fld id="{FA00FD27-8DB0-4CB2-BD37-BEA95C6A1008}" type="slidenum">
              <a:rPr lang="en-IN" smtClean="0"/>
              <a:t>24</a:t>
            </a:fld>
            <a:endParaRPr lang="en-IN"/>
          </a:p>
        </p:txBody>
      </p:sp>
    </p:spTree>
    <p:extLst>
      <p:ext uri="{BB962C8B-B14F-4D97-AF65-F5344CB8AC3E}">
        <p14:creationId xmlns:p14="http://schemas.microsoft.com/office/powerpoint/2010/main" val="1903190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A5F1-E58D-0E38-CB54-9DD3F17E5739}"/>
              </a:ext>
            </a:extLst>
          </p:cNvPr>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FUNCTIONAL TESTING</a:t>
            </a:r>
            <a:endParaRPr lang="en-IN" sz="3200" b="1" dirty="0"/>
          </a:p>
        </p:txBody>
      </p:sp>
      <p:sp>
        <p:nvSpPr>
          <p:cNvPr id="3" name="Content Placeholder 2">
            <a:extLst>
              <a:ext uri="{FF2B5EF4-FFF2-40B4-BE49-F238E27FC236}">
                <a16:creationId xmlns:a16="http://schemas.microsoft.com/office/drawing/2014/main" id="{B5E1BE5C-8997-0D07-A8A4-35381D356640}"/>
              </a:ext>
            </a:extLst>
          </p:cNvPr>
          <p:cNvSpPr>
            <a:spLocks noGrp="1"/>
          </p:cNvSpPr>
          <p:nvPr>
            <p:ph idx="1"/>
          </p:nvPr>
        </p:nvSpPr>
        <p:spPr/>
        <p:txBody>
          <a:bodyPr>
            <a:normAutofit/>
          </a:bodyPr>
          <a:lstStyle/>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Functional testing is a type of software testing that evaluates the functionality of an application by testing its features against the specifications outlined in its requirements.</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This involves testing the user interface of the application to ensure that it is easy to use and meets user expectations. For example, testers can check that users can easily upload images to the application and apply various neural art styles to the image.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E6123F-7A08-8278-D5FC-3DA290032BB2}"/>
              </a:ext>
            </a:extLst>
          </p:cNvPr>
          <p:cNvSpPr>
            <a:spLocks noGrp="1"/>
          </p:cNvSpPr>
          <p:nvPr>
            <p:ph type="dt" sz="half" idx="10"/>
          </p:nvPr>
        </p:nvSpPr>
        <p:spPr/>
        <p:txBody>
          <a:bodyPr/>
          <a:lstStyle/>
          <a:p>
            <a:fld id="{29B7F2CF-3883-4F4C-B632-6E38E4E094B5}" type="datetime1">
              <a:rPr lang="en-IN" smtClean="0"/>
              <a:t>02-05-2023</a:t>
            </a:fld>
            <a:endParaRPr lang="en-IN"/>
          </a:p>
        </p:txBody>
      </p:sp>
      <p:sp>
        <p:nvSpPr>
          <p:cNvPr id="5" name="Footer Placeholder 4">
            <a:extLst>
              <a:ext uri="{FF2B5EF4-FFF2-40B4-BE49-F238E27FC236}">
                <a16:creationId xmlns:a16="http://schemas.microsoft.com/office/drawing/2014/main" id="{6E92F7D7-E61A-E6A8-0804-AE299F42E5D0}"/>
              </a:ext>
            </a:extLst>
          </p:cNvPr>
          <p:cNvSpPr>
            <a:spLocks noGrp="1"/>
          </p:cNvSpPr>
          <p:nvPr>
            <p:ph type="ftr" sz="quarter" idx="11"/>
          </p:nvPr>
        </p:nvSpPr>
        <p:spPr/>
        <p:txBody>
          <a:bodyPr/>
          <a:lstStyle/>
          <a:p>
            <a:r>
              <a:rPr lang="en-IN" dirty="0"/>
              <a:t>BATCH NO: 37      DEPARTMENT OF COMPUTER SCIENCE &amp; ENGINEERING</a:t>
            </a:r>
          </a:p>
        </p:txBody>
      </p:sp>
      <p:sp>
        <p:nvSpPr>
          <p:cNvPr id="6" name="Slide Number Placeholder 5">
            <a:extLst>
              <a:ext uri="{FF2B5EF4-FFF2-40B4-BE49-F238E27FC236}">
                <a16:creationId xmlns:a16="http://schemas.microsoft.com/office/drawing/2014/main" id="{44DFAC14-BF5B-3D35-20F6-1BD0F6056F9A}"/>
              </a:ext>
            </a:extLst>
          </p:cNvPr>
          <p:cNvSpPr>
            <a:spLocks noGrp="1"/>
          </p:cNvSpPr>
          <p:nvPr>
            <p:ph type="sldNum" sz="quarter" idx="12"/>
          </p:nvPr>
        </p:nvSpPr>
        <p:spPr/>
        <p:txBody>
          <a:bodyPr/>
          <a:lstStyle/>
          <a:p>
            <a:fld id="{FA00FD27-8DB0-4CB2-BD37-BEA95C6A1008}" type="slidenum">
              <a:rPr lang="en-IN" smtClean="0"/>
              <a:t>25</a:t>
            </a:fld>
            <a:endParaRPr lang="en-IN"/>
          </a:p>
        </p:txBody>
      </p:sp>
    </p:spTree>
    <p:extLst>
      <p:ext uri="{BB962C8B-B14F-4D97-AF65-F5344CB8AC3E}">
        <p14:creationId xmlns:p14="http://schemas.microsoft.com/office/powerpoint/2010/main" val="22809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0EB9-77F1-F450-ACDC-58A39AE1DF84}"/>
              </a:ext>
            </a:extLst>
          </p:cNvPr>
          <p:cNvSpPr>
            <a:spLocks noGrp="1"/>
          </p:cNvSpPr>
          <p:nvPr>
            <p:ph type="title"/>
          </p:nvPr>
        </p:nvSpPr>
        <p:spPr/>
        <p:txBody>
          <a:bodyPr>
            <a:normAutofit/>
          </a:bodyPr>
          <a:lstStyle/>
          <a:p>
            <a:pPr algn="just"/>
            <a:r>
              <a:rPr lang="en-US" sz="3200" b="1" dirty="0">
                <a:latin typeface="Times New Roman" panose="02020603050405020304" pitchFamily="18" charset="0"/>
                <a:cs typeface="Times New Roman" panose="02020603050405020304" pitchFamily="18" charset="0"/>
              </a:rPr>
              <a:t>WHITE BOX TESTING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947837-D98E-6658-464A-B58E8658C4D8}"/>
              </a:ext>
            </a:extLst>
          </p:cNvPr>
          <p:cNvSpPr>
            <a:spLocks noGrp="1"/>
          </p:cNvSpPr>
          <p:nvPr>
            <p:ph idx="1"/>
          </p:nvPr>
        </p:nvSpPr>
        <p:spPr/>
        <p:txBody>
          <a:bodyPr>
            <a:normAutofit/>
          </a:bodyPr>
          <a:lstStyle/>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White box testing for generating profile pictures using neural arts involves testing the internal logic and code of the software to ensure that it is working correctly.</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Check the software's performance in terms of speed and resource usage. Test the software with different types of inputs to ensure that it can handle large volumes of data efficiently.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0FC20F6-FBC7-3BE7-6731-EEA2BC053250}"/>
              </a:ext>
            </a:extLst>
          </p:cNvPr>
          <p:cNvSpPr>
            <a:spLocks noGrp="1"/>
          </p:cNvSpPr>
          <p:nvPr>
            <p:ph type="dt" sz="half" idx="10"/>
          </p:nvPr>
        </p:nvSpPr>
        <p:spPr/>
        <p:txBody>
          <a:bodyPr/>
          <a:lstStyle/>
          <a:p>
            <a:fld id="{29B7F2CF-3883-4F4C-B632-6E38E4E094B5}" type="datetime1">
              <a:rPr lang="en-IN" smtClean="0"/>
              <a:t>02-05-2023</a:t>
            </a:fld>
            <a:endParaRPr lang="en-IN"/>
          </a:p>
        </p:txBody>
      </p:sp>
      <p:sp>
        <p:nvSpPr>
          <p:cNvPr id="5" name="Footer Placeholder 4">
            <a:extLst>
              <a:ext uri="{FF2B5EF4-FFF2-40B4-BE49-F238E27FC236}">
                <a16:creationId xmlns:a16="http://schemas.microsoft.com/office/drawing/2014/main" id="{2D256E35-AE5B-B057-8C74-F241ADB2DEDC}"/>
              </a:ext>
            </a:extLst>
          </p:cNvPr>
          <p:cNvSpPr>
            <a:spLocks noGrp="1"/>
          </p:cNvSpPr>
          <p:nvPr>
            <p:ph type="ftr" sz="quarter" idx="11"/>
          </p:nvPr>
        </p:nvSpPr>
        <p:spPr/>
        <p:txBody>
          <a:bodyPr/>
          <a:lstStyle/>
          <a:p>
            <a:r>
              <a:rPr lang="en-IN" dirty="0"/>
              <a:t>BATCH NO:  37      DEPARTMENT OF COMPUTER SCIENCE &amp; ENGINEERING</a:t>
            </a:r>
          </a:p>
        </p:txBody>
      </p:sp>
      <p:sp>
        <p:nvSpPr>
          <p:cNvPr id="6" name="Slide Number Placeholder 5">
            <a:extLst>
              <a:ext uri="{FF2B5EF4-FFF2-40B4-BE49-F238E27FC236}">
                <a16:creationId xmlns:a16="http://schemas.microsoft.com/office/drawing/2014/main" id="{781AB436-0CEF-B87A-224F-D7A62BA4C959}"/>
              </a:ext>
            </a:extLst>
          </p:cNvPr>
          <p:cNvSpPr>
            <a:spLocks noGrp="1"/>
          </p:cNvSpPr>
          <p:nvPr>
            <p:ph type="sldNum" sz="quarter" idx="12"/>
          </p:nvPr>
        </p:nvSpPr>
        <p:spPr/>
        <p:txBody>
          <a:bodyPr/>
          <a:lstStyle/>
          <a:p>
            <a:fld id="{FA00FD27-8DB0-4CB2-BD37-BEA95C6A1008}" type="slidenum">
              <a:rPr lang="en-IN" smtClean="0"/>
              <a:t>26</a:t>
            </a:fld>
            <a:endParaRPr lang="en-IN"/>
          </a:p>
        </p:txBody>
      </p:sp>
    </p:spTree>
    <p:extLst>
      <p:ext uri="{BB962C8B-B14F-4D97-AF65-F5344CB8AC3E}">
        <p14:creationId xmlns:p14="http://schemas.microsoft.com/office/powerpoint/2010/main" val="685930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A992-87DB-96B1-9E87-8F93DB452489}"/>
              </a:ext>
            </a:extLst>
          </p:cNvPr>
          <p:cNvSpPr>
            <a:spLocks noGrp="1"/>
          </p:cNvSpPr>
          <p:nvPr>
            <p:ph type="title"/>
          </p:nvPr>
        </p:nvSpPr>
        <p:spPr/>
        <p:txBody>
          <a:bodyPr>
            <a:normAutofit/>
          </a:bodyPr>
          <a:lstStyle/>
          <a:p>
            <a:pPr algn="l"/>
            <a:r>
              <a:rPr lang="en-US" sz="3200" b="1" dirty="0">
                <a:latin typeface="Times New Roman" panose="02020603050405020304" pitchFamily="18" charset="0"/>
                <a:cs typeface="Times New Roman" panose="02020603050405020304" pitchFamily="18" charset="0"/>
              </a:rPr>
              <a:t>BLACK BOX TESTING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BF37A2-CC69-0513-7FBE-B9B7760A7441}"/>
              </a:ext>
            </a:extLst>
          </p:cNvPr>
          <p:cNvSpPr>
            <a:spLocks noGrp="1"/>
          </p:cNvSpPr>
          <p:nvPr>
            <p:ph idx="1"/>
          </p:nvPr>
        </p:nvSpPr>
        <p:spPr/>
        <p:txBody>
          <a:bodyPr>
            <a:normAutofit/>
          </a:bodyPr>
          <a:lstStyle/>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Black box testing is a software testing technique that focuses on testing the functionality of a system without having knowledge of its internal workings. </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In the case of generating profile pictures using neural arts, black box testing can be used to verify that the system is generating profile pictures that meet the desired specifications.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465393-C44A-0E99-F367-0477AFB2FC69}"/>
              </a:ext>
            </a:extLst>
          </p:cNvPr>
          <p:cNvSpPr>
            <a:spLocks noGrp="1"/>
          </p:cNvSpPr>
          <p:nvPr>
            <p:ph type="dt" sz="half" idx="10"/>
          </p:nvPr>
        </p:nvSpPr>
        <p:spPr/>
        <p:txBody>
          <a:bodyPr/>
          <a:lstStyle/>
          <a:p>
            <a:fld id="{29B7F2CF-3883-4F4C-B632-6E38E4E094B5}" type="datetime1">
              <a:rPr lang="en-IN" smtClean="0"/>
              <a:t>02-05-2023</a:t>
            </a:fld>
            <a:endParaRPr lang="en-IN"/>
          </a:p>
        </p:txBody>
      </p:sp>
      <p:sp>
        <p:nvSpPr>
          <p:cNvPr id="5" name="Footer Placeholder 4">
            <a:extLst>
              <a:ext uri="{FF2B5EF4-FFF2-40B4-BE49-F238E27FC236}">
                <a16:creationId xmlns:a16="http://schemas.microsoft.com/office/drawing/2014/main" id="{3D244A7C-655F-455F-926F-B8C85976C166}"/>
              </a:ext>
            </a:extLst>
          </p:cNvPr>
          <p:cNvSpPr>
            <a:spLocks noGrp="1"/>
          </p:cNvSpPr>
          <p:nvPr>
            <p:ph type="ftr" sz="quarter" idx="11"/>
          </p:nvPr>
        </p:nvSpPr>
        <p:spPr/>
        <p:txBody>
          <a:bodyPr/>
          <a:lstStyle/>
          <a:p>
            <a:r>
              <a:rPr lang="en-IN" dirty="0"/>
              <a:t>BATCH NO:37        DEPARTMENT OF COMPUTER SCIENCE &amp; ENGINEERING</a:t>
            </a:r>
          </a:p>
        </p:txBody>
      </p:sp>
      <p:sp>
        <p:nvSpPr>
          <p:cNvPr id="6" name="Slide Number Placeholder 5">
            <a:extLst>
              <a:ext uri="{FF2B5EF4-FFF2-40B4-BE49-F238E27FC236}">
                <a16:creationId xmlns:a16="http://schemas.microsoft.com/office/drawing/2014/main" id="{4001CE2B-43A0-5E5D-5F61-E3FF6555C6FB}"/>
              </a:ext>
            </a:extLst>
          </p:cNvPr>
          <p:cNvSpPr>
            <a:spLocks noGrp="1"/>
          </p:cNvSpPr>
          <p:nvPr>
            <p:ph type="sldNum" sz="quarter" idx="12"/>
          </p:nvPr>
        </p:nvSpPr>
        <p:spPr/>
        <p:txBody>
          <a:bodyPr/>
          <a:lstStyle/>
          <a:p>
            <a:fld id="{FA00FD27-8DB0-4CB2-BD37-BEA95C6A1008}" type="slidenum">
              <a:rPr lang="en-IN" smtClean="0"/>
              <a:t>27</a:t>
            </a:fld>
            <a:endParaRPr lang="en-IN"/>
          </a:p>
        </p:txBody>
      </p:sp>
    </p:spTree>
    <p:extLst>
      <p:ext uri="{BB962C8B-B14F-4D97-AF65-F5344CB8AC3E}">
        <p14:creationId xmlns:p14="http://schemas.microsoft.com/office/powerpoint/2010/main" val="626403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0A29-E4EF-0BEB-2E72-BE79B97989A6}"/>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INPUT AND OUTPUT</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521E11-F9D9-D0A8-49B7-4865EFA6FD20}"/>
              </a:ext>
            </a:extLst>
          </p:cNvPr>
          <p:cNvSpPr>
            <a:spLocks noGrp="1"/>
          </p:cNvSpPr>
          <p:nvPr>
            <p:ph type="dt" sz="half" idx="10"/>
          </p:nvPr>
        </p:nvSpPr>
        <p:spPr/>
        <p:txBody>
          <a:bodyPr/>
          <a:lstStyle/>
          <a:p>
            <a:fld id="{29B7F2CF-3883-4F4C-B632-6E38E4E094B5}" type="datetime1">
              <a:rPr lang="en-IN" smtClean="0"/>
              <a:t>02-05-2023</a:t>
            </a:fld>
            <a:endParaRPr lang="en-IN"/>
          </a:p>
        </p:txBody>
      </p:sp>
      <p:sp>
        <p:nvSpPr>
          <p:cNvPr id="5" name="Footer Placeholder 4">
            <a:extLst>
              <a:ext uri="{FF2B5EF4-FFF2-40B4-BE49-F238E27FC236}">
                <a16:creationId xmlns:a16="http://schemas.microsoft.com/office/drawing/2014/main" id="{6B637950-57F0-DFFF-A459-B0AF16460C63}"/>
              </a:ext>
            </a:extLst>
          </p:cNvPr>
          <p:cNvSpPr>
            <a:spLocks noGrp="1"/>
          </p:cNvSpPr>
          <p:nvPr>
            <p:ph type="ftr" sz="quarter" idx="11"/>
          </p:nvPr>
        </p:nvSpPr>
        <p:spPr/>
        <p:txBody>
          <a:bodyPr/>
          <a:lstStyle/>
          <a:p>
            <a:r>
              <a:rPr lang="en-IN" dirty="0"/>
              <a:t>BATCH NO: 37       DEPARTMENT OF COMPUTER SCIENCE &amp; ENGINEERING</a:t>
            </a:r>
          </a:p>
        </p:txBody>
      </p:sp>
      <p:sp>
        <p:nvSpPr>
          <p:cNvPr id="6" name="Slide Number Placeholder 5">
            <a:extLst>
              <a:ext uri="{FF2B5EF4-FFF2-40B4-BE49-F238E27FC236}">
                <a16:creationId xmlns:a16="http://schemas.microsoft.com/office/drawing/2014/main" id="{9E2748AE-27DD-160B-D045-B67F41ABC41C}"/>
              </a:ext>
            </a:extLst>
          </p:cNvPr>
          <p:cNvSpPr>
            <a:spLocks noGrp="1"/>
          </p:cNvSpPr>
          <p:nvPr>
            <p:ph type="sldNum" sz="quarter" idx="12"/>
          </p:nvPr>
        </p:nvSpPr>
        <p:spPr/>
        <p:txBody>
          <a:bodyPr/>
          <a:lstStyle/>
          <a:p>
            <a:fld id="{FA00FD27-8DB0-4CB2-BD37-BEA95C6A1008}" type="slidenum">
              <a:rPr lang="en-IN" smtClean="0"/>
              <a:t>28</a:t>
            </a:fld>
            <a:endParaRPr lang="en-IN"/>
          </a:p>
        </p:txBody>
      </p:sp>
      <p:pic>
        <p:nvPicPr>
          <p:cNvPr id="8" name="Content Placeholder 7">
            <a:extLst>
              <a:ext uri="{FF2B5EF4-FFF2-40B4-BE49-F238E27FC236}">
                <a16:creationId xmlns:a16="http://schemas.microsoft.com/office/drawing/2014/main" id="{F512D9A4-9397-40D8-95D2-6CB7ADB85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2676" y="2093976"/>
            <a:ext cx="2533780" cy="1854295"/>
          </a:xfrm>
        </p:spPr>
      </p:pic>
      <p:pic>
        <p:nvPicPr>
          <p:cNvPr id="10" name="Picture 9">
            <a:extLst>
              <a:ext uri="{FF2B5EF4-FFF2-40B4-BE49-F238E27FC236}">
                <a16:creationId xmlns:a16="http://schemas.microsoft.com/office/drawing/2014/main" id="{25BBE22E-A2E3-4701-A045-C411BE19F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02185" y="1988840"/>
            <a:ext cx="1885837" cy="2018470"/>
          </a:xfrm>
          <a:prstGeom prst="rect">
            <a:avLst/>
          </a:prstGeom>
        </p:spPr>
      </p:pic>
      <p:pic>
        <p:nvPicPr>
          <p:cNvPr id="12" name="Picture 11">
            <a:extLst>
              <a:ext uri="{FF2B5EF4-FFF2-40B4-BE49-F238E27FC236}">
                <a16:creationId xmlns:a16="http://schemas.microsoft.com/office/drawing/2014/main" id="{845FA548-BE15-4E0C-87ED-51D2259AF0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67544" y="1988840"/>
            <a:ext cx="1800200" cy="2018470"/>
          </a:xfrm>
          <a:prstGeom prst="rect">
            <a:avLst/>
          </a:prstGeom>
        </p:spPr>
      </p:pic>
    </p:spTree>
    <p:extLst>
      <p:ext uri="{BB962C8B-B14F-4D97-AF65-F5344CB8AC3E}">
        <p14:creationId xmlns:p14="http://schemas.microsoft.com/office/powerpoint/2010/main" val="2540340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DEMO VIDEO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6286AE29-924F-4C57-A4A1-9F11EA454B38}" type="datetime1">
              <a:rPr lang="en-IN" smtClean="0"/>
              <a:t>02-05-2023</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a:t>BATCH NO: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29</a:t>
            </a:fld>
            <a:endParaRPr lang="en-IN"/>
          </a:p>
        </p:txBody>
      </p:sp>
      <p:sp>
        <p:nvSpPr>
          <p:cNvPr id="8" name="TextBox 7">
            <a:extLst>
              <a:ext uri="{FF2B5EF4-FFF2-40B4-BE49-F238E27FC236}">
                <a16:creationId xmlns:a16="http://schemas.microsoft.com/office/drawing/2014/main" id="{D0921897-0F87-42E5-AA35-EB5F4B410815}"/>
              </a:ext>
            </a:extLst>
          </p:cNvPr>
          <p:cNvSpPr txBox="1"/>
          <p:nvPr/>
        </p:nvSpPr>
        <p:spPr>
          <a:xfrm>
            <a:off x="457200" y="1691680"/>
            <a:ext cx="5832648" cy="584775"/>
          </a:xfrm>
          <a:prstGeom prst="rect">
            <a:avLst/>
          </a:prstGeom>
          <a:noFill/>
        </p:spPr>
        <p:txBody>
          <a:bodyPr wrap="square">
            <a:spAutoFit/>
          </a:bodyPr>
          <a:lstStyle/>
          <a:p>
            <a:r>
              <a:rPr lang="en-US" sz="3200" dirty="0"/>
              <a:t>https://youtu.be/ADtxo5Om-rg</a:t>
            </a:r>
          </a:p>
        </p:txBody>
      </p:sp>
    </p:spTree>
    <p:extLst>
      <p:ext uri="{BB962C8B-B14F-4D97-AF65-F5344CB8AC3E}">
        <p14:creationId xmlns:p14="http://schemas.microsoft.com/office/powerpoint/2010/main" val="246072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STANDARDS &amp; POLICIES USED</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 (You Tube URL of complete demonstration of project )</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FUTURE ENHANCEMENTS</a:t>
            </a:r>
          </a:p>
          <a:p>
            <a:pPr>
              <a:lnSpc>
                <a:spcPct val="150000"/>
              </a:lnSpc>
            </a:pPr>
            <a:r>
              <a:rPr lang="en-IN" sz="2400" dirty="0">
                <a:latin typeface="Times New Roman" pitchFamily="18" charset="0"/>
                <a:cs typeface="Times New Roman" pitchFamily="18" charset="0"/>
              </a:rPr>
              <a:t>WEB REFERENCES LINK</a:t>
            </a:r>
          </a:p>
          <a:p>
            <a:pPr>
              <a:lnSpc>
                <a:spcPct val="150000"/>
              </a:lnSpc>
            </a:pPr>
            <a:r>
              <a:rPr lang="en-IN" sz="2400" dirty="0">
                <a:latin typeface="Times New Roman" pitchFamily="18" charset="0"/>
                <a:cs typeface="Times New Roman" pitchFamily="18" charset="0"/>
              </a:rPr>
              <a:t>REFERENCES</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INTERNSHIP CERTIFICATE (Offer Letter and Completion certificate)</a:t>
            </a:r>
          </a:p>
          <a:p>
            <a:pPr>
              <a:lnSpc>
                <a:spcPct val="150000"/>
              </a:lnSpc>
            </a:pPr>
            <a:r>
              <a:rPr lang="en-IN" sz="2400" dirty="0">
                <a:latin typeface="Times New Roman" pitchFamily="18" charset="0"/>
                <a:cs typeface="Times New Roman" pitchFamily="18" charset="0"/>
              </a:rPr>
              <a:t>POSTER PRESENTATION </a:t>
            </a:r>
          </a:p>
          <a:p>
            <a:pPr>
              <a:lnSpc>
                <a:spcPct val="150000"/>
              </a:lnSpc>
            </a:pPr>
            <a:r>
              <a:rPr lang="en-IN" sz="2400" dirty="0">
                <a:latin typeface="Times New Roman" pitchFamily="18" charset="0"/>
                <a:cs typeface="Times New Roman" pitchFamily="18" charset="0"/>
              </a:rPr>
              <a:t>JOURNAL/CONFERENCE PUBLICATION PROOF(MANDATORY TO ATTACH)</a:t>
            </a:r>
          </a:p>
          <a:p>
            <a:pPr>
              <a:lnSpc>
                <a:spcPct val="150000"/>
              </a:lnSpc>
            </a:pPr>
            <a:endParaRPr lang="en-IN" sz="2400" dirty="0">
              <a:latin typeface="Times New Roman" pitchFamily="18" charset="0"/>
              <a:cs typeface="Times New Roman" pitchFamily="18" charset="0"/>
            </a:endParaRPr>
          </a:p>
          <a:p>
            <a:pPr>
              <a:lnSpc>
                <a:spcPct val="150000"/>
              </a:lnSpc>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FC39C657-17FF-47BC-9019-801F8663B5A9}" type="datetime1">
              <a:rPr lang="en-IN" smtClean="0"/>
              <a:t>02-05-2023</a:t>
            </a:fld>
            <a:endParaRPr lang="en-IN"/>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3387"/>
            <a:ext cx="5256584" cy="1000152"/>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p:txBody>
      </p:sp>
      <p:sp>
        <p:nvSpPr>
          <p:cNvPr id="6" name="Date Placeholder 5"/>
          <p:cNvSpPr>
            <a:spLocks noGrp="1"/>
          </p:cNvSpPr>
          <p:nvPr>
            <p:ph type="dt" sz="half" idx="10"/>
          </p:nvPr>
        </p:nvSpPr>
        <p:spPr/>
        <p:txBody>
          <a:bodyPr/>
          <a:lstStyle/>
          <a:p>
            <a:fld id="{AF08D5C2-CE6C-4B97-8923-65CF7B1D307C}" type="datetime1">
              <a:rPr lang="en-IN" smtClean="0"/>
              <a:t>02-05-2023</a:t>
            </a:fld>
            <a:endParaRPr lang="en-IN"/>
          </a:p>
        </p:txBody>
      </p:sp>
      <p:sp>
        <p:nvSpPr>
          <p:cNvPr id="4" name="Footer Placeholder 3"/>
          <p:cNvSpPr>
            <a:spLocks noGrp="1"/>
          </p:cNvSpPr>
          <p:nvPr>
            <p:ph type="ftr" sz="quarter" idx="11"/>
          </p:nvPr>
        </p:nvSpPr>
        <p:spPr/>
        <p:txBody>
          <a:bodyPr/>
          <a:lstStyle/>
          <a:p>
            <a:r>
              <a:rPr lang="en-IN" dirty="0"/>
              <a:t>BATCH NO:37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30</a:t>
            </a:fld>
            <a:endParaRPr lang="en-IN"/>
          </a:p>
        </p:txBody>
      </p:sp>
      <p:sp>
        <p:nvSpPr>
          <p:cNvPr id="8" name="TextBox 7"/>
          <p:cNvSpPr txBox="1"/>
          <p:nvPr/>
        </p:nvSpPr>
        <p:spPr>
          <a:xfrm>
            <a:off x="539552" y="1772816"/>
            <a:ext cx="7583754" cy="3265509"/>
          </a:xfrm>
          <a:prstGeom prst="rect">
            <a:avLst/>
          </a:prstGeom>
          <a:noFill/>
        </p:spPr>
        <p:txBody>
          <a:bodyPr wrap="square">
            <a:spAutoFit/>
          </a:bodyPr>
          <a:lstStyle/>
          <a:p>
            <a:pPr marL="342900" lvl="0" indent="-342900" algn="just" rtl="0">
              <a:lnSpc>
                <a:spcPct val="90000"/>
              </a:lnSpc>
              <a:spcBef>
                <a:spcPts val="0"/>
              </a:spcBef>
              <a:spcAft>
                <a:spcPts val="0"/>
              </a:spcAft>
              <a:buSzPts val="2040"/>
              <a:buFont typeface="Wingdings" panose="05000000000000000000" pitchFamily="2" charset="2"/>
              <a:buChar char="Ø"/>
            </a:pPr>
            <a:r>
              <a:rPr lang="en-US" b="0" i="0" dirty="0">
                <a:latin typeface="Times New Roman" panose="02020603050405020304" pitchFamily="18" charset="0"/>
                <a:ea typeface="Arial"/>
                <a:cs typeface="Times New Roman" panose="02020603050405020304" pitchFamily="18" charset="0"/>
                <a:sym typeface="Arial"/>
              </a:rPr>
              <a:t>In conclusion, "Generate Profile Picture Using Neural Arts" is an innovative and exciting project that combines the power of machine learning algorithms with deep neural network models to create personalized profile pictures for users. By leveraging large datasets of images and styles, this project can generate unique and personalized profile pictures for users based on their input preferences.</a:t>
            </a:r>
            <a:endParaRPr lang="en-US" dirty="0">
              <a:latin typeface="Times New Roman" panose="02020603050405020304" pitchFamily="18" charset="0"/>
              <a:cs typeface="Times New Roman" panose="02020603050405020304" pitchFamily="18" charset="0"/>
            </a:endParaRPr>
          </a:p>
          <a:p>
            <a:pPr marL="342900" lvl="0" indent="-342900" algn="just" rtl="0">
              <a:lnSpc>
                <a:spcPct val="90000"/>
              </a:lnSpc>
              <a:spcBef>
                <a:spcPts val="1200"/>
              </a:spcBef>
              <a:spcAft>
                <a:spcPts val="0"/>
              </a:spcAft>
              <a:buSzPts val="1700"/>
              <a:buFont typeface="Wingdings" panose="05000000000000000000" pitchFamily="2" charset="2"/>
              <a:buChar char="Ø"/>
            </a:pPr>
            <a:r>
              <a:rPr lang="en-US" b="0" i="0" dirty="0">
                <a:latin typeface="Times New Roman" panose="02020603050405020304" pitchFamily="18" charset="0"/>
                <a:ea typeface="Arial"/>
                <a:cs typeface="Times New Roman" panose="02020603050405020304" pitchFamily="18" charset="0"/>
                <a:sym typeface="Arial"/>
              </a:rPr>
              <a:t>The project has a wide range of applications, including online dating, social media, and professional networking platforms, where users need to present themselves with an image that best represents them. By providing personalized profile pictures, the system can help users create a positive and impactful first impression on potential connections.</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6434-2B44-4EE9-86E5-264C48ED23D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50BE14FD-C0FC-4F3C-94EF-9885B632D44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the future, there are several enhancements that can be made to the ”Generate Profile Picture Using Neural Arts” system. One possible improvement is to incorporate more advanced neural networks and machine learning algorithms that can produce more realistic and visually appealing images. Another enhancement could involve incorporating user input and preferences into the image generation process, allowing users to provide specific details about the desired image style, color palette, and other visual features. Finally, the system could be optimized for faster and more efficient processing, potentially allowing it to generate images in real-time, which could be useful for applications such as video conferencing or social media platforms.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A4432F-A4AC-4B01-A0B0-38DE6D8FFF3D}"/>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840AB102-1172-4135-8BC8-5174B83FAE29}"/>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677ED08-AD14-41A1-A69B-6B0362582E4E}"/>
              </a:ext>
            </a:extLst>
          </p:cNvPr>
          <p:cNvSpPr>
            <a:spLocks noGrp="1"/>
          </p:cNvSpPr>
          <p:nvPr>
            <p:ph type="sldNum" sz="quarter" idx="12"/>
          </p:nvPr>
        </p:nvSpPr>
        <p:spPr/>
        <p:txBody>
          <a:bodyPr/>
          <a:lstStyle/>
          <a:p>
            <a:fld id="{669AD40C-E5A7-4132-A31D-54A4D1BB6E89}" type="slidenum">
              <a:rPr lang="en-IN" smtClean="0"/>
              <a:t>31</a:t>
            </a:fld>
            <a:endParaRPr lang="en-IN"/>
          </a:p>
        </p:txBody>
      </p:sp>
    </p:spTree>
    <p:extLst>
      <p:ext uri="{BB962C8B-B14F-4D97-AF65-F5344CB8AC3E}">
        <p14:creationId xmlns:p14="http://schemas.microsoft.com/office/powerpoint/2010/main" val="1458251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CCA6-20BF-4D09-AD69-57399D1B8055}"/>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Web references</a:t>
            </a:r>
          </a:p>
        </p:txBody>
      </p:sp>
      <p:sp>
        <p:nvSpPr>
          <p:cNvPr id="3" name="Content Placeholder 2">
            <a:extLst>
              <a:ext uri="{FF2B5EF4-FFF2-40B4-BE49-F238E27FC236}">
                <a16:creationId xmlns:a16="http://schemas.microsoft.com/office/drawing/2014/main" id="{DAD31865-4208-4F13-90B9-3BE89F64F2FC}"/>
              </a:ext>
            </a:extLst>
          </p:cNvPr>
          <p:cNvSpPr>
            <a:spLocks noGrp="1"/>
          </p:cNvSpPr>
          <p:nvPr>
            <p:ph idx="1"/>
          </p:nvPr>
        </p:nvSpPr>
        <p:spPr/>
        <p:txBody>
          <a:bodyPr>
            <a:normAutofit/>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DeepArt.io - </a:t>
            </a:r>
            <a:r>
              <a:rPr lang="en-US"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https://deepart.io/</a:t>
            </a:r>
            <a:endParaRPr lang="en-US" u="sng" dirty="0">
              <a:latin typeface="Times New Roman" panose="02020603050405020304" pitchFamily="18" charset="0"/>
              <a:cs typeface="Times New Roman" panose="02020603050405020304" pitchFamily="18" charset="0"/>
            </a:endParaRPr>
          </a:p>
          <a:p>
            <a:pPr algn="l">
              <a:buFont typeface="+mj-lt"/>
              <a:buAutoNum type="arabicPeriod"/>
            </a:pPr>
            <a:r>
              <a:rPr lang="en-US" b="0" i="0" dirty="0" err="1">
                <a:effectLst/>
                <a:latin typeface="Times New Roman" panose="02020603050405020304" pitchFamily="18" charset="0"/>
                <a:cs typeface="Times New Roman" panose="02020603050405020304" pitchFamily="18" charset="0"/>
              </a:rPr>
              <a:t>NeuralStyler</a:t>
            </a:r>
            <a:r>
              <a:rPr lang="en-US" b="0" i="0" dirty="0">
                <a:effectLst/>
                <a:latin typeface="Times New Roman" panose="02020603050405020304" pitchFamily="18" charset="0"/>
                <a:cs typeface="Times New Roman" panose="02020603050405020304" pitchFamily="18" charset="0"/>
              </a:rPr>
              <a:t> - </a:t>
            </a: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http://neuralstyler.com/</a:t>
            </a:r>
            <a:endParaRPr lang="en-US" b="0" i="0" u="sng"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err="1">
                <a:effectLst/>
                <a:latin typeface="Times New Roman" panose="02020603050405020304" pitchFamily="18" charset="0"/>
                <a:cs typeface="Times New Roman" panose="02020603050405020304" pitchFamily="18" charset="0"/>
              </a:rPr>
              <a:t>NeuralStyle.art</a:t>
            </a:r>
            <a:r>
              <a:rPr lang="en-US" b="0" i="0" dirty="0">
                <a:effectLst/>
                <a:latin typeface="Times New Roman" panose="02020603050405020304" pitchFamily="18" charset="0"/>
                <a:cs typeface="Times New Roman" panose="02020603050405020304" pitchFamily="18" charset="0"/>
              </a:rPr>
              <a:t> - </a:t>
            </a:r>
            <a:r>
              <a:rPr lang="en-US"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https://neuralstyle.art/</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AI Portraits - </a:t>
            </a:r>
            <a:r>
              <a:rPr lang="en-US"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https://www.aiportraits.com/</a:t>
            </a:r>
            <a:endParaRPr lang="en-US" b="0" i="0" u="sng"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Neural Network Art - </a:t>
            </a:r>
            <a:r>
              <a:rPr lang="en-US" b="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https://www.neuralnetworkart.com/</a:t>
            </a:r>
            <a:endParaRPr lang="en-US" b="0" i="0"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6B2152A-1ED7-4CD2-BEDD-9A37295544C8}"/>
              </a:ext>
            </a:extLst>
          </p:cNvPr>
          <p:cNvSpPr>
            <a:spLocks noGrp="1"/>
          </p:cNvSpPr>
          <p:nvPr>
            <p:ph type="dt" sz="half" idx="10"/>
          </p:nvPr>
        </p:nvSpPr>
        <p:spPr/>
        <p:txBody>
          <a:bodyPr/>
          <a:lstStyle/>
          <a:p>
            <a:fld id="{1CB6E848-45D8-4EFD-9B18-CD59BC796C85}" type="datetime1">
              <a:rPr lang="en-IN" smtClean="0"/>
              <a:t>02-05-2023</a:t>
            </a:fld>
            <a:endParaRPr lang="en-IN"/>
          </a:p>
        </p:txBody>
      </p:sp>
      <p:sp>
        <p:nvSpPr>
          <p:cNvPr id="5" name="Footer Placeholder 4">
            <a:extLst>
              <a:ext uri="{FF2B5EF4-FFF2-40B4-BE49-F238E27FC236}">
                <a16:creationId xmlns:a16="http://schemas.microsoft.com/office/drawing/2014/main" id="{9864DCDF-B212-4AFE-BEB2-F9D6FA65D2B3}"/>
              </a:ext>
            </a:extLst>
          </p:cNvPr>
          <p:cNvSpPr>
            <a:spLocks noGrp="1"/>
          </p:cNvSpPr>
          <p:nvPr>
            <p:ph type="ftr" sz="quarter" idx="11"/>
          </p:nvPr>
        </p:nvSpPr>
        <p:spPr/>
        <p:txBody>
          <a:bodyPr/>
          <a:lstStyle/>
          <a:p>
            <a:r>
              <a:rPr lang="en-IN" dirty="0"/>
              <a:t>BATCH NO:37     DEPARTMENT OF COMPUTER SCIENCE &amp; ENGINEERING</a:t>
            </a:r>
          </a:p>
        </p:txBody>
      </p:sp>
      <p:sp>
        <p:nvSpPr>
          <p:cNvPr id="6" name="Slide Number Placeholder 5">
            <a:extLst>
              <a:ext uri="{FF2B5EF4-FFF2-40B4-BE49-F238E27FC236}">
                <a16:creationId xmlns:a16="http://schemas.microsoft.com/office/drawing/2014/main" id="{F1F50027-1274-4E42-B16A-155C96F0EB89}"/>
              </a:ext>
            </a:extLst>
          </p:cNvPr>
          <p:cNvSpPr>
            <a:spLocks noGrp="1"/>
          </p:cNvSpPr>
          <p:nvPr>
            <p:ph type="sldNum" sz="quarter" idx="12"/>
          </p:nvPr>
        </p:nvSpPr>
        <p:spPr/>
        <p:txBody>
          <a:bodyPr/>
          <a:lstStyle/>
          <a:p>
            <a:fld id="{669AD40C-E5A7-4132-A31D-54A4D1BB6E89}" type="slidenum">
              <a:rPr lang="en-IN" smtClean="0"/>
              <a:t>32</a:t>
            </a:fld>
            <a:endParaRPr lang="en-IN"/>
          </a:p>
        </p:txBody>
      </p:sp>
    </p:spTree>
    <p:extLst>
      <p:ext uri="{BB962C8B-B14F-4D97-AF65-F5344CB8AC3E}">
        <p14:creationId xmlns:p14="http://schemas.microsoft.com/office/powerpoint/2010/main" val="239390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p:txBody>
          <a:bodyPr>
            <a:noAutofit/>
          </a:bodyPr>
          <a:lstStyle/>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Yongcheng Jing; </a:t>
            </a:r>
            <a:r>
              <a:rPr lang="en-US" sz="1700" dirty="0" err="1">
                <a:latin typeface="Times New Roman" panose="02020603050405020304" pitchFamily="18" charset="0"/>
                <a:cs typeface="Times New Roman" panose="02020603050405020304" pitchFamily="18" charset="0"/>
              </a:rPr>
              <a:t>Yezhou</a:t>
            </a:r>
            <a:r>
              <a:rPr lang="en-US" sz="1700" dirty="0">
                <a:latin typeface="Times New Roman" panose="02020603050405020304" pitchFamily="18" charset="0"/>
                <a:cs typeface="Times New Roman" panose="02020603050405020304" pitchFamily="18" charset="0"/>
              </a:rPr>
              <a:t> ’YZ’ Yang; </a:t>
            </a:r>
            <a:r>
              <a:rPr lang="en-US" sz="1700" dirty="0" err="1">
                <a:latin typeface="Times New Roman" panose="02020603050405020304" pitchFamily="18" charset="0"/>
                <a:cs typeface="Times New Roman" panose="02020603050405020304" pitchFamily="18" charset="0"/>
              </a:rPr>
              <a:t>Zunlei</a:t>
            </a:r>
            <a:r>
              <a:rPr lang="en-US" sz="1700" dirty="0">
                <a:latin typeface="Times New Roman" panose="02020603050405020304" pitchFamily="18" charset="0"/>
                <a:cs typeface="Times New Roman" panose="02020603050405020304" pitchFamily="18" charset="0"/>
              </a:rPr>
              <a:t> Feng; </a:t>
            </a:r>
            <a:r>
              <a:rPr lang="en-US" sz="1700" dirty="0" err="1">
                <a:latin typeface="Times New Roman" panose="02020603050405020304" pitchFamily="18" charset="0"/>
                <a:cs typeface="Times New Roman" panose="02020603050405020304" pitchFamily="18" charset="0"/>
              </a:rPr>
              <a:t>Jingwen</a:t>
            </a:r>
            <a:r>
              <a:rPr lang="en-US" sz="1700" dirty="0">
                <a:latin typeface="Times New Roman" panose="02020603050405020304" pitchFamily="18" charset="0"/>
                <a:cs typeface="Times New Roman" panose="02020603050405020304" pitchFamily="18" charset="0"/>
              </a:rPr>
              <a:t> Ye; “Neural Style Transfer: A Review”, Journal of Engineering Research and Sciences (JENRS), 20 January 2022. </a:t>
            </a:r>
          </a:p>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 Flavio Luiz; Romulo Augusto Vieira Costa; “Neural Networks and Digital Arts: Some Reflections”, IEEE Transactions on Visualization and Computer Graphics 26(11):3365-3385,January 2022. </a:t>
            </a:r>
          </a:p>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 Young- </a:t>
            </a:r>
            <a:r>
              <a:rPr lang="en-US" sz="1700" dirty="0" err="1">
                <a:latin typeface="Times New Roman" panose="02020603050405020304" pitchFamily="18" charset="0"/>
                <a:cs typeface="Times New Roman" panose="02020603050405020304" pitchFamily="18" charset="0"/>
              </a:rPr>
              <a:t>Jin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Heo</a:t>
            </a:r>
            <a:r>
              <a:rPr lang="en-US" sz="1700" dirty="0">
                <a:latin typeface="Times New Roman" panose="02020603050405020304" pitchFamily="18" charset="0"/>
                <a:cs typeface="Times New Roman" panose="02020603050405020304" pitchFamily="18" charset="0"/>
              </a:rPr>
              <a:t>; Byung-</a:t>
            </a:r>
            <a:r>
              <a:rPr lang="en-US" sz="1700" dirty="0" err="1">
                <a:latin typeface="Times New Roman" panose="02020603050405020304" pitchFamily="18" charset="0"/>
                <a:cs typeface="Times New Roman" panose="02020603050405020304" pitchFamily="18" charset="0"/>
              </a:rPr>
              <a:t>Gyu</a:t>
            </a:r>
            <a:r>
              <a:rPr lang="en-US" sz="1700" dirty="0">
                <a:latin typeface="Times New Roman" panose="02020603050405020304" pitchFamily="18" charset="0"/>
                <a:cs typeface="Times New Roman" panose="02020603050405020304" pitchFamily="18" charset="0"/>
              </a:rPr>
              <a:t> Kim; </a:t>
            </a:r>
            <a:r>
              <a:rPr lang="en-US" sz="1700" dirty="0" err="1">
                <a:latin typeface="Times New Roman" panose="02020603050405020304" pitchFamily="18" charset="0"/>
                <a:cs typeface="Times New Roman" panose="02020603050405020304" pitchFamily="18" charset="0"/>
              </a:rPr>
              <a:t>Partha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Pratim</a:t>
            </a:r>
            <a:r>
              <a:rPr lang="en-US" sz="1700" dirty="0">
                <a:latin typeface="Times New Roman" panose="02020603050405020304" pitchFamily="18" charset="0"/>
                <a:cs typeface="Times New Roman" panose="02020603050405020304" pitchFamily="18" charset="0"/>
              </a:rPr>
              <a:t> Roy; “Frontal Face Generation Algorithm from Multi-view Images Based on Generative Adversarial Network”, Journal of Multimedia Information System VOL. 8, NO. 2, June 2021 (pp. 85-92). </a:t>
            </a:r>
          </a:p>
          <a:p>
            <a:pPr algn="just">
              <a:buFont typeface="Wingdings" panose="05000000000000000000" pitchFamily="2" charset="2"/>
              <a:buChar char="Ø"/>
            </a:pPr>
            <a:r>
              <a:rPr lang="en-US" sz="1700" dirty="0" err="1">
                <a:latin typeface="Times New Roman" panose="02020603050405020304" pitchFamily="18" charset="0"/>
                <a:cs typeface="Times New Roman" panose="02020603050405020304" pitchFamily="18" charset="0"/>
              </a:rPr>
              <a:t>Berfin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Korukcu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Selen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cicek</a:t>
            </a:r>
            <a:r>
              <a:rPr lang="en-US" sz="1700" dirty="0">
                <a:latin typeface="Times New Roman" panose="02020603050405020304" pitchFamily="18" charset="0"/>
                <a:cs typeface="Times New Roman" panose="02020603050405020304" pitchFamily="18" charset="0"/>
              </a:rPr>
              <a:t>; Mustafa </a:t>
            </a:r>
            <a:r>
              <a:rPr lang="en-US" sz="1700" dirty="0" err="1">
                <a:latin typeface="Times New Roman" panose="02020603050405020304" pitchFamily="18" charset="0"/>
                <a:cs typeface="Times New Roman" panose="02020603050405020304" pitchFamily="18" charset="0"/>
              </a:rPr>
              <a:t>Koc</a:t>
            </a:r>
            <a:r>
              <a:rPr lang="en-US" sz="1700" dirty="0">
                <a:latin typeface="Times New Roman" panose="02020603050405020304" pitchFamily="18" charset="0"/>
                <a:cs typeface="Times New Roman" panose="02020603050405020304" pitchFamily="18" charset="0"/>
              </a:rPr>
              <a:t>; “URBAN MAP GENERATION IN ARTIST’S STYLE USING GENERATIVE ADVERSARIAL NETWORKS (GAN)”, Conference: ASCAAD 2022: The 10th International Conference of the Arab Society for Computation in Architecture, Art and Design, October 2022. </a:t>
            </a:r>
          </a:p>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 Ander </a:t>
            </a:r>
            <a:r>
              <a:rPr lang="en-US" sz="1700" dirty="0" err="1">
                <a:latin typeface="Times New Roman" panose="02020603050405020304" pitchFamily="18" charset="0"/>
                <a:cs typeface="Times New Roman" panose="02020603050405020304" pitchFamily="18" charset="0"/>
              </a:rPr>
              <a:t>Iriondo</a:t>
            </a:r>
            <a:r>
              <a:rPr lang="en-US" sz="1700" dirty="0">
                <a:latin typeface="Times New Roman" panose="02020603050405020304" pitchFamily="18" charset="0"/>
                <a:cs typeface="Times New Roman" panose="02020603050405020304" pitchFamily="18" charset="0"/>
              </a:rPr>
              <a:t>; Vignesh Sampath; </a:t>
            </a:r>
            <a:r>
              <a:rPr lang="en-US" sz="1700" dirty="0" err="1">
                <a:latin typeface="Times New Roman" panose="02020603050405020304" pitchFamily="18" charset="0"/>
                <a:cs typeface="Times New Roman" panose="02020603050405020304" pitchFamily="18" charset="0"/>
              </a:rPr>
              <a:t>Inaki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Maurtua</a:t>
            </a:r>
            <a:r>
              <a:rPr lang="en-US" sz="1700" dirty="0">
                <a:latin typeface="Times New Roman" panose="02020603050405020304" pitchFamily="18" charset="0"/>
                <a:cs typeface="Times New Roman" panose="02020603050405020304" pitchFamily="18" charset="0"/>
              </a:rPr>
              <a:t>; J. J. </a:t>
            </a:r>
            <a:r>
              <a:rPr lang="en-US" sz="1700" dirty="0" err="1">
                <a:latin typeface="Times New Roman" panose="02020603050405020304" pitchFamily="18" charset="0"/>
                <a:cs typeface="Times New Roman" panose="02020603050405020304" pitchFamily="18" charset="0"/>
              </a:rPr>
              <a:t>Aguilar;“Intraclass</a:t>
            </a:r>
            <a:r>
              <a:rPr lang="en-US" sz="1700" dirty="0">
                <a:latin typeface="Times New Roman" panose="02020603050405020304" pitchFamily="18" charset="0"/>
                <a:cs typeface="Times New Roman" panose="02020603050405020304" pitchFamily="18" charset="0"/>
              </a:rPr>
              <a:t> Image Augmentation for Defect Detection Using Generative Adversarial Neural Networks”, EU H2020 ITN DIGIMAN4.0 Digital Manufacturing Technologies for Zero-defect Industry 4.0 Production, February 2023. </a:t>
            </a:r>
            <a:endParaRPr lang="en-IN" sz="1700" dirty="0">
              <a:latin typeface="Times New Roman" panose="02020603050405020304" pitchFamily="18" charset="0"/>
              <a:cs typeface="Times New Roman" pitchFamily="18" charset="0"/>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ED59DBDC-886D-43EA-9561-49594A78720E}" type="datetime1">
              <a:rPr lang="en-IN" smtClean="0"/>
              <a:t>02-05-2023</a:t>
            </a:fld>
            <a:endParaRPr lang="en-IN"/>
          </a:p>
        </p:txBody>
      </p:sp>
    </p:spTree>
    <p:extLst>
      <p:ext uri="{BB962C8B-B14F-4D97-AF65-F5344CB8AC3E}">
        <p14:creationId xmlns:p14="http://schemas.microsoft.com/office/powerpoint/2010/main" val="984626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D0DB-AFF5-44D3-A8D0-B3D93CD933A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Plagiarism Report of PPT</a:t>
            </a:r>
          </a:p>
        </p:txBody>
      </p:sp>
      <p:pic>
        <p:nvPicPr>
          <p:cNvPr id="8" name="Content Placeholder 7">
            <a:extLst>
              <a:ext uri="{FF2B5EF4-FFF2-40B4-BE49-F238E27FC236}">
                <a16:creationId xmlns:a16="http://schemas.microsoft.com/office/drawing/2014/main" id="{287CEA78-CDB3-46B9-9FE5-A8712B2BC94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0844" y="2120900"/>
            <a:ext cx="7202311" cy="4051300"/>
          </a:xfrm>
        </p:spPr>
      </p:pic>
      <p:sp>
        <p:nvSpPr>
          <p:cNvPr id="4" name="Date Placeholder 3">
            <a:extLst>
              <a:ext uri="{FF2B5EF4-FFF2-40B4-BE49-F238E27FC236}">
                <a16:creationId xmlns:a16="http://schemas.microsoft.com/office/drawing/2014/main" id="{38FA2104-62E8-410B-B708-C310D91F8F00}"/>
              </a:ext>
            </a:extLst>
          </p:cNvPr>
          <p:cNvSpPr>
            <a:spLocks noGrp="1"/>
          </p:cNvSpPr>
          <p:nvPr>
            <p:ph type="dt" sz="half" idx="10"/>
          </p:nvPr>
        </p:nvSpPr>
        <p:spPr/>
        <p:txBody>
          <a:bodyPr/>
          <a:lstStyle/>
          <a:p>
            <a:fld id="{C52E69EF-EA3C-433D-AB92-9EDCABBE821F}" type="datetime1">
              <a:rPr lang="en-IN" smtClean="0"/>
              <a:t>02-05-2023</a:t>
            </a:fld>
            <a:endParaRPr lang="en-IN"/>
          </a:p>
        </p:txBody>
      </p:sp>
      <p:sp>
        <p:nvSpPr>
          <p:cNvPr id="5" name="Footer Placeholder 4">
            <a:extLst>
              <a:ext uri="{FF2B5EF4-FFF2-40B4-BE49-F238E27FC236}">
                <a16:creationId xmlns:a16="http://schemas.microsoft.com/office/drawing/2014/main" id="{31C82E69-BB25-4AAC-AA30-A8754A6E9175}"/>
              </a:ext>
            </a:extLst>
          </p:cNvPr>
          <p:cNvSpPr>
            <a:spLocks noGrp="1"/>
          </p:cNvSpPr>
          <p:nvPr>
            <p:ph type="ftr" sz="quarter" idx="11"/>
          </p:nvPr>
        </p:nvSpPr>
        <p:spPr/>
        <p:txBody>
          <a:bodyPr/>
          <a:lstStyle/>
          <a:p>
            <a:r>
              <a:rPr lang="en-IN" dirty="0"/>
              <a:t>BATCH NO:37     DEPARTMENT OF COMPUTER SCIENCE &amp; ENGINEERING</a:t>
            </a:r>
          </a:p>
        </p:txBody>
      </p:sp>
      <p:sp>
        <p:nvSpPr>
          <p:cNvPr id="6" name="Slide Number Placeholder 5">
            <a:extLst>
              <a:ext uri="{FF2B5EF4-FFF2-40B4-BE49-F238E27FC236}">
                <a16:creationId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t>34</a:t>
            </a:fld>
            <a:endParaRPr lang="en-IN"/>
          </a:p>
        </p:txBody>
      </p:sp>
    </p:spTree>
    <p:extLst>
      <p:ext uri="{BB962C8B-B14F-4D97-AF65-F5344CB8AC3E}">
        <p14:creationId xmlns:p14="http://schemas.microsoft.com/office/powerpoint/2010/main" val="745812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000A-9B12-4D30-B067-6A0B249BAA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Internship Certificate</a:t>
            </a:r>
          </a:p>
        </p:txBody>
      </p:sp>
      <p:sp>
        <p:nvSpPr>
          <p:cNvPr id="4" name="Date Placeholder 3">
            <a:extLst>
              <a:ext uri="{FF2B5EF4-FFF2-40B4-BE49-F238E27FC236}">
                <a16:creationId xmlns:a16="http://schemas.microsoft.com/office/drawing/2014/main" id="{27F0A3BE-69FC-44CA-BC85-F094D57FCFE3}"/>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194CC9B3-5BCF-423D-A9BC-55D1BC531CCC}"/>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EB6B389-8674-4863-B0C7-43FA21413C39}"/>
              </a:ext>
            </a:extLst>
          </p:cNvPr>
          <p:cNvSpPr>
            <a:spLocks noGrp="1"/>
          </p:cNvSpPr>
          <p:nvPr>
            <p:ph type="sldNum" sz="quarter" idx="12"/>
          </p:nvPr>
        </p:nvSpPr>
        <p:spPr/>
        <p:txBody>
          <a:bodyPr/>
          <a:lstStyle/>
          <a:p>
            <a:fld id="{669AD40C-E5A7-4132-A31D-54A4D1BB6E89}" type="slidenum">
              <a:rPr lang="en-IN" smtClean="0"/>
              <a:t>35</a:t>
            </a:fld>
            <a:endParaRPr lang="en-IN"/>
          </a:p>
        </p:txBody>
      </p:sp>
      <p:pic>
        <p:nvPicPr>
          <p:cNvPr id="10" name="Picture 9">
            <a:extLst>
              <a:ext uri="{FF2B5EF4-FFF2-40B4-BE49-F238E27FC236}">
                <a16:creationId xmlns:a16="http://schemas.microsoft.com/office/drawing/2014/main" id="{A05AB806-40D8-4689-A271-C9D3726E3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389615"/>
            <a:ext cx="3225397" cy="4608512"/>
          </a:xfrm>
          <a:prstGeom prst="rect">
            <a:avLst/>
          </a:prstGeom>
        </p:spPr>
      </p:pic>
    </p:spTree>
    <p:extLst>
      <p:ext uri="{BB962C8B-B14F-4D97-AF65-F5344CB8AC3E}">
        <p14:creationId xmlns:p14="http://schemas.microsoft.com/office/powerpoint/2010/main" val="122787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4A3C-EEEC-4C7C-9785-C0DBA9F045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Poster Presentation</a:t>
            </a:r>
          </a:p>
        </p:txBody>
      </p:sp>
      <p:sp>
        <p:nvSpPr>
          <p:cNvPr id="4" name="Date Placeholder 3">
            <a:extLst>
              <a:ext uri="{FF2B5EF4-FFF2-40B4-BE49-F238E27FC236}">
                <a16:creationId xmlns:a16="http://schemas.microsoft.com/office/drawing/2014/main" id="{E81E9DD7-529B-4D31-B9F6-66636B54580A}"/>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3E0E364B-3D8A-4C4D-8F32-464A068F8D4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3586C19-F308-4514-953D-BBF6A5C49E2D}"/>
              </a:ext>
            </a:extLst>
          </p:cNvPr>
          <p:cNvSpPr>
            <a:spLocks noGrp="1"/>
          </p:cNvSpPr>
          <p:nvPr>
            <p:ph type="sldNum" sz="quarter" idx="12"/>
          </p:nvPr>
        </p:nvSpPr>
        <p:spPr/>
        <p:txBody>
          <a:bodyPr/>
          <a:lstStyle/>
          <a:p>
            <a:fld id="{669AD40C-E5A7-4132-A31D-54A4D1BB6E89}" type="slidenum">
              <a:rPr lang="en-IN" smtClean="0"/>
              <a:t>36</a:t>
            </a:fld>
            <a:endParaRPr lang="en-IN"/>
          </a:p>
        </p:txBody>
      </p:sp>
      <p:pic>
        <p:nvPicPr>
          <p:cNvPr id="8" name="Picture 7">
            <a:extLst>
              <a:ext uri="{FF2B5EF4-FFF2-40B4-BE49-F238E27FC236}">
                <a16:creationId xmlns:a16="http://schemas.microsoft.com/office/drawing/2014/main" id="{3306DD06-CBA4-452E-8A49-9173886E5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74" y="1556792"/>
            <a:ext cx="8136904" cy="4550513"/>
          </a:xfrm>
          <a:prstGeom prst="rect">
            <a:avLst/>
          </a:prstGeom>
        </p:spPr>
      </p:pic>
    </p:spTree>
    <p:extLst>
      <p:ext uri="{BB962C8B-B14F-4D97-AF65-F5344CB8AC3E}">
        <p14:creationId xmlns:p14="http://schemas.microsoft.com/office/powerpoint/2010/main" val="2106672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C844B-B349-4DAF-8889-1FE07D9AA08F}"/>
              </a:ext>
            </a:extLst>
          </p:cNvPr>
          <p:cNvSpPr>
            <a:spLocks noGrp="1"/>
          </p:cNvSpPr>
          <p:nvPr>
            <p:ph idx="1"/>
          </p:nvPr>
        </p:nvSpPr>
        <p:spPr/>
        <p:txBody>
          <a:bodyPr>
            <a:normAutofit/>
          </a:bodyPr>
          <a:lstStyle/>
          <a:p>
            <a:pPr marL="0" indent="0" algn="ctr">
              <a:buNone/>
            </a:pPr>
            <a:endParaRPr lang="en-IN" sz="6000" dirty="0">
              <a:latin typeface="Times New Roman" panose="02020603050405020304" pitchFamily="18" charset="0"/>
              <a:cs typeface="Times New Roman" panose="02020603050405020304" pitchFamily="18" charset="0"/>
            </a:endParaRPr>
          </a:p>
          <a:p>
            <a:pPr marL="0" indent="0" algn="ctr">
              <a:buNone/>
            </a:pPr>
            <a:r>
              <a:rPr lang="en-IN" sz="6000">
                <a:latin typeface="Times New Roman" panose="02020603050405020304" pitchFamily="18" charset="0"/>
                <a:cs typeface="Times New Roman" panose="02020603050405020304" pitchFamily="18" charset="0"/>
              </a:rPr>
              <a:t>THANK </a:t>
            </a:r>
            <a:r>
              <a:rPr lang="en-IN" sz="6000" dirty="0">
                <a:latin typeface="Times New Roman" panose="02020603050405020304" pitchFamily="18" charset="0"/>
                <a:cs typeface="Times New Roman" panose="02020603050405020304" pitchFamily="18" charset="0"/>
              </a:rPr>
              <a:t>YOU</a:t>
            </a:r>
          </a:p>
        </p:txBody>
      </p:sp>
      <p:sp>
        <p:nvSpPr>
          <p:cNvPr id="4" name="Date Placeholder 3">
            <a:extLst>
              <a:ext uri="{FF2B5EF4-FFF2-40B4-BE49-F238E27FC236}">
                <a16:creationId xmlns:a16="http://schemas.microsoft.com/office/drawing/2014/main" id="{EE414790-DD71-456F-AAA9-198635595838}"/>
              </a:ext>
            </a:extLst>
          </p:cNvPr>
          <p:cNvSpPr>
            <a:spLocks noGrp="1"/>
          </p:cNvSpPr>
          <p:nvPr>
            <p:ph type="dt" sz="half" idx="10"/>
          </p:nvPr>
        </p:nvSpPr>
        <p:spPr/>
        <p:txBody>
          <a:bodyPr/>
          <a:lstStyle/>
          <a:p>
            <a:fld id="{526DEE5C-195B-4209-9085-526B148D6B3E}" type="datetime1">
              <a:rPr lang="en-IN" smtClean="0"/>
              <a:t>02-05-2023</a:t>
            </a:fld>
            <a:endParaRPr lang="en-IN"/>
          </a:p>
        </p:txBody>
      </p:sp>
      <p:sp>
        <p:nvSpPr>
          <p:cNvPr id="5" name="Footer Placeholder 4">
            <a:extLst>
              <a:ext uri="{FF2B5EF4-FFF2-40B4-BE49-F238E27FC236}">
                <a16:creationId xmlns:a16="http://schemas.microsoft.com/office/drawing/2014/main" id="{8C865C4A-21DC-4399-81DC-302B09440BC3}"/>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1BF4AC2-DCC1-4BC1-8682-84BE96D68A8F}"/>
              </a:ext>
            </a:extLst>
          </p:cNvPr>
          <p:cNvSpPr>
            <a:spLocks noGrp="1"/>
          </p:cNvSpPr>
          <p:nvPr>
            <p:ph type="sldNum" sz="quarter" idx="12"/>
          </p:nvPr>
        </p:nvSpPr>
        <p:spPr/>
        <p:txBody>
          <a:bodyPr/>
          <a:lstStyle/>
          <a:p>
            <a:fld id="{669AD40C-E5A7-4132-A31D-54A4D1BB6E89}" type="slidenum">
              <a:rPr lang="en-IN" smtClean="0"/>
              <a:t>37</a:t>
            </a:fld>
            <a:endParaRPr lang="en-IN"/>
          </a:p>
        </p:txBody>
      </p:sp>
    </p:spTree>
    <p:extLst>
      <p:ext uri="{BB962C8B-B14F-4D97-AF65-F5344CB8AC3E}">
        <p14:creationId xmlns:p14="http://schemas.microsoft.com/office/powerpoint/2010/main" val="314676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816" y="332656"/>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253745" y="1478247"/>
            <a:ext cx="8229600" cy="5159660"/>
          </a:xfrm>
        </p:spPr>
        <p:txBody>
          <a:bodyPr>
            <a:noAutofit/>
          </a:bodyPr>
          <a:lstStyle/>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Generate Profile Picture Using Neural Arts is a process that involves creating unique and personalized digital portraits. </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This technique involves feeding input data into a neural network, which then generates a series of images based on the learned patterns and features from the training dataset. </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generated images can be edited, modified, and enhanced to create a profile picture that represents an individual's unique characteristics and style. </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The process of creating personalized digital portraits using Neural Arts provides a novel way for individuals to express themselves visually in the digital world. </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This abstract explores the technique of generating profile pictures using Neural Arts and highlights its potential applications in various fields.</a:t>
            </a:r>
          </a:p>
          <a:p>
            <a:pPr algn="just">
              <a:buFont typeface="Wingdings" panose="05000000000000000000" pitchFamily="2" charset="2"/>
              <a:buChar char="Ø"/>
            </a:pPr>
            <a:r>
              <a:rPr lang="en-IN" sz="1800" b="0" i="0" dirty="0">
                <a:latin typeface="Times New Roman" panose="02020603050405020304" pitchFamily="18" charset="0"/>
                <a:ea typeface="Arial"/>
                <a:cs typeface="Times New Roman" panose="02020603050405020304" pitchFamily="18" charset="0"/>
                <a:sym typeface="Arial"/>
              </a:rPr>
              <a:t>The resulting image is an original, aesthetically pleasing creation that can be used as a profile picture on social media or other online platforms.</a:t>
            </a: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6020031" y="6455345"/>
            <a:ext cx="2455164" cy="365125"/>
          </a:xfrm>
        </p:spPr>
        <p:txBody>
          <a:bodyPr/>
          <a:lstStyle/>
          <a:p>
            <a:fld id="{9BEE4593-0D8E-4444-A56B-222217CE2EFB}" type="datetime1">
              <a:rPr lang="en-IN" smtClean="0"/>
              <a:t>02-05-2023</a:t>
            </a:fld>
            <a:endParaRPr lang="en-IN" dirty="0"/>
          </a:p>
        </p:txBody>
      </p:sp>
      <p:sp>
        <p:nvSpPr>
          <p:cNvPr id="4" name="Footer Placeholder 3"/>
          <p:cNvSpPr>
            <a:spLocks noGrp="1"/>
          </p:cNvSpPr>
          <p:nvPr>
            <p:ph type="ftr" sz="quarter" idx="11"/>
          </p:nvPr>
        </p:nvSpPr>
        <p:spPr>
          <a:xfrm>
            <a:off x="457200" y="6455347"/>
            <a:ext cx="4745736" cy="365125"/>
          </a:xfrm>
        </p:spPr>
        <p:txBody>
          <a:bodyPr/>
          <a:lstStyle/>
          <a:p>
            <a:r>
              <a:rPr lang="en-IN" dirty="0"/>
              <a:t>BATCH NO:37       DEPARTMENT OF COMPUTER SCIENCE &amp; ENGINEERING</a:t>
            </a:r>
          </a:p>
        </p:txBody>
      </p:sp>
      <p:sp>
        <p:nvSpPr>
          <p:cNvPr id="5" name="Slide Number Placeholder 4"/>
          <p:cNvSpPr>
            <a:spLocks noGrp="1"/>
          </p:cNvSpPr>
          <p:nvPr>
            <p:ph type="sldNum" sz="quarter" idx="12"/>
          </p:nvPr>
        </p:nvSpPr>
        <p:spPr>
          <a:xfrm>
            <a:off x="8491495" y="6314669"/>
            <a:ext cx="480060" cy="299671"/>
          </a:xfrm>
        </p:spPr>
        <p:txBody>
          <a:bodyPr/>
          <a:lstStyle/>
          <a:p>
            <a:fld id="{FA00FD27-8DB0-4CB2-BD37-BEA95C6A1008}"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752" y="241604"/>
            <a:ext cx="7772400" cy="1609344"/>
          </a:xfrm>
        </p:spPr>
        <p:txBody>
          <a:bodyPr/>
          <a:lstStyle/>
          <a:p>
            <a:r>
              <a:rPr lang="en-IN" sz="2400" b="1" dirty="0">
                <a:latin typeface="Times New Roman" panose="02020603050405020304" pitchFamily="18" charset="0"/>
                <a:cs typeface="Times New Roman" panose="02020603050405020304" pitchFamily="18" charset="0"/>
              </a:rPr>
              <a:t>OBJECTIVES</a:t>
            </a:r>
            <a:r>
              <a:rPr lang="en-IN" dirty="0"/>
              <a:t> </a:t>
            </a:r>
          </a:p>
        </p:txBody>
      </p:sp>
      <p:sp>
        <p:nvSpPr>
          <p:cNvPr id="3" name="Content Placeholder 2"/>
          <p:cNvSpPr>
            <a:spLocks noGrp="1"/>
          </p:cNvSpPr>
          <p:nvPr>
            <p:ph idx="1"/>
          </p:nvPr>
        </p:nvSpPr>
        <p:spPr>
          <a:xfrm>
            <a:off x="685800" y="1844824"/>
            <a:ext cx="7772400" cy="405079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Aim of the Project:</a:t>
            </a:r>
          </a:p>
          <a:p>
            <a:pPr algn="just">
              <a:buFont typeface="Wingdings" panose="05000000000000000000" pitchFamily="2" charset="2"/>
              <a:buChar char="Ø"/>
            </a:pPr>
            <a:r>
              <a:rPr lang="en-IN" sz="1800" b="0" i="0" dirty="0">
                <a:latin typeface="Times New Roman" panose="02020603050405020304" pitchFamily="18" charset="0"/>
                <a:ea typeface="Arial"/>
                <a:cs typeface="Times New Roman" panose="02020603050405020304" pitchFamily="18" charset="0"/>
                <a:sym typeface="Arial"/>
              </a:rPr>
              <a:t>This project aims to provide an innovative and efficient way for individuals to create original and aesthetically pleasing profile pictures for use on various online platforms, such as social media sites.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algn="just">
              <a:buFont typeface="Wingdings" panose="05000000000000000000" pitchFamily="2" charset="2"/>
              <a:buChar char="Ø"/>
            </a:pPr>
            <a:r>
              <a:rPr lang="en-US" sz="1800" b="0" i="0" dirty="0">
                <a:latin typeface="Times New Roman" panose="02020603050405020304" pitchFamily="18" charset="0"/>
                <a:ea typeface="Arial"/>
                <a:cs typeface="Times New Roman" panose="02020603050405020304" pitchFamily="18" charset="0"/>
                <a:sym typeface="Arial"/>
              </a:rPr>
              <a:t>The system will be trained on a large dataset of images and styles and will allow users to input their preferences to generate a profile picture that reflects their unique style and personality.</a:t>
            </a:r>
            <a:endParaRPr lang="en-US" sz="1800" b="1" dirty="0">
              <a:latin typeface="Times New Roman" panose="02020603050405020304" pitchFamily="18" charset="0"/>
              <a:ea typeface="Times New Roman"/>
              <a:cs typeface="Times New Roman" panose="02020603050405020304" pitchFamily="18" charset="0"/>
              <a:sym typeface="Times New Roman"/>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CBBD127-996A-4642-9EFF-AA98AF31AED5}" type="datetime1">
              <a:rPr lang="en-IN" smtClean="0"/>
              <a:t>02-05-2023</a:t>
            </a:fld>
            <a:endParaRPr lang="en-IN"/>
          </a:p>
        </p:txBody>
      </p:sp>
      <p:sp>
        <p:nvSpPr>
          <p:cNvPr id="4" name="Footer Placeholder 3"/>
          <p:cNvSpPr>
            <a:spLocks noGrp="1"/>
          </p:cNvSpPr>
          <p:nvPr>
            <p:ph type="ftr" sz="quarter" idx="11"/>
          </p:nvPr>
        </p:nvSpPr>
        <p:spPr/>
        <p:txBody>
          <a:bodyPr/>
          <a:lstStyle/>
          <a:p>
            <a:r>
              <a:rPr lang="en-IN" dirty="0"/>
              <a:t>BATCH NO:37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80594" y="1342906"/>
            <a:ext cx="8807896" cy="5040560"/>
          </a:xfrm>
        </p:spPr>
        <p:txBody>
          <a:bodyPr>
            <a:noAutofit/>
          </a:bodyPr>
          <a:lstStyle/>
          <a:p>
            <a:pPr algn="just">
              <a:lnSpc>
                <a:spcPct val="100000"/>
              </a:lnSpc>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Generating profile pictures using neural arts is an innovative and exciting way to create unique and personalized images. </a:t>
            </a:r>
          </a:p>
          <a:p>
            <a:pPr algn="just">
              <a:lnSpc>
                <a:spcPct val="100000"/>
              </a:lnSpc>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This approach involves using artificial intelligence, specifically neural networks, to analyze and interpret an image, and then apply a creative style to it. </a:t>
            </a: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With this technology, users can transform their own photographs or images into entirely new works of art, in a wide range of styles, from classic to modern, realistic to abstract.</a:t>
            </a:r>
          </a:p>
          <a:p>
            <a:pPr algn="just">
              <a:lnSpc>
                <a:spcPct val="100000"/>
              </a:lnSpc>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 By leveraging the power of neural arts, anyone can create a visually stunning and engaging profile picture that truly reflects their personality and style. </a:t>
            </a:r>
          </a:p>
          <a:p>
            <a:pPr algn="just">
              <a:lnSpc>
                <a:spcPct val="100000"/>
              </a:lnSpc>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Whether you are an artist, a social media influencer, or just someone looking to create a memorable online presence, generating profile pictures using neural arts is a fun and easy way to express your creativity and make a lasting impression.</a:t>
            </a:r>
          </a:p>
          <a:p>
            <a:pPr algn="just">
              <a:lnSpc>
                <a:spcPct val="100000"/>
              </a:lnSpc>
              <a:buFont typeface="Wingdings" panose="05000000000000000000" pitchFamily="2" charset="2"/>
              <a:buChar char="Ø"/>
            </a:pPr>
            <a:r>
              <a:rPr lang="en-US" sz="1800" b="0" i="0" dirty="0">
                <a:latin typeface="Times New Roman" panose="02020603050405020304" pitchFamily="18" charset="0"/>
                <a:ea typeface="Arial"/>
                <a:cs typeface="Times New Roman" panose="02020603050405020304" pitchFamily="18" charset="0"/>
                <a:sym typeface="Arial"/>
              </a:rPr>
              <a:t>By harnessing the power of deep neural networks, this project can provide valuable insights into how artificial intelligence can be used to enhance human creativity and expression.</a:t>
            </a:r>
            <a:endParaRPr lang="en-US" sz="18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D9CC52F-1A39-45FF-BF4F-DC6B8923C628}" type="datetime1">
              <a:rPr lang="en-IN" smtClean="0"/>
              <a:t>02-05-2023</a:t>
            </a:fld>
            <a:endParaRPr lang="en-IN"/>
          </a:p>
        </p:txBody>
      </p:sp>
      <p:sp>
        <p:nvSpPr>
          <p:cNvPr id="4" name="Footer Placeholder 3"/>
          <p:cNvSpPr>
            <a:spLocks noGrp="1"/>
          </p:cNvSpPr>
          <p:nvPr>
            <p:ph type="ftr" sz="quarter" idx="11"/>
          </p:nvPr>
        </p:nvSpPr>
        <p:spPr>
          <a:xfrm>
            <a:off x="707007" y="6405867"/>
            <a:ext cx="4745736" cy="365125"/>
          </a:xfrm>
        </p:spPr>
        <p:txBody>
          <a:bodyPr/>
          <a:lstStyle/>
          <a:p>
            <a:r>
              <a:rPr lang="en-IN" dirty="0"/>
              <a:t>BATCH NO:37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600200"/>
            <a:ext cx="8229600" cy="4525963"/>
          </a:xfrm>
        </p:spPr>
        <p:txBody>
          <a:bodyPr>
            <a:normAutofit/>
          </a:bodyPr>
          <a:lstStyle/>
          <a:p>
            <a:pPr marL="514350" indent="-514350">
              <a:buFont typeface="+mj-lt"/>
              <a:buAutoNum type="romanUcPeriod"/>
            </a:pPr>
            <a:r>
              <a:rPr lang="en-US" sz="2000" b="1" dirty="0">
                <a:latin typeface="Times New Roman" panose="02020603050405020304" pitchFamily="18" charset="0"/>
                <a:cs typeface="Times New Roman" panose="02020603050405020304" pitchFamily="18" charset="0"/>
              </a:rPr>
              <a:t>Yongcheng Jing; </a:t>
            </a:r>
            <a:r>
              <a:rPr lang="en-US" sz="2000" b="1" dirty="0" err="1">
                <a:latin typeface="Times New Roman" panose="02020603050405020304" pitchFamily="18" charset="0"/>
                <a:cs typeface="Times New Roman" panose="02020603050405020304" pitchFamily="18" charset="0"/>
              </a:rPr>
              <a:t>Yezhou</a:t>
            </a:r>
            <a:r>
              <a:rPr lang="en-US" sz="2000" b="1" dirty="0">
                <a:latin typeface="Times New Roman" panose="02020603050405020304" pitchFamily="18" charset="0"/>
                <a:cs typeface="Times New Roman" panose="02020603050405020304" pitchFamily="18" charset="0"/>
              </a:rPr>
              <a:t> ’YZ’ Yang; </a:t>
            </a:r>
            <a:r>
              <a:rPr lang="en-US" sz="2000" b="1" dirty="0" err="1">
                <a:latin typeface="Times New Roman" panose="02020603050405020304" pitchFamily="18" charset="0"/>
                <a:cs typeface="Times New Roman" panose="02020603050405020304" pitchFamily="18" charset="0"/>
              </a:rPr>
              <a:t>Zunlei</a:t>
            </a:r>
            <a:r>
              <a:rPr lang="en-US" sz="2000" b="1" dirty="0">
                <a:latin typeface="Times New Roman" panose="02020603050405020304" pitchFamily="18" charset="0"/>
                <a:cs typeface="Times New Roman" panose="02020603050405020304" pitchFamily="18" charset="0"/>
              </a:rPr>
              <a:t> Feng; </a:t>
            </a:r>
            <a:r>
              <a:rPr lang="en-US" sz="2000" b="1" dirty="0" err="1">
                <a:latin typeface="Times New Roman" panose="02020603050405020304" pitchFamily="18" charset="0"/>
                <a:cs typeface="Times New Roman" panose="02020603050405020304" pitchFamily="18" charset="0"/>
              </a:rPr>
              <a:t>Jingwen</a:t>
            </a:r>
            <a:r>
              <a:rPr lang="en-US" sz="2000" b="1" dirty="0">
                <a:latin typeface="Times New Roman" panose="02020603050405020304" pitchFamily="18" charset="0"/>
                <a:cs typeface="Times New Roman" panose="02020603050405020304" pitchFamily="18" charset="0"/>
              </a:rPr>
              <a:t> Ye; “Neural Style Transfer: A Review”, Journal of Engineering Research and Sciences (JENRS), 20 January 2022. </a:t>
            </a:r>
          </a:p>
          <a:p>
            <a:pPr marL="514350" indent="-514350">
              <a:buFont typeface="+mj-lt"/>
              <a:buAutoNum type="romanUcPeriod"/>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Neural style transfer has gained significant attention in recent years due to its ability to generate visually appealing images. The authors introduced a new normalization technique called Adaptive Instance Normalization (</a:t>
            </a:r>
            <a:r>
              <a:rPr lang="en-US" sz="1800" dirty="0" err="1">
                <a:latin typeface="Times New Roman" panose="02020603050405020304" pitchFamily="18" charset="0"/>
                <a:cs typeface="Times New Roman" panose="02020603050405020304" pitchFamily="18" charset="0"/>
              </a:rPr>
              <a:t>AdaIN</a:t>
            </a:r>
            <a:r>
              <a:rPr lang="en-US" sz="1800" dirty="0">
                <a:latin typeface="Times New Roman" panose="02020603050405020304" pitchFamily="18" charset="0"/>
                <a:cs typeface="Times New Roman" panose="02020603050405020304" pitchFamily="18" charset="0"/>
              </a:rPr>
              <a:t>), which improves the quality of stylized images by aligning the mean and variance of the content and style features. The authors showed that their method can produce highly stylized images with improved quality compared to previous methods. Several contributions have been made to improve the quality and efficiency of NST methods, including the introduction of real-time style transfer and the use of novel normalization techniques. With the ongoing research in this field, NST is expected to continue to evolve and produce more impressive results.</a:t>
            </a:r>
            <a:endParaRPr lang="en-US" sz="1800" b="1" dirty="0">
              <a:latin typeface="Times New Roman" panose="02020603050405020304"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02-05-2023</a:t>
            </a:fld>
            <a:endParaRPr lang="en-IN"/>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8" name="Content Placeholder 2"/>
          <p:cNvSpPr>
            <a:spLocks noGrp="1"/>
          </p:cNvSpPr>
          <p:nvPr>
            <p:ph idx="1"/>
          </p:nvPr>
        </p:nvSpPr>
        <p:spPr>
          <a:xfrm>
            <a:off x="457200" y="1600200"/>
            <a:ext cx="8229600" cy="4525963"/>
          </a:xfrm>
        </p:spPr>
        <p:txBody>
          <a:bodyPr>
            <a:normAutofit/>
          </a:bodyPr>
          <a:lstStyle/>
          <a:p>
            <a:pPr marL="514350" indent="-514350">
              <a:buFont typeface="+mj-lt"/>
              <a:buAutoNum type="romanUcPeriod" startAt="2"/>
            </a:pPr>
            <a:r>
              <a:rPr lang="en-US" sz="2000" b="1" dirty="0">
                <a:latin typeface="Times New Roman" panose="02020603050405020304" pitchFamily="18" charset="0"/>
                <a:cs typeface="Times New Roman" panose="02020603050405020304" pitchFamily="18" charset="0"/>
              </a:rPr>
              <a:t>Flavio Luiz; Romulo Augusto Vieira Costa; “Neural Networks and Digital Arts: Some Reflections”, IEEE Transactions on Visualization and Computer Graphics 26(11):3365-3385,January 2022.</a:t>
            </a:r>
          </a:p>
          <a:p>
            <a:pPr marL="514350" indent="-514350">
              <a:buFont typeface="+mj-lt"/>
              <a:buAutoNum type="romanUcPeriod" startAt="2"/>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authors begin by discussing the history of digital art and its evolution over time, highlighting the ways in which technology has played a significant role in shaping its development. They then move on to introduce the concept of neural networks and explain how they differ from traditional algorithms. Neural networks, they argue, have the ability to ”learn” and adapt to new information, making them particularly well-suited to creative tasks such as generating novel imagery or </a:t>
            </a:r>
            <a:r>
              <a:rPr lang="en-US" sz="1800" dirty="0" err="1">
                <a:latin typeface="Times New Roman" panose="02020603050405020304" pitchFamily="18" charset="0"/>
                <a:cs typeface="Times New Roman" panose="02020603050405020304" pitchFamily="18" charset="0"/>
              </a:rPr>
              <a:t>music.The</a:t>
            </a:r>
            <a:r>
              <a:rPr lang="en-US" sz="1800" dirty="0">
                <a:latin typeface="Times New Roman" panose="02020603050405020304" pitchFamily="18" charset="0"/>
                <a:cs typeface="Times New Roman" panose="02020603050405020304" pitchFamily="18" charset="0"/>
              </a:rPr>
              <a:t> paper goes on to explore several case studies of neural network-generated art, including the work of artist Anna </a:t>
            </a:r>
            <a:r>
              <a:rPr lang="en-US" sz="1800" dirty="0" err="1">
                <a:latin typeface="Times New Roman" panose="02020603050405020304" pitchFamily="18" charset="0"/>
                <a:cs typeface="Times New Roman" panose="02020603050405020304" pitchFamily="18" charset="0"/>
              </a:rPr>
              <a:t>Ridler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Ridler’s</a:t>
            </a:r>
            <a:r>
              <a:rPr lang="en-US" sz="1800" dirty="0">
                <a:latin typeface="Times New Roman" panose="02020603050405020304" pitchFamily="18" charset="0"/>
                <a:cs typeface="Times New Roman" panose="02020603050405020304" pitchFamily="18" charset="0"/>
              </a:rPr>
              <a:t> pieces, which use neural networks to generate images based on data sets, serve as a demonstration of the potential of this technology to create new and innovative forms of artistic expression.</a:t>
            </a:r>
            <a:endParaRPr lang="en-US" sz="18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02-05-2023</a:t>
            </a:fld>
            <a:endParaRPr lang="en-IN"/>
          </a:p>
        </p:txBody>
      </p:sp>
    </p:spTree>
    <p:extLst>
      <p:ext uri="{BB962C8B-B14F-4D97-AF65-F5344CB8AC3E}">
        <p14:creationId xmlns:p14="http://schemas.microsoft.com/office/powerpoint/2010/main" val="21990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8" name="Content Placeholder 2"/>
          <p:cNvSpPr>
            <a:spLocks noGrp="1"/>
          </p:cNvSpPr>
          <p:nvPr>
            <p:ph idx="1"/>
          </p:nvPr>
        </p:nvSpPr>
        <p:spPr>
          <a:xfrm>
            <a:off x="457200" y="1600200"/>
            <a:ext cx="8229600" cy="4525963"/>
          </a:xfrm>
        </p:spPr>
        <p:txBody>
          <a:bodyPr>
            <a:normAutofit/>
          </a:bodyPr>
          <a:lstStyle/>
          <a:p>
            <a:pPr marL="514350" indent="-514350">
              <a:buFont typeface="+mj-lt"/>
              <a:buAutoNum type="romanUcPeriod" startAt="3"/>
            </a:pPr>
            <a:r>
              <a:rPr lang="en-US" sz="2000" b="1" dirty="0">
                <a:latin typeface="Times New Roman" panose="02020603050405020304" pitchFamily="18" charset="0"/>
                <a:cs typeface="Times New Roman" panose="02020603050405020304" pitchFamily="18" charset="0"/>
              </a:rPr>
              <a:t>Young- </a:t>
            </a:r>
            <a:r>
              <a:rPr lang="en-US" sz="2000" b="1" dirty="0" err="1">
                <a:latin typeface="Times New Roman" panose="02020603050405020304" pitchFamily="18" charset="0"/>
                <a:cs typeface="Times New Roman" panose="02020603050405020304" pitchFamily="18" charset="0"/>
              </a:rPr>
              <a:t>Jin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Heo</a:t>
            </a:r>
            <a:r>
              <a:rPr lang="en-US" sz="2000" b="1" dirty="0">
                <a:latin typeface="Times New Roman" panose="02020603050405020304" pitchFamily="18" charset="0"/>
                <a:cs typeface="Times New Roman" panose="02020603050405020304" pitchFamily="18" charset="0"/>
              </a:rPr>
              <a:t>; Byung-</a:t>
            </a:r>
            <a:r>
              <a:rPr lang="en-US" sz="2000" b="1" dirty="0" err="1">
                <a:latin typeface="Times New Roman" panose="02020603050405020304" pitchFamily="18" charset="0"/>
                <a:cs typeface="Times New Roman" panose="02020603050405020304" pitchFamily="18" charset="0"/>
              </a:rPr>
              <a:t>Gyu</a:t>
            </a:r>
            <a:r>
              <a:rPr lang="en-US" sz="2000" b="1" dirty="0">
                <a:latin typeface="Times New Roman" panose="02020603050405020304" pitchFamily="18" charset="0"/>
                <a:cs typeface="Times New Roman" panose="02020603050405020304" pitchFamily="18" charset="0"/>
              </a:rPr>
              <a:t> Kim; </a:t>
            </a:r>
            <a:r>
              <a:rPr lang="en-US" sz="2000" b="1" dirty="0" err="1">
                <a:latin typeface="Times New Roman" panose="02020603050405020304" pitchFamily="18" charset="0"/>
                <a:cs typeface="Times New Roman" panose="02020603050405020304" pitchFamily="18" charset="0"/>
              </a:rPr>
              <a:t>Partha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Pratim</a:t>
            </a:r>
            <a:r>
              <a:rPr lang="en-US" sz="2000" b="1" dirty="0">
                <a:latin typeface="Times New Roman" panose="02020603050405020304" pitchFamily="18" charset="0"/>
                <a:cs typeface="Times New Roman" panose="02020603050405020304" pitchFamily="18" charset="0"/>
              </a:rPr>
              <a:t> Roy; “Frontal Face Generation Algorithm from Multi-view Images Based on Generative Adversarial Network”, Journal of Multimedia Information System VOL. 8, NO. 2, June 2021 (pp. 85-92). </a:t>
            </a:r>
          </a:p>
          <a:p>
            <a:pPr marL="514350" indent="-514350">
              <a:buFont typeface="+mj-lt"/>
              <a:buAutoNum type="romanUcPeriod" startAt="3"/>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use of Generative Adversarial Network (GAN) for frontal face generation from multi-view images has shown promising results. Several studies have demonstrated the effectiveness of this approach in generating realistic and high-quality frontal faces. The GAN architecture allows for the generation of diverse and unique face images, which is particularly useful in applications such as facial recognition, virtual reality, and entertainment. However, there is still room for improvement in terms of the quality and diversity of generated faces, as well as the ability to handle occlusions and variations in facial expressions. Further research is needed to address these challenges and to explore the potential of GANs in generating realistic and diverse frontal face images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from multi-view inputs. </a:t>
            </a:r>
            <a:endParaRPr lang="en-US" sz="18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02-05-2023</a:t>
            </a:fld>
            <a:endParaRPr lang="en-IN"/>
          </a:p>
        </p:txBody>
      </p:sp>
    </p:spTree>
    <p:extLst>
      <p:ext uri="{BB962C8B-B14F-4D97-AF65-F5344CB8AC3E}">
        <p14:creationId xmlns:p14="http://schemas.microsoft.com/office/powerpoint/2010/main" val="2420629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3421</Words>
  <Application>Microsoft Office PowerPoint</Application>
  <PresentationFormat>On-screen Show (4:3)</PresentationFormat>
  <Paragraphs>282</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LITERATURE REVIEW</vt:lpstr>
      <vt:lpstr>LITERATURE REVIEW</vt:lpstr>
      <vt:lpstr>LITERATURE REVIEW</vt:lpstr>
      <vt:lpstr>LITERATURE REVIEW</vt:lpstr>
      <vt:lpstr>DESIGN AND METHODOLOGIES</vt:lpstr>
      <vt:lpstr>MODULE:1</vt:lpstr>
      <vt:lpstr>PowerPoint Presentation</vt:lpstr>
      <vt:lpstr>STANDARDS &amp; POLICIES</vt:lpstr>
      <vt:lpstr>IMPLEMENTATION</vt:lpstr>
      <vt:lpstr>ARCHITECTURE DIAGRAM</vt:lpstr>
      <vt:lpstr>DATA FLOW DIAGRAM</vt:lpstr>
      <vt:lpstr>USE CASE DIAGRAM</vt:lpstr>
      <vt:lpstr>COLLABRATION DIAGRAM</vt:lpstr>
      <vt:lpstr>ER DIAGRAM</vt:lpstr>
      <vt:lpstr>TESTING</vt:lpstr>
      <vt:lpstr>UNIT TESTING</vt:lpstr>
      <vt:lpstr>INTEGRATION TESTING</vt:lpstr>
      <vt:lpstr>FUNCTIONAL TESTING</vt:lpstr>
      <vt:lpstr>WHITE BOX TESTING</vt:lpstr>
      <vt:lpstr>BLACK BOX TESTING</vt:lpstr>
      <vt:lpstr>INPUT AND OUTPUT</vt:lpstr>
      <vt:lpstr>PowerPoint Presentation</vt:lpstr>
      <vt:lpstr>CONCLUSION</vt:lpstr>
      <vt:lpstr>Future Enhancements</vt:lpstr>
      <vt:lpstr>Web references</vt:lpstr>
      <vt:lpstr>REFERENCES(as per IEEE format only)</vt:lpstr>
      <vt:lpstr>Plagiarism Report of PPT</vt:lpstr>
      <vt:lpstr>Internship Certificate</vt:lpstr>
      <vt:lpstr>Poster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Abhishek Kodati</cp:lastModifiedBy>
  <cp:revision>24</cp:revision>
  <dcterms:created xsi:type="dcterms:W3CDTF">2020-03-05T03:47:09Z</dcterms:created>
  <dcterms:modified xsi:type="dcterms:W3CDTF">2023-05-01T19:42:14Z</dcterms:modified>
</cp:coreProperties>
</file>