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1"/>
  </p:notesMasterIdLst>
  <p:sldIdLst>
    <p:sldId id="292" r:id="rId5"/>
    <p:sldId id="1305" r:id="rId6"/>
    <p:sldId id="352" r:id="rId7"/>
    <p:sldId id="1300" r:id="rId8"/>
    <p:sldId id="1284" r:id="rId9"/>
    <p:sldId id="1285" r:id="rId10"/>
    <p:sldId id="1303" r:id="rId11"/>
    <p:sldId id="1286" r:id="rId12"/>
    <p:sldId id="1287" r:id="rId13"/>
    <p:sldId id="1292" r:id="rId14"/>
    <p:sldId id="1293" r:id="rId15"/>
    <p:sldId id="1294" r:id="rId16"/>
    <p:sldId id="1295" r:id="rId17"/>
    <p:sldId id="1297" r:id="rId18"/>
    <p:sldId id="1288" r:id="rId19"/>
    <p:sldId id="1249" r:id="rId20"/>
  </p:sldIdLst>
  <p:sldSz cx="9144000" cy="5143500" type="screen16x9"/>
  <p:notesSz cx="6858000" cy="9144000"/>
  <p:custShowLst>
    <p:custShow name="Custom Show 1" id="0">
      <p:sldLst>
        <p:sld r:id="rId5"/>
        <p:sld r:id="rId7"/>
        <p:sld r:id="rId8"/>
        <p:sld r:id="rId9"/>
        <p:sld r:id="rId12"/>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p:cViewPr varScale="1">
        <p:scale>
          <a:sx n="59" d="100"/>
          <a:sy n="59" d="100"/>
        </p:scale>
        <p:origin x="1166" y="58"/>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3"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nikandan Satheesh" userId="2d7664eec464cb84" providerId="LiveId" clId="{D9151F5B-861E-4FA2-AF45-A1ED39C8A1FD}"/>
    <pc:docChg chg="modSld">
      <pc:chgData name="Manikandan Satheesh" userId="2d7664eec464cb84" providerId="LiveId" clId="{D9151F5B-861E-4FA2-AF45-A1ED39C8A1FD}" dt="2024-04-08T06:53:21.475" v="3" actId="20577"/>
      <pc:docMkLst>
        <pc:docMk/>
      </pc:docMkLst>
      <pc:sldChg chg="modSp mod">
        <pc:chgData name="Manikandan Satheesh" userId="2d7664eec464cb84" providerId="LiveId" clId="{D9151F5B-861E-4FA2-AF45-A1ED39C8A1FD}" dt="2024-04-08T06:53:21.475" v="3" actId="20577"/>
        <pc:sldMkLst>
          <pc:docMk/>
          <pc:sldMk cId="0" sldId="292"/>
        </pc:sldMkLst>
        <pc:spChg chg="mod">
          <ac:chgData name="Manikandan Satheesh" userId="2d7664eec464cb84" providerId="LiveId" clId="{D9151F5B-861E-4FA2-AF45-A1ED39C8A1FD}" dt="2024-04-08T06:53:21.475" v="3" actId="20577"/>
          <ac:spMkLst>
            <pc:docMk/>
            <pc:sldMk cId="0" sldId="292"/>
            <ac:spMk id="24" creationId="{C20BD188-F1AC-8947-CAF9-F4BF1056D5B6}"/>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4/9/2024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095095" y="3956068"/>
            <a:ext cx="2095554"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:Harikrishna KR</a:t>
            </a: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a:t>
            </a:r>
            <a:r>
              <a:rPr lang="en-US" sz="1100" b="0" i="0" u="none" strike="noStrike" cap="none">
                <a:solidFill>
                  <a:schemeClr val="tx1"/>
                </a:solidFill>
                <a:latin typeface="Arial"/>
                <a:ea typeface="Arial"/>
                <a:cs typeface="Arial"/>
                <a:sym typeface="Arial"/>
              </a:rPr>
              <a:t>:720921243026</a:t>
            </a:r>
            <a:endParaRPr lang="en-US" sz="1100" b="0" i="0" u="none" strike="noStrike" cap="none" dirty="0">
              <a:solidFill>
                <a:schemeClr val="tx1"/>
              </a:solidFill>
              <a:latin typeface="Arial"/>
              <a:ea typeface="Arial"/>
              <a:cs typeface="Arial"/>
              <a:sym typeface="Arial"/>
            </a:endParaRP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430887"/>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JCT</a:t>
            </a:r>
            <a:r>
              <a:rPr lang="en-US" sz="1100" dirty="0">
                <a:solidFill>
                  <a:schemeClr val="tx1"/>
                </a:solidFill>
              </a:rPr>
              <a:t> College of Engineering &amp; Technology-Coimbatore</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pic>
        <p:nvPicPr>
          <p:cNvPr id="4" name="Picture 3">
            <a:extLst>
              <a:ext uri="{FF2B5EF4-FFF2-40B4-BE49-F238E27FC236}">
                <a16:creationId xmlns:a16="http://schemas.microsoft.com/office/drawing/2014/main" id="{ED4F88E8-EB00-D5FF-FF6C-809992CC704C}"/>
              </a:ext>
            </a:extLst>
          </p:cNvPr>
          <p:cNvPicPr>
            <a:picLocks noChangeAspect="1"/>
          </p:cNvPicPr>
          <p:nvPr/>
        </p:nvPicPr>
        <p:blipFill>
          <a:blip r:embed="rId2"/>
          <a:stretch>
            <a:fillRect/>
          </a:stretch>
        </p:blipFill>
        <p:spPr>
          <a:xfrm>
            <a:off x="846194" y="1065075"/>
            <a:ext cx="7451612" cy="3745232"/>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User-Profile</a:t>
            </a:r>
          </a:p>
        </p:txBody>
      </p:sp>
      <p:pic>
        <p:nvPicPr>
          <p:cNvPr id="3" name="Picture 2">
            <a:extLst>
              <a:ext uri="{FF2B5EF4-FFF2-40B4-BE49-F238E27FC236}">
                <a16:creationId xmlns:a16="http://schemas.microsoft.com/office/drawing/2014/main" id="{752034C2-250C-EA00-1EEF-D2F9F7EED3B4}"/>
              </a:ext>
            </a:extLst>
          </p:cNvPr>
          <p:cNvPicPr>
            <a:picLocks noChangeAspect="1"/>
          </p:cNvPicPr>
          <p:nvPr/>
        </p:nvPicPr>
        <p:blipFill>
          <a:blip r:embed="rId2"/>
          <a:stretch>
            <a:fillRect/>
          </a:stretch>
        </p:blipFill>
        <p:spPr>
          <a:xfrm>
            <a:off x="1001826" y="1146822"/>
            <a:ext cx="7249206" cy="3621918"/>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Admin-Page</a:t>
            </a:r>
          </a:p>
        </p:txBody>
      </p:sp>
      <p:pic>
        <p:nvPicPr>
          <p:cNvPr id="3" name="Picture 2">
            <a:extLst>
              <a:ext uri="{FF2B5EF4-FFF2-40B4-BE49-F238E27FC236}">
                <a16:creationId xmlns:a16="http://schemas.microsoft.com/office/drawing/2014/main" id="{B6F49D71-7F73-0DC4-F080-784C26B98BC2}"/>
              </a:ext>
            </a:extLst>
          </p:cNvPr>
          <p:cNvPicPr>
            <a:picLocks noChangeAspect="1"/>
          </p:cNvPicPr>
          <p:nvPr/>
        </p:nvPicPr>
        <p:blipFill>
          <a:blip r:embed="rId2"/>
          <a:stretch>
            <a:fillRect/>
          </a:stretch>
        </p:blipFill>
        <p:spPr>
          <a:xfrm>
            <a:off x="1219315" y="1180964"/>
            <a:ext cx="6704919" cy="3569629"/>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a:t>Departments-Page</a:t>
            </a:r>
          </a:p>
        </p:txBody>
      </p:sp>
      <p:pic>
        <p:nvPicPr>
          <p:cNvPr id="3" name="Picture 2">
            <a:extLst>
              <a:ext uri="{FF2B5EF4-FFF2-40B4-BE49-F238E27FC236}">
                <a16:creationId xmlns:a16="http://schemas.microsoft.com/office/drawing/2014/main" id="{8EC83346-FDC3-99A8-77D5-FD838C924DED}"/>
              </a:ext>
            </a:extLst>
          </p:cNvPr>
          <p:cNvPicPr>
            <a:picLocks noChangeAspect="1"/>
          </p:cNvPicPr>
          <p:nvPr/>
        </p:nvPicPr>
        <p:blipFill>
          <a:blip r:embed="rId2"/>
          <a:stretch>
            <a:fillRect/>
          </a:stretch>
        </p:blipFill>
        <p:spPr>
          <a:xfrm>
            <a:off x="1054253" y="1198562"/>
            <a:ext cx="7168203" cy="3398539"/>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br>
              <a:rPr lang="en-US" b="0" i="0">
                <a:solidFill>
                  <a:srgbClr val="374151"/>
                </a:solidFill>
                <a:effectLst/>
                <a:latin typeface="Söhne"/>
              </a:rPr>
            </a:br>
            <a:endParaRPr lang="en-US"/>
          </a:p>
        </p:txBody>
      </p:sp>
      <p:sp>
        <p:nvSpPr>
          <p:cNvPr id="6" name="TextBox 5">
            <a:extLst>
              <a:ext uri="{FF2B5EF4-FFF2-40B4-BE49-F238E27FC236}">
                <a16:creationId xmlns:a16="http://schemas.microsoft.com/office/drawing/2014/main" id="{F5F3A1A2-A6F3-31E8-1B99-DF8DA72CFD23}"/>
              </a:ext>
            </a:extLst>
          </p:cNvPr>
          <p:cNvSpPr txBox="1"/>
          <p:nvPr/>
        </p:nvSpPr>
        <p:spPr>
          <a:xfrm>
            <a:off x="250772" y="1113760"/>
            <a:ext cx="8521753" cy="3539430"/>
          </a:xfrm>
          <a:prstGeom prst="rect">
            <a:avLst/>
          </a:prstGeom>
          <a:noFill/>
        </p:spPr>
        <p:txBody>
          <a:bodyPr wrap="square" rtlCol="0">
            <a:spAutoFit/>
          </a:bodyPr>
          <a:lstStyle/>
          <a:p>
            <a:pPr algn="l"/>
            <a:r>
              <a:rPr lang="en-US" b="1" i="0" dirty="0">
                <a:solidFill>
                  <a:srgbClr val="0D0D0D"/>
                </a:solidFill>
                <a:effectLst/>
                <a:highlight>
                  <a:srgbClr val="FFFFFF"/>
                </a:highlight>
                <a:latin typeface="Söhne"/>
              </a:rPr>
              <a:t>1. Artificial Intelligence and Machine Learning Integration</a:t>
            </a:r>
          </a:p>
          <a:p>
            <a:pPr algn="l">
              <a:buFont typeface="Arial" panose="020B0604020202020204" pitchFamily="34" charset="0"/>
              <a:buChar char="•"/>
            </a:pPr>
            <a:r>
              <a:rPr lang="en-US" b="1" i="0" dirty="0">
                <a:solidFill>
                  <a:srgbClr val="0D0D0D"/>
                </a:solidFill>
                <a:effectLst/>
                <a:highlight>
                  <a:srgbClr val="FFFFFF"/>
                </a:highlight>
                <a:latin typeface="Söhne"/>
              </a:rPr>
              <a:t>Content Recommendation System</a:t>
            </a:r>
            <a:r>
              <a:rPr lang="en-US" b="0" i="0" dirty="0">
                <a:solidFill>
                  <a:srgbClr val="0D0D0D"/>
                </a:solidFill>
                <a:effectLst/>
                <a:highlight>
                  <a:srgbClr val="FFFFFF"/>
                </a:highlight>
                <a:latin typeface="Söhne"/>
              </a:rPr>
              <a:t>: Implement machine learning algorithms to analyze user behavior, preferences, and interactions with the content to provide personalized note recommendations.</a:t>
            </a:r>
          </a:p>
          <a:p>
            <a:pPr algn="l">
              <a:buFont typeface="Arial" panose="020B0604020202020204" pitchFamily="34" charset="0"/>
              <a:buChar char="•"/>
            </a:pPr>
            <a:r>
              <a:rPr lang="en-US" b="1" i="0" dirty="0">
                <a:solidFill>
                  <a:srgbClr val="0D0D0D"/>
                </a:solidFill>
                <a:effectLst/>
                <a:highlight>
                  <a:srgbClr val="FFFFFF"/>
                </a:highlight>
                <a:latin typeface="Söhne"/>
              </a:rPr>
              <a:t>Automatic Categorization</a:t>
            </a:r>
            <a:r>
              <a:rPr lang="en-US" b="0" i="0" dirty="0">
                <a:solidFill>
                  <a:srgbClr val="0D0D0D"/>
                </a:solidFill>
                <a:effectLst/>
                <a:highlight>
                  <a:srgbClr val="FFFFFF"/>
                </a:highlight>
                <a:latin typeface="Söhne"/>
              </a:rPr>
              <a:t>: Utilize natural language processing (NLP) techniques to automatically categorize notes based on their content, making the upload process more efficient and improving the discoverability of resources.</a:t>
            </a:r>
          </a:p>
          <a:p>
            <a:pPr algn="l"/>
            <a:r>
              <a:rPr lang="en-US" b="1" i="0" dirty="0">
                <a:solidFill>
                  <a:srgbClr val="0D0D0D"/>
                </a:solidFill>
                <a:effectLst/>
                <a:highlight>
                  <a:srgbClr val="FFFFFF"/>
                </a:highlight>
                <a:latin typeface="Söhne"/>
              </a:rPr>
              <a:t>2. Enhanced Collaboration Features</a:t>
            </a:r>
          </a:p>
          <a:p>
            <a:pPr algn="l">
              <a:buFont typeface="Arial" panose="020B0604020202020204" pitchFamily="34" charset="0"/>
              <a:buChar char="•"/>
            </a:pPr>
            <a:r>
              <a:rPr lang="en-US" b="1" i="0" dirty="0">
                <a:solidFill>
                  <a:srgbClr val="0D0D0D"/>
                </a:solidFill>
                <a:effectLst/>
                <a:highlight>
                  <a:srgbClr val="FFFFFF"/>
                </a:highlight>
                <a:latin typeface="Söhne"/>
              </a:rPr>
              <a:t>Real-Time Collaboration</a:t>
            </a:r>
            <a:r>
              <a:rPr lang="en-US" b="0" i="0" dirty="0">
                <a:solidFill>
                  <a:srgbClr val="0D0D0D"/>
                </a:solidFill>
                <a:effectLst/>
                <a:highlight>
                  <a:srgbClr val="FFFFFF"/>
                </a:highlight>
                <a:latin typeface="Söhne"/>
              </a:rPr>
              <a:t>: Introduce real-time editing and commenting features, allowing multiple users to work on the same document simultaneously, similar to Google Docs.</a:t>
            </a:r>
          </a:p>
          <a:p>
            <a:pPr algn="l">
              <a:buFont typeface="Arial" panose="020B0604020202020204" pitchFamily="34" charset="0"/>
              <a:buChar char="•"/>
            </a:pPr>
            <a:r>
              <a:rPr lang="en-US" b="1" i="0" dirty="0">
                <a:solidFill>
                  <a:srgbClr val="0D0D0D"/>
                </a:solidFill>
                <a:effectLst/>
                <a:highlight>
                  <a:srgbClr val="FFFFFF"/>
                </a:highlight>
                <a:latin typeface="Söhne"/>
              </a:rPr>
              <a:t>Study Groups</a:t>
            </a:r>
            <a:r>
              <a:rPr lang="en-US" b="0" i="0" dirty="0">
                <a:solidFill>
                  <a:srgbClr val="0D0D0D"/>
                </a:solidFill>
                <a:effectLst/>
                <a:highlight>
                  <a:srgbClr val="FFFFFF"/>
                </a:highlight>
                <a:latin typeface="Söhne"/>
              </a:rPr>
              <a:t>: Enable users to create and join study groups within the application, fostering a more organized and collaborative learning environment.</a:t>
            </a:r>
          </a:p>
          <a:p>
            <a:pPr algn="l"/>
            <a:r>
              <a:rPr lang="en-US" b="1" i="0" dirty="0">
                <a:solidFill>
                  <a:srgbClr val="0D0D0D"/>
                </a:solidFill>
                <a:effectLst/>
                <a:highlight>
                  <a:srgbClr val="FFFFFF"/>
                </a:highlight>
                <a:latin typeface="Söhne"/>
              </a:rPr>
              <a:t>3. Integration with External Platforms</a:t>
            </a:r>
          </a:p>
          <a:p>
            <a:pPr algn="l">
              <a:buFont typeface="Arial" panose="020B0604020202020204" pitchFamily="34" charset="0"/>
              <a:buChar char="•"/>
            </a:pPr>
            <a:r>
              <a:rPr lang="en-US" b="1" i="0" dirty="0">
                <a:solidFill>
                  <a:srgbClr val="0D0D0D"/>
                </a:solidFill>
                <a:effectLst/>
                <a:highlight>
                  <a:srgbClr val="FFFFFF"/>
                </a:highlight>
                <a:latin typeface="Söhne"/>
              </a:rPr>
              <a:t>Cloud Storage Services</a:t>
            </a:r>
            <a:r>
              <a:rPr lang="en-US" b="0" i="0" dirty="0">
                <a:solidFill>
                  <a:srgbClr val="0D0D0D"/>
                </a:solidFill>
                <a:effectLst/>
                <a:highlight>
                  <a:srgbClr val="FFFFFF"/>
                </a:highlight>
                <a:latin typeface="Söhne"/>
              </a:rPr>
              <a:t>: Offer integration with cloud storage platforms (e.g., Google Drive, Dropbox) to allow users to easily upload and backup their notes.</a:t>
            </a:r>
          </a:p>
          <a:p>
            <a:pPr algn="l">
              <a:buFont typeface="Arial" panose="020B0604020202020204" pitchFamily="34" charset="0"/>
              <a:buChar char="•"/>
            </a:pPr>
            <a:r>
              <a:rPr lang="en-US" b="1" i="0" dirty="0">
                <a:solidFill>
                  <a:srgbClr val="0D0D0D"/>
                </a:solidFill>
                <a:effectLst/>
                <a:highlight>
                  <a:srgbClr val="FFFFFF"/>
                </a:highlight>
                <a:latin typeface="Söhne"/>
              </a:rPr>
              <a:t>Educational Tools and Platforms</a:t>
            </a:r>
            <a:r>
              <a:rPr lang="en-US" b="0" i="0" dirty="0">
                <a:solidFill>
                  <a:srgbClr val="0D0D0D"/>
                </a:solidFill>
                <a:effectLst/>
                <a:highlight>
                  <a:srgbClr val="FFFFFF"/>
                </a:highlight>
                <a:latin typeface="Söhne"/>
              </a:rPr>
              <a:t>: Integrate with other educational platforms and tools, providing a seamless experience for users to access a wide range of resources and tools from within the application.</a:t>
            </a:r>
          </a:p>
          <a:p>
            <a:endParaRPr lang="en-IN" dirty="0"/>
          </a:p>
        </p:txBody>
      </p:sp>
    </p:spTree>
    <p:extLst>
      <p:ext uri="{BB962C8B-B14F-4D97-AF65-F5344CB8AC3E}">
        <p14:creationId xmlns:p14="http://schemas.microsoft.com/office/powerpoint/2010/main" val="13231287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TextBox 2">
            <a:extLst>
              <a:ext uri="{FF2B5EF4-FFF2-40B4-BE49-F238E27FC236}">
                <a16:creationId xmlns:a16="http://schemas.microsoft.com/office/drawing/2014/main" id="{C739DEDC-D557-9F8C-0A50-7D264693B249}"/>
              </a:ext>
            </a:extLst>
          </p:cNvPr>
          <p:cNvSpPr txBox="1"/>
          <p:nvPr/>
        </p:nvSpPr>
        <p:spPr>
          <a:xfrm>
            <a:off x="131032" y="1081162"/>
            <a:ext cx="8715375" cy="2031325"/>
          </a:xfrm>
          <a:prstGeom prst="rect">
            <a:avLst/>
          </a:prstGeom>
          <a:noFill/>
        </p:spPr>
        <p:txBody>
          <a:bodyPr wrap="square" rtlCol="0">
            <a:spAutoFit/>
          </a:bodyPr>
          <a:lstStyle/>
          <a:p>
            <a:pPr algn="just"/>
            <a:r>
              <a:rPr kumimoji="0" lang="en-US" altLang="en-US" sz="1400" b="0" i="0" u="none" strike="noStrike" cap="none" normalizeH="0" baseline="0" dirty="0">
                <a:ln>
                  <a:noFill/>
                </a:ln>
                <a:solidFill>
                  <a:schemeClr val="tx1"/>
                </a:solidFill>
                <a:effectLst/>
                <a:latin typeface="Arial" panose="020B0604020202020204" pitchFamily="34" charset="0"/>
              </a:rPr>
              <a:t>In conclusion, note sharing applications serve as versatile tools that facilitate collaboration, knowledge exchange, and organization across various domains. Whether utilized for educational purposes, professional endeavors, or personal organization, these platforms offer a centralized hub for users to create, share, and collaborate on notes. By promoting efficient communication, enhancing productivity, and fostering learning and growth, note sharing applications play a crucial role in empowering individuals, teams, and communities to connect, collaborate, and succeed in today's digital age. As technology continues to evolve, the significance and impact of note sharing applications are expected to grow, providing invaluable support for collaboration and knowledge sharing in diverse contexts.</a:t>
            </a:r>
          </a:p>
          <a:p>
            <a:endParaRPr lang="en-IN" dirty="0"/>
          </a:p>
        </p:txBody>
      </p:sp>
    </p:spTree>
    <p:extLst>
      <p:ext uri="{BB962C8B-B14F-4D97-AF65-F5344CB8AC3E}">
        <p14:creationId xmlns:p14="http://schemas.microsoft.com/office/powerpoint/2010/main" val="20188784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Notes Sharing Web Application using Django Framework</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1" y="4713110"/>
            <a:ext cx="1047211"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000" dirty="0" err="1">
                <a:solidFill>
                  <a:schemeClr val="tx1"/>
                </a:solidFill>
              </a:rPr>
              <a:t>Gpt</a:t>
            </a:r>
            <a:r>
              <a:rPr lang="en-IN" sz="1000" dirty="0">
                <a:solidFill>
                  <a:schemeClr val="tx1"/>
                </a:solidFill>
              </a:rPr>
              <a:t> 4</a:t>
            </a:r>
          </a:p>
        </p:txBody>
      </p:sp>
      <p:sp>
        <p:nvSpPr>
          <p:cNvPr id="2" name="TextBox 1">
            <a:extLst>
              <a:ext uri="{FF2B5EF4-FFF2-40B4-BE49-F238E27FC236}">
                <a16:creationId xmlns:a16="http://schemas.microsoft.com/office/drawing/2014/main" id="{D3893BCA-98EC-DC95-E52D-926EC8859777}"/>
              </a:ext>
            </a:extLst>
          </p:cNvPr>
          <p:cNvSpPr txBox="1"/>
          <p:nvPr/>
        </p:nvSpPr>
        <p:spPr>
          <a:xfrm>
            <a:off x="138651" y="1184467"/>
            <a:ext cx="8751093" cy="2893100"/>
          </a:xfrm>
          <a:prstGeom prst="rect">
            <a:avLst/>
          </a:prstGeom>
          <a:noFill/>
        </p:spPr>
        <p:txBody>
          <a:bodyPr wrap="square" rtlCol="0">
            <a:spAutoFit/>
          </a:bodyPr>
          <a:lstStyle/>
          <a:p>
            <a:pPr algn="just"/>
            <a:r>
              <a:rPr lang="en-US" b="0" i="0" dirty="0">
                <a:solidFill>
                  <a:srgbClr val="0D0D0D"/>
                </a:solidFill>
                <a:effectLst/>
                <a:highlight>
                  <a:srgbClr val="FFFFFF"/>
                </a:highlight>
                <a:latin typeface="Söhne"/>
              </a:rPr>
              <a:t>In the digital era, the need for efficient and accessible educational resources is more pronounced than ever. This paper presents the development of a collaborative notes sharing web application designed to meet this demand by facilitating the sharing of academic materials among students. Utilizing the Django framework, a high-level Python web framework that encourages rapid development and pragmatic design, this application offers a robust platform for users to upload, download, and share notes in various formats. The system architecture is built on Django's Model-View-Template (MVT) architecture, ensuring a clear separation of concerns, scalability, and ease of maintenance. Key features include user authentication, file management, a search functionality for ease of access to specific materials, and a categorization system for organizing notes by subject, topic, or course. Preliminary testing indicates a user-friendly interface and a positive reception from the target audience, suggesting the application's potential to significantly enhance the learning experience by promoting collaborative study and resource sharing. Future work will focus on incorporating advanced features such as collaborative editing, integration with cloud storage services, and the implementation of machine learning algorithms to recommend personalized content to users based on their interests and study habits.</a:t>
            </a:r>
            <a:endParaRPr lang="en-IN" dirty="0"/>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Problem Statement</a:t>
            </a:r>
            <a:endParaRPr lang="en-IN" sz="1600" dirty="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id="{8BF1B550-C296-4062-47C2-678C423998BA}"/>
              </a:ext>
            </a:extLst>
          </p:cNvPr>
          <p:cNvSpPr txBox="1"/>
          <p:nvPr/>
        </p:nvSpPr>
        <p:spPr>
          <a:xfrm>
            <a:off x="138652" y="1171576"/>
            <a:ext cx="8636793" cy="1600438"/>
          </a:xfrm>
          <a:prstGeom prst="rect">
            <a:avLst/>
          </a:prstGeom>
          <a:noFill/>
        </p:spPr>
        <p:txBody>
          <a:bodyPr wrap="square" rtlCol="0">
            <a:spAutoFit/>
          </a:bodyPr>
          <a:lstStyle/>
          <a:p>
            <a:pPr algn="just"/>
            <a:r>
              <a:rPr lang="en-US" b="0" i="0" dirty="0">
                <a:solidFill>
                  <a:srgbClr val="0D0D0D"/>
                </a:solidFill>
                <a:effectLst/>
                <a:highlight>
                  <a:srgbClr val="FFFFFF"/>
                </a:highlight>
                <a:latin typeface="Söhne"/>
              </a:rPr>
              <a:t>The primary challenge addressed by this project is the lack of an intuitive, efficient, and collaborative platform specifically designed for the sharing and management of academic notes and resources among students and educators. Despite the availability of various online platforms, there remains a significant gap in services that cater specifically to academic collaboration, with many students resorting to fragmented and less secure means of sharing study materials. This project aims to leverage the Django framework to develop a user-friendly, secure, and scalable web application that not only facilitates the easy sharing and organization of notes but also enhances the overall learning experience through collaborative features and a community-driven approach.</a:t>
            </a:r>
            <a:endParaRPr lang="en-IN" dirty="0"/>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Project Overview</a:t>
            </a:r>
            <a:endParaRPr lang="en-IN" sz="1600" dirty="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1" y="4713110"/>
            <a:ext cx="1254379"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:google</a:t>
            </a:r>
          </a:p>
        </p:txBody>
      </p:sp>
      <p:pic>
        <p:nvPicPr>
          <p:cNvPr id="5" name="Picture 4">
            <a:extLst>
              <a:ext uri="{FF2B5EF4-FFF2-40B4-BE49-F238E27FC236}">
                <a16:creationId xmlns:a16="http://schemas.microsoft.com/office/drawing/2014/main" id="{0B3FC285-3296-F60C-214E-60A37F59E334}"/>
              </a:ext>
            </a:extLst>
          </p:cNvPr>
          <p:cNvPicPr>
            <a:picLocks noChangeAspect="1"/>
          </p:cNvPicPr>
          <p:nvPr/>
        </p:nvPicPr>
        <p:blipFill>
          <a:blip r:embed="rId3"/>
          <a:stretch>
            <a:fillRect/>
          </a:stretch>
        </p:blipFill>
        <p:spPr>
          <a:xfrm>
            <a:off x="1514474" y="1004393"/>
            <a:ext cx="5283003" cy="3518562"/>
          </a:xfrm>
          <a:prstGeom prst="rect">
            <a:avLst/>
          </a:prstGeom>
        </p:spPr>
      </p:pic>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8533" y="600226"/>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Proposed Solution</a:t>
            </a:r>
            <a:endParaRPr lang="en-IN" sz="1600" dirty="0"/>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111864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 GPT 4</a:t>
            </a:r>
          </a:p>
        </p:txBody>
      </p:sp>
      <p:sp>
        <p:nvSpPr>
          <p:cNvPr id="4" name="TextBox 3">
            <a:extLst>
              <a:ext uri="{FF2B5EF4-FFF2-40B4-BE49-F238E27FC236}">
                <a16:creationId xmlns:a16="http://schemas.microsoft.com/office/drawing/2014/main" id="{449EFD1E-6479-BFA3-6A0C-A572F13E812B}"/>
              </a:ext>
            </a:extLst>
          </p:cNvPr>
          <p:cNvSpPr txBox="1"/>
          <p:nvPr/>
        </p:nvSpPr>
        <p:spPr>
          <a:xfrm>
            <a:off x="138533" y="922489"/>
            <a:ext cx="8422480" cy="3970318"/>
          </a:xfrm>
          <a:prstGeom prst="rect">
            <a:avLst/>
          </a:prstGeom>
          <a:noFill/>
        </p:spPr>
        <p:txBody>
          <a:bodyPr wrap="square" rtlCol="0">
            <a:spAutoFit/>
          </a:bodyPr>
          <a:lstStyle/>
          <a:p>
            <a:pPr algn="l"/>
            <a:r>
              <a:rPr lang="en-US" b="0" i="0" dirty="0">
                <a:solidFill>
                  <a:srgbClr val="0D0D0D"/>
                </a:solidFill>
                <a:effectLst/>
                <a:highlight>
                  <a:srgbClr val="FFFFFF"/>
                </a:highlight>
                <a:latin typeface="Söhne"/>
              </a:rPr>
              <a:t>The proposed solution is to develop a comprehensive, secure, and user-friendly Notes Sharing Web Application tailored for students, educators, and academic institutions. This application will leverage the Django framework for its robustness, security features, and scalability. Below are the key components of the proposed solution:</a:t>
            </a:r>
          </a:p>
          <a:p>
            <a:pPr algn="l"/>
            <a:r>
              <a:rPr lang="en-US" b="0" i="0" dirty="0">
                <a:solidFill>
                  <a:srgbClr val="0D0D0D"/>
                </a:solidFill>
                <a:effectLst/>
                <a:highlight>
                  <a:srgbClr val="FFFFFF"/>
                </a:highlight>
                <a:latin typeface="Söhne"/>
              </a:rPr>
              <a:t>1. </a:t>
            </a:r>
            <a:r>
              <a:rPr lang="en-US" b="1" i="0" dirty="0">
                <a:solidFill>
                  <a:srgbClr val="0D0D0D"/>
                </a:solidFill>
                <a:effectLst/>
                <a:highlight>
                  <a:srgbClr val="FFFFFF"/>
                </a:highlight>
                <a:latin typeface="Söhne"/>
              </a:rPr>
              <a:t>System Architecture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Backend Development</a:t>
            </a:r>
            <a:r>
              <a:rPr lang="en-US" b="0" i="0" dirty="0">
                <a:solidFill>
                  <a:srgbClr val="0D0D0D"/>
                </a:solidFill>
                <a:effectLst/>
                <a:highlight>
                  <a:srgbClr val="FFFFFF"/>
                </a:highlight>
                <a:latin typeface="Söhne"/>
              </a:rPr>
              <a:t>: Utilize Django for server-side logic, database management, user authentication, and session management, ensuring a secure and efficient backend structure.</a:t>
            </a:r>
          </a:p>
          <a:p>
            <a:pPr algn="l">
              <a:buFont typeface="Arial" panose="020B0604020202020204" pitchFamily="34" charset="0"/>
              <a:buChar char="•"/>
            </a:pPr>
            <a:r>
              <a:rPr lang="en-US" b="1" i="0" dirty="0">
                <a:solidFill>
                  <a:srgbClr val="0D0D0D"/>
                </a:solidFill>
                <a:effectLst/>
                <a:highlight>
                  <a:srgbClr val="FFFFFF"/>
                </a:highlight>
                <a:latin typeface="Söhne"/>
              </a:rPr>
              <a:t>Frontend Integration</a:t>
            </a:r>
            <a:r>
              <a:rPr lang="en-US" b="0" i="0" dirty="0">
                <a:solidFill>
                  <a:srgbClr val="0D0D0D"/>
                </a:solidFill>
                <a:effectLst/>
                <a:highlight>
                  <a:srgbClr val="FFFFFF"/>
                </a:highlight>
                <a:latin typeface="Söhne"/>
              </a:rPr>
              <a:t>: Employ HTML, CSS, and JavaScript, alongside Django’s template system, to create an intuitive and responsive user interface that enhances user experience.</a:t>
            </a:r>
          </a:p>
          <a:p>
            <a:pPr algn="l">
              <a:buFont typeface="Arial" panose="020B0604020202020204" pitchFamily="34" charset="0"/>
              <a:buChar char="•"/>
            </a:pPr>
            <a:r>
              <a:rPr lang="en-US" b="1" i="0" dirty="0">
                <a:solidFill>
                  <a:srgbClr val="0D0D0D"/>
                </a:solidFill>
                <a:effectLst/>
                <a:highlight>
                  <a:srgbClr val="FFFFFF"/>
                </a:highlight>
                <a:latin typeface="Söhne"/>
              </a:rPr>
              <a:t>Database Design</a:t>
            </a:r>
            <a:r>
              <a:rPr lang="en-US" b="0" i="0" dirty="0">
                <a:solidFill>
                  <a:srgbClr val="0D0D0D"/>
                </a:solidFill>
                <a:effectLst/>
                <a:highlight>
                  <a:srgbClr val="FFFFFF"/>
                </a:highlight>
                <a:latin typeface="Söhne"/>
              </a:rPr>
              <a:t>: Design a relational database schema that efficiently stores user data, notes, categories, and interactions to facilitate quick retrieval and secure storage of information.</a:t>
            </a:r>
          </a:p>
          <a:p>
            <a:pPr algn="l"/>
            <a:r>
              <a:rPr lang="en-US" b="0" i="0" dirty="0">
                <a:solidFill>
                  <a:srgbClr val="0D0D0D"/>
                </a:solidFill>
                <a:effectLst/>
                <a:highlight>
                  <a:srgbClr val="FFFFFF"/>
                </a:highlight>
                <a:latin typeface="Söhne"/>
              </a:rPr>
              <a:t>2. </a:t>
            </a:r>
            <a:r>
              <a:rPr lang="en-US" b="1" i="0" dirty="0">
                <a:solidFill>
                  <a:srgbClr val="0D0D0D"/>
                </a:solidFill>
                <a:effectLst/>
                <a:highlight>
                  <a:srgbClr val="FFFFFF"/>
                </a:highlight>
                <a:latin typeface="Söhne"/>
              </a:rPr>
              <a:t>Core Features</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User Authentication and Authorization</a:t>
            </a:r>
            <a:r>
              <a:rPr lang="en-US" b="0" i="0" dirty="0">
                <a:solidFill>
                  <a:srgbClr val="0D0D0D"/>
                </a:solidFill>
                <a:effectLst/>
                <a:highlight>
                  <a:srgbClr val="FFFFFF"/>
                </a:highlight>
                <a:latin typeface="Söhne"/>
              </a:rPr>
              <a:t>: Implement Django’s built-in authentication system to manage user accounts, secure login/logout processes, and ensure user data privacy.</a:t>
            </a:r>
          </a:p>
          <a:p>
            <a:pPr algn="l">
              <a:buFont typeface="Arial" panose="020B0604020202020204" pitchFamily="34" charset="0"/>
              <a:buChar char="•"/>
            </a:pPr>
            <a:r>
              <a:rPr lang="en-US" b="1" i="0" dirty="0">
                <a:solidFill>
                  <a:srgbClr val="0D0D0D"/>
                </a:solidFill>
                <a:effectLst/>
                <a:highlight>
                  <a:srgbClr val="FFFFFF"/>
                </a:highlight>
                <a:latin typeface="Söhne"/>
              </a:rPr>
              <a:t>Notes Management</a:t>
            </a:r>
            <a:r>
              <a:rPr lang="en-US" b="0" i="0" dirty="0">
                <a:solidFill>
                  <a:srgbClr val="0D0D0D"/>
                </a:solidFill>
                <a:effectLst/>
                <a:highlight>
                  <a:srgbClr val="FFFFFF"/>
                </a:highlight>
                <a:latin typeface="Söhne"/>
              </a:rPr>
              <a:t>: Enable users to upload, download, and manage notes in various formats (PDF, DOCX, PPT, etc.), with features for creating, editing, and deleting notes.</a:t>
            </a:r>
          </a:p>
          <a:p>
            <a:pPr algn="l">
              <a:buFont typeface="Arial" panose="020B0604020202020204" pitchFamily="34" charset="0"/>
              <a:buChar char="•"/>
            </a:pPr>
            <a:r>
              <a:rPr lang="en-US" b="1" i="0" dirty="0">
                <a:solidFill>
                  <a:srgbClr val="0D0D0D"/>
                </a:solidFill>
                <a:effectLst/>
                <a:highlight>
                  <a:srgbClr val="FFFFFF"/>
                </a:highlight>
                <a:latin typeface="Söhne"/>
              </a:rPr>
              <a:t>Collaboration Tools</a:t>
            </a:r>
            <a:r>
              <a:rPr lang="en-US" b="0" i="0" dirty="0">
                <a:solidFill>
                  <a:srgbClr val="0D0D0D"/>
                </a:solidFill>
                <a:effectLst/>
                <a:highlight>
                  <a:srgbClr val="FFFFFF"/>
                </a:highlight>
                <a:latin typeface="Söhne"/>
              </a:rPr>
              <a:t>: Incorporate features for users to comment on notes, rate them, and engage in discussions, fostering a collaborative learning environment.</a:t>
            </a:r>
          </a:p>
          <a:p>
            <a:endParaRPr lang="en-IN" dirty="0"/>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2" y="4713110"/>
            <a:ext cx="1018636"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:GPT 4</a:t>
            </a:r>
          </a:p>
        </p:txBody>
      </p:sp>
      <p:sp>
        <p:nvSpPr>
          <p:cNvPr id="5" name="TextBox 4">
            <a:extLst>
              <a:ext uri="{FF2B5EF4-FFF2-40B4-BE49-F238E27FC236}">
                <a16:creationId xmlns:a16="http://schemas.microsoft.com/office/drawing/2014/main" id="{B44BC983-046A-8499-B29C-1D67925D6B33}"/>
              </a:ext>
            </a:extLst>
          </p:cNvPr>
          <p:cNvSpPr txBox="1"/>
          <p:nvPr/>
        </p:nvSpPr>
        <p:spPr>
          <a:xfrm>
            <a:off x="235744" y="678657"/>
            <a:ext cx="8779669" cy="3754874"/>
          </a:xfrm>
          <a:prstGeom prst="rect">
            <a:avLst/>
          </a:prstGeom>
          <a:noFill/>
        </p:spPr>
        <p:txBody>
          <a:bodyPr wrap="square" rtlCol="0">
            <a:spAutoFit/>
          </a:bodyPr>
          <a:lstStyle/>
          <a:p>
            <a:pPr algn="l"/>
            <a:r>
              <a:rPr lang="en-US" b="0" i="0" dirty="0">
                <a:solidFill>
                  <a:srgbClr val="0D0D0D"/>
                </a:solidFill>
                <a:effectLst/>
                <a:highlight>
                  <a:srgbClr val="FFFFFF"/>
                </a:highlight>
                <a:latin typeface="Söhne"/>
              </a:rPr>
              <a:t>3. </a:t>
            </a:r>
            <a:r>
              <a:rPr lang="en-US" b="1" i="0" dirty="0">
                <a:solidFill>
                  <a:srgbClr val="0D0D0D"/>
                </a:solidFill>
                <a:effectLst/>
                <a:highlight>
                  <a:srgbClr val="FFFFFF"/>
                </a:highlight>
                <a:latin typeface="Söhne"/>
              </a:rPr>
              <a:t>Security and Privacy</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Implement Django’s security best practices to protect against common vulnerabilities such as SQL injection, Cross-Site Scripting (XSS), and Cross-Site Request Forgery (CSRF).</a:t>
            </a:r>
          </a:p>
          <a:p>
            <a:pPr algn="l">
              <a:buFont typeface="Arial" panose="020B0604020202020204" pitchFamily="34" charset="0"/>
              <a:buChar char="•"/>
            </a:pPr>
            <a:r>
              <a:rPr lang="en-US" b="0" i="0" dirty="0">
                <a:solidFill>
                  <a:srgbClr val="0D0D0D"/>
                </a:solidFill>
                <a:effectLst/>
                <a:highlight>
                  <a:srgbClr val="FFFFFF"/>
                </a:highlight>
                <a:latin typeface="Söhne"/>
              </a:rPr>
              <a:t>Ensure data privacy by adhering to regulations such as GDPR for the handling of personal information.</a:t>
            </a:r>
          </a:p>
          <a:p>
            <a:pPr algn="l"/>
            <a:r>
              <a:rPr lang="en-US" b="0" i="0" dirty="0">
                <a:solidFill>
                  <a:srgbClr val="0D0D0D"/>
                </a:solidFill>
                <a:effectLst/>
                <a:highlight>
                  <a:srgbClr val="FFFFFF"/>
                </a:highlight>
                <a:latin typeface="Söhne"/>
              </a:rPr>
              <a:t>4. </a:t>
            </a:r>
            <a:r>
              <a:rPr lang="en-US" b="1" i="0" dirty="0">
                <a:solidFill>
                  <a:srgbClr val="0D0D0D"/>
                </a:solidFill>
                <a:effectLst/>
                <a:highlight>
                  <a:srgbClr val="FFFFFF"/>
                </a:highlight>
                <a:latin typeface="Söhne"/>
              </a:rPr>
              <a:t>Scalability and Performance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Design the application with scalability in mind, allowing for easy adaptation to increased user numbers and data volume without performance degradation.</a:t>
            </a:r>
          </a:p>
          <a:p>
            <a:pPr algn="l">
              <a:buFont typeface="Arial" panose="020B0604020202020204" pitchFamily="34" charset="0"/>
              <a:buChar char="•"/>
            </a:pPr>
            <a:r>
              <a:rPr lang="en-US" b="0" i="0" dirty="0">
                <a:solidFill>
                  <a:srgbClr val="0D0D0D"/>
                </a:solidFill>
                <a:effectLst/>
                <a:highlight>
                  <a:srgbClr val="FFFFFF"/>
                </a:highlight>
                <a:latin typeface="Söhne"/>
              </a:rPr>
              <a:t>Utilize Django’s caching framework to enhance application performance and reduce server load.</a:t>
            </a:r>
          </a:p>
          <a:p>
            <a:pPr algn="l"/>
            <a:r>
              <a:rPr lang="en-US" b="0" i="0" dirty="0">
                <a:solidFill>
                  <a:srgbClr val="0D0D0D"/>
                </a:solidFill>
                <a:effectLst/>
                <a:highlight>
                  <a:srgbClr val="FFFFFF"/>
                </a:highlight>
                <a:latin typeface="Söhne"/>
              </a:rPr>
              <a:t>5. </a:t>
            </a:r>
            <a:r>
              <a:rPr lang="en-US" b="1" i="0" dirty="0">
                <a:solidFill>
                  <a:srgbClr val="0D0D0D"/>
                </a:solidFill>
                <a:effectLst/>
                <a:highlight>
                  <a:srgbClr val="FFFFFF"/>
                </a:highlight>
                <a:latin typeface="Söhne"/>
              </a:rPr>
              <a:t>User Experience (UX) Design</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Follow a user-centered design approach to create an accessible and engaging platform, ensuring that the UI/UX caters to the needs and preferences of the target audience.</a:t>
            </a:r>
          </a:p>
          <a:p>
            <a:pPr algn="l">
              <a:buFont typeface="Arial" panose="020B0604020202020204" pitchFamily="34" charset="0"/>
              <a:buChar char="•"/>
            </a:pPr>
            <a:r>
              <a:rPr lang="en-US" b="0" i="0" dirty="0">
                <a:solidFill>
                  <a:srgbClr val="0D0D0D"/>
                </a:solidFill>
                <a:effectLst/>
                <a:highlight>
                  <a:srgbClr val="FFFFFF"/>
                </a:highlight>
                <a:latin typeface="Söhne"/>
              </a:rPr>
              <a:t>Implement responsive design principles to ensure the application is accessible across various devices and screen sizes.</a:t>
            </a:r>
          </a:p>
          <a:p>
            <a:pPr algn="l"/>
            <a:r>
              <a:rPr lang="en-US" b="0" i="0" dirty="0">
                <a:solidFill>
                  <a:srgbClr val="0D0D0D"/>
                </a:solidFill>
                <a:effectLst/>
                <a:highlight>
                  <a:srgbClr val="FFFFFF"/>
                </a:highlight>
                <a:latin typeface="Söhne"/>
              </a:rPr>
              <a:t>6. </a:t>
            </a:r>
            <a:r>
              <a:rPr lang="en-US" b="1" i="0" dirty="0">
                <a:solidFill>
                  <a:srgbClr val="0D0D0D"/>
                </a:solidFill>
                <a:effectLst/>
                <a:highlight>
                  <a:srgbClr val="FFFFFF"/>
                </a:highlight>
                <a:latin typeface="Söhne"/>
              </a:rPr>
              <a:t>Testing and Quality Assurance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Conduct thorough testing, including unit tests, integration tests, and user acceptance testing (UAT), to ensure the application is reliable, secure, and user-friendly.</a:t>
            </a:r>
          </a:p>
          <a:p>
            <a:pPr algn="l">
              <a:buFont typeface="Arial" panose="020B0604020202020204" pitchFamily="34" charset="0"/>
              <a:buChar char="•"/>
            </a:pPr>
            <a:r>
              <a:rPr lang="en-US" b="0" i="0" dirty="0">
                <a:solidFill>
                  <a:srgbClr val="0D0D0D"/>
                </a:solidFill>
                <a:effectLst/>
                <a:highlight>
                  <a:srgbClr val="FFFFFF"/>
                </a:highlight>
                <a:latin typeface="Söhne"/>
              </a:rPr>
              <a:t>Utilize Django’s testing framework to automate test cases and ensure code integrity.</a:t>
            </a: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pic>
        <p:nvPicPr>
          <p:cNvPr id="4" name="Picture 3">
            <a:extLst>
              <a:ext uri="{FF2B5EF4-FFF2-40B4-BE49-F238E27FC236}">
                <a16:creationId xmlns:a16="http://schemas.microsoft.com/office/drawing/2014/main" id="{B2865982-0F72-F51C-98F8-3CE3539B6340}"/>
              </a:ext>
            </a:extLst>
          </p:cNvPr>
          <p:cNvPicPr>
            <a:picLocks noChangeAspect="1"/>
          </p:cNvPicPr>
          <p:nvPr/>
        </p:nvPicPr>
        <p:blipFill>
          <a:blip r:embed="rId3"/>
          <a:stretch>
            <a:fillRect/>
          </a:stretch>
        </p:blipFill>
        <p:spPr>
          <a:xfrm>
            <a:off x="554191" y="1062831"/>
            <a:ext cx="7168203" cy="3398539"/>
          </a:xfrm>
          <a:prstGeom prst="rect">
            <a:avLst/>
          </a:prstGeom>
        </p:spPr>
      </p:pic>
    </p:spTree>
    <p:extLst>
      <p:ext uri="{BB962C8B-B14F-4D97-AF65-F5344CB8AC3E}">
        <p14:creationId xmlns:p14="http://schemas.microsoft.com/office/powerpoint/2010/main" val="286372507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3.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158</TotalTime>
  <Words>1198</Words>
  <Application>Microsoft Office PowerPoint</Application>
  <PresentationFormat>On-screen Show (16:9)</PresentationFormat>
  <Paragraphs>71</Paragraphs>
  <Slides>16</Slides>
  <Notes>10</Notes>
  <HiddenSlides>0</HiddenSlides>
  <MMClips>0</MMClips>
  <ScaleCrop>false</ScaleCrop>
  <HeadingPairs>
    <vt:vector size="8" baseType="variant">
      <vt:variant>
        <vt:lpstr>Fonts Used</vt:lpstr>
      </vt:variant>
      <vt:variant>
        <vt:i4>5</vt:i4>
      </vt:variant>
      <vt:variant>
        <vt:lpstr>Theme</vt:lpstr>
      </vt:variant>
      <vt:variant>
        <vt:i4>1</vt:i4>
      </vt:variant>
      <vt:variant>
        <vt:lpstr>Slide Titles</vt:lpstr>
      </vt:variant>
      <vt:variant>
        <vt:i4>16</vt:i4>
      </vt:variant>
      <vt:variant>
        <vt:lpstr>Custom Shows</vt:lpstr>
      </vt:variant>
      <vt:variant>
        <vt:i4>1</vt:i4>
      </vt:variant>
    </vt:vector>
  </HeadingPairs>
  <TitlesOfParts>
    <vt:vector size="23" baseType="lpstr">
      <vt:lpstr>Arial</vt:lpstr>
      <vt:lpstr>Arial MT</vt:lpstr>
      <vt:lpstr>Calibri</vt:lpstr>
      <vt:lpstr>Söhne</vt:lpstr>
      <vt:lpstr>Times New Roman</vt:lpstr>
      <vt:lpstr>Simple Light</vt:lpstr>
      <vt:lpstr>PowerPoint Presentation</vt:lpstr>
      <vt:lpstr>PowerPoint Presentation</vt:lpstr>
      <vt:lpstr>Abstract</vt:lpstr>
      <vt:lpstr>Problem Statement</vt:lpstr>
      <vt:lpstr>Project Overview</vt:lpstr>
      <vt:lpstr>Proposed Solution</vt:lpstr>
      <vt:lpstr>PowerPoint Presentation</vt:lpstr>
      <vt:lpstr>Technology Used</vt:lpstr>
      <vt:lpstr>Modelling &amp; Results</vt:lpstr>
      <vt:lpstr>Homepage</vt:lpstr>
      <vt:lpstr>User-Profile</vt:lpstr>
      <vt:lpstr>Admin-Page</vt:lpstr>
      <vt:lpstr>Departments-Page</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Amal Krishna</cp:lastModifiedBy>
  <cp:revision>11</cp:revision>
  <dcterms:modified xsi:type="dcterms:W3CDTF">2024-04-09T16:28:48Z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