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7ADCC-4427-4DBB-AB86-FCEF0B69B5F2}" type="doc">
      <dgm:prSet loTypeId="urn:microsoft.com/office/officeart/2005/8/layout/vList4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F9BD25E1-4570-45BB-9B04-C518781698AE}">
      <dgm:prSet phldrT="[Text]"/>
      <dgm:spPr/>
      <dgm:t>
        <a:bodyPr/>
        <a:lstStyle/>
        <a:p>
          <a:r>
            <a:rPr lang="en-US" dirty="0"/>
            <a:t>User selects image or video of damaged property/vehicle and uploads media to the application.</a:t>
          </a:r>
          <a:endParaRPr lang="en-IN" dirty="0"/>
        </a:p>
      </dgm:t>
    </dgm:pt>
    <dgm:pt modelId="{D7BF7641-43B7-4930-9B24-EA3C4875A88E}" type="parTrans" cxnId="{3183BEDC-A077-4E71-A9D7-96DD3D3EA103}">
      <dgm:prSet/>
      <dgm:spPr/>
      <dgm:t>
        <a:bodyPr/>
        <a:lstStyle/>
        <a:p>
          <a:endParaRPr lang="en-IN"/>
        </a:p>
      </dgm:t>
    </dgm:pt>
    <dgm:pt modelId="{B16F22AE-4EE2-4D1C-9FBE-480D54E73119}" type="sibTrans" cxnId="{3183BEDC-A077-4E71-A9D7-96DD3D3EA103}">
      <dgm:prSet/>
      <dgm:spPr/>
      <dgm:t>
        <a:bodyPr/>
        <a:lstStyle/>
        <a:p>
          <a:endParaRPr lang="en-IN"/>
        </a:p>
      </dgm:t>
    </dgm:pt>
    <dgm:pt modelId="{73C9C44C-1E1E-4BCB-B27F-FCF1383F0599}">
      <dgm:prSet phldrT="[Text]"/>
      <dgm:spPr/>
      <dgm:t>
        <a:bodyPr/>
        <a:lstStyle/>
        <a:p>
          <a:r>
            <a:rPr lang="en-US" dirty="0"/>
            <a:t>Application processes uploaded media. Damage detection, severity assessment, and classification occurs</a:t>
          </a:r>
          <a:endParaRPr lang="en-IN" dirty="0"/>
        </a:p>
      </dgm:t>
    </dgm:pt>
    <dgm:pt modelId="{341502FE-CE74-4167-A15B-CA3E7BC565A5}" type="parTrans" cxnId="{DBD4FCAA-E4D0-486F-9B4C-B086CEBB4CED}">
      <dgm:prSet/>
      <dgm:spPr/>
      <dgm:t>
        <a:bodyPr/>
        <a:lstStyle/>
        <a:p>
          <a:endParaRPr lang="en-IN"/>
        </a:p>
      </dgm:t>
    </dgm:pt>
    <dgm:pt modelId="{0E4C8173-1E62-4763-8AA0-19A234B1EC39}" type="sibTrans" cxnId="{DBD4FCAA-E4D0-486F-9B4C-B086CEBB4CED}">
      <dgm:prSet/>
      <dgm:spPr/>
      <dgm:t>
        <a:bodyPr/>
        <a:lstStyle/>
        <a:p>
          <a:endParaRPr lang="en-IN"/>
        </a:p>
      </dgm:t>
    </dgm:pt>
    <dgm:pt modelId="{A6F808F9-A870-4D3E-8528-F8D0ADD0CA5B}">
      <dgm:prSet phldrT="[Text]"/>
      <dgm:spPr/>
      <dgm:t>
        <a:bodyPr/>
        <a:lstStyle/>
        <a:p>
          <a:r>
            <a:rPr lang="en-US" dirty="0"/>
            <a:t>Machine learning model predicts repair costs based on damage extent. Historical data informs cost estimation.</a:t>
          </a:r>
          <a:endParaRPr lang="en-IN" dirty="0"/>
        </a:p>
      </dgm:t>
    </dgm:pt>
    <dgm:pt modelId="{5C332360-48F3-43B9-B5FA-8BF6AD39C6A6}" type="parTrans" cxnId="{18759749-B00A-486E-AE35-8FE70E88C429}">
      <dgm:prSet/>
      <dgm:spPr/>
      <dgm:t>
        <a:bodyPr/>
        <a:lstStyle/>
        <a:p>
          <a:endParaRPr lang="en-IN"/>
        </a:p>
      </dgm:t>
    </dgm:pt>
    <dgm:pt modelId="{93EE93CE-139C-4810-996F-F5D00CF80546}" type="sibTrans" cxnId="{18759749-B00A-486E-AE35-8FE70E88C429}">
      <dgm:prSet/>
      <dgm:spPr/>
      <dgm:t>
        <a:bodyPr/>
        <a:lstStyle/>
        <a:p>
          <a:endParaRPr lang="en-IN"/>
        </a:p>
      </dgm:t>
    </dgm:pt>
    <dgm:pt modelId="{A148B2F4-5308-4238-A28A-8A236507BBF5}">
      <dgm:prSet/>
      <dgm:spPr/>
      <dgm:t>
        <a:bodyPr/>
        <a:lstStyle/>
        <a:p>
          <a:r>
            <a:rPr lang="en-US" dirty="0"/>
            <a:t>Application integrates with insurance company's claims management system. Automated claim processing occurs</a:t>
          </a:r>
          <a:endParaRPr lang="en-IN" dirty="0"/>
        </a:p>
      </dgm:t>
    </dgm:pt>
    <dgm:pt modelId="{DE204E22-0261-4F5B-8FDA-BD6093DDD78A}" type="parTrans" cxnId="{DC848896-2EB0-4900-9452-07843F1E8BB7}">
      <dgm:prSet/>
      <dgm:spPr/>
      <dgm:t>
        <a:bodyPr/>
        <a:lstStyle/>
        <a:p>
          <a:endParaRPr lang="en-IN"/>
        </a:p>
      </dgm:t>
    </dgm:pt>
    <dgm:pt modelId="{58E2C00F-E586-4EA1-B615-CC87FDBE47D5}" type="sibTrans" cxnId="{DC848896-2EB0-4900-9452-07843F1E8BB7}">
      <dgm:prSet/>
      <dgm:spPr/>
      <dgm:t>
        <a:bodyPr/>
        <a:lstStyle/>
        <a:p>
          <a:endParaRPr lang="en-IN"/>
        </a:p>
      </dgm:t>
    </dgm:pt>
    <dgm:pt modelId="{E922BCF9-109D-486E-AA80-9693A4465624}">
      <dgm:prSet/>
      <dgm:spPr/>
      <dgm:t>
        <a:bodyPr/>
        <a:lstStyle/>
        <a:p>
          <a:r>
            <a:rPr lang="en-US" dirty="0"/>
            <a:t>Insurance company reviews claim and report. Claim approved or rejected</a:t>
          </a:r>
          <a:endParaRPr lang="en-IN" dirty="0"/>
        </a:p>
      </dgm:t>
    </dgm:pt>
    <dgm:pt modelId="{8FF9EA06-B38C-45E1-A013-ECD6B12A4B18}" type="parTrans" cxnId="{582AF647-5230-4960-AE41-D40CBD8E022D}">
      <dgm:prSet/>
      <dgm:spPr/>
      <dgm:t>
        <a:bodyPr/>
        <a:lstStyle/>
        <a:p>
          <a:endParaRPr lang="en-IN"/>
        </a:p>
      </dgm:t>
    </dgm:pt>
    <dgm:pt modelId="{ED73AAFE-C6F4-4740-B337-3E3EBBBBE462}" type="sibTrans" cxnId="{582AF647-5230-4960-AE41-D40CBD8E022D}">
      <dgm:prSet/>
      <dgm:spPr/>
      <dgm:t>
        <a:bodyPr/>
        <a:lstStyle/>
        <a:p>
          <a:endParaRPr lang="en-IN"/>
        </a:p>
      </dgm:t>
    </dgm:pt>
    <dgm:pt modelId="{E4492F5F-2D5C-43DF-881A-A52F557F31ED}">
      <dgm:prSet/>
      <dgm:spPr/>
      <dgm:t>
        <a:bodyPr/>
        <a:lstStyle/>
        <a:p>
          <a:r>
            <a:rPr lang="en-US" dirty="0"/>
            <a:t> User receives notification of claim status and views claim details and next steps</a:t>
          </a:r>
          <a:endParaRPr lang="en-IN" dirty="0"/>
        </a:p>
      </dgm:t>
    </dgm:pt>
    <dgm:pt modelId="{05B48D09-3C98-45E0-96C6-6B55EC153E72}" type="parTrans" cxnId="{16024542-8184-428C-8179-835CD4A3C23D}">
      <dgm:prSet/>
      <dgm:spPr/>
      <dgm:t>
        <a:bodyPr/>
        <a:lstStyle/>
        <a:p>
          <a:endParaRPr lang="en-IN"/>
        </a:p>
      </dgm:t>
    </dgm:pt>
    <dgm:pt modelId="{1AE1727E-69C8-463C-BED3-9E7390704F50}" type="sibTrans" cxnId="{16024542-8184-428C-8179-835CD4A3C23D}">
      <dgm:prSet/>
      <dgm:spPr/>
      <dgm:t>
        <a:bodyPr/>
        <a:lstStyle/>
        <a:p>
          <a:endParaRPr lang="en-IN"/>
        </a:p>
      </dgm:t>
    </dgm:pt>
    <dgm:pt modelId="{DA3026D0-B9BD-419B-AC61-A122431E96E0}" type="pres">
      <dgm:prSet presAssocID="{E6D7ADCC-4427-4DBB-AB86-FCEF0B69B5F2}" presName="linear" presStyleCnt="0">
        <dgm:presLayoutVars>
          <dgm:dir/>
          <dgm:resizeHandles val="exact"/>
        </dgm:presLayoutVars>
      </dgm:prSet>
      <dgm:spPr/>
    </dgm:pt>
    <dgm:pt modelId="{DF997E34-D20B-436A-804F-18EE3AA2A8A4}" type="pres">
      <dgm:prSet presAssocID="{F9BD25E1-4570-45BB-9B04-C518781698AE}" presName="comp" presStyleCnt="0"/>
      <dgm:spPr/>
    </dgm:pt>
    <dgm:pt modelId="{1DB0970B-2CDD-4B6A-8714-A03099A34D13}" type="pres">
      <dgm:prSet presAssocID="{F9BD25E1-4570-45BB-9B04-C518781698AE}" presName="box" presStyleLbl="node1" presStyleIdx="0" presStyleCnt="6"/>
      <dgm:spPr/>
    </dgm:pt>
    <dgm:pt modelId="{8037650C-3621-478E-9EAB-5152C0DE581A}" type="pres">
      <dgm:prSet presAssocID="{F9BD25E1-4570-45BB-9B04-C518781698AE}" presName="img" presStyleLbl="fgImgPlace1" presStyleIdx="0" presStyleCnt="6" custScaleX="95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3000" b="-63000"/>
          </a:stretch>
        </a:blipFill>
      </dgm:spPr>
    </dgm:pt>
    <dgm:pt modelId="{5FC08908-5974-46BD-B108-6B8E80A6997E}" type="pres">
      <dgm:prSet presAssocID="{F9BD25E1-4570-45BB-9B04-C518781698AE}" presName="text" presStyleLbl="node1" presStyleIdx="0" presStyleCnt="6">
        <dgm:presLayoutVars>
          <dgm:bulletEnabled val="1"/>
        </dgm:presLayoutVars>
      </dgm:prSet>
      <dgm:spPr/>
    </dgm:pt>
    <dgm:pt modelId="{112AD1CA-74A1-4FE9-98DD-2EF7A9D5A853}" type="pres">
      <dgm:prSet presAssocID="{B16F22AE-4EE2-4D1C-9FBE-480D54E73119}" presName="spacer" presStyleCnt="0"/>
      <dgm:spPr/>
    </dgm:pt>
    <dgm:pt modelId="{8EE56948-D83A-4D77-92FD-9EAAEFE34F37}" type="pres">
      <dgm:prSet presAssocID="{73C9C44C-1E1E-4BCB-B27F-FCF1383F0599}" presName="comp" presStyleCnt="0"/>
      <dgm:spPr/>
    </dgm:pt>
    <dgm:pt modelId="{8083C522-E114-4618-B7C1-FD69A4EC0448}" type="pres">
      <dgm:prSet presAssocID="{73C9C44C-1E1E-4BCB-B27F-FCF1383F0599}" presName="box" presStyleLbl="node1" presStyleIdx="1" presStyleCnt="6"/>
      <dgm:spPr/>
    </dgm:pt>
    <dgm:pt modelId="{4BA9DBA0-ADAC-40AB-A17E-C44432763980}" type="pres">
      <dgm:prSet presAssocID="{73C9C44C-1E1E-4BCB-B27F-FCF1383F0599}" presName="img" presStyleLbl="fgImgPlace1" presStyleIdx="1" presStyleCnt="6" custScaleY="96316" custLinFactNeighborY="113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8000" b="-88000"/>
          </a:stretch>
        </a:blipFill>
      </dgm:spPr>
    </dgm:pt>
    <dgm:pt modelId="{20C10917-FA09-499B-81B1-A29FD2B52289}" type="pres">
      <dgm:prSet presAssocID="{73C9C44C-1E1E-4BCB-B27F-FCF1383F0599}" presName="text" presStyleLbl="node1" presStyleIdx="1" presStyleCnt="6">
        <dgm:presLayoutVars>
          <dgm:bulletEnabled val="1"/>
        </dgm:presLayoutVars>
      </dgm:prSet>
      <dgm:spPr/>
    </dgm:pt>
    <dgm:pt modelId="{E40CDBBA-3640-4EC8-A4C0-46C8BABE3F05}" type="pres">
      <dgm:prSet presAssocID="{0E4C8173-1E62-4763-8AA0-19A234B1EC39}" presName="spacer" presStyleCnt="0"/>
      <dgm:spPr/>
    </dgm:pt>
    <dgm:pt modelId="{3C5E1488-70F3-4564-B21B-8C150587D309}" type="pres">
      <dgm:prSet presAssocID="{A6F808F9-A870-4D3E-8528-F8D0ADD0CA5B}" presName="comp" presStyleCnt="0"/>
      <dgm:spPr/>
    </dgm:pt>
    <dgm:pt modelId="{5FB98AA0-21D3-4776-BABA-B9F0ED4DC676}" type="pres">
      <dgm:prSet presAssocID="{A6F808F9-A870-4D3E-8528-F8D0ADD0CA5B}" presName="box" presStyleLbl="node1" presStyleIdx="2" presStyleCnt="6"/>
      <dgm:spPr/>
    </dgm:pt>
    <dgm:pt modelId="{6850FB75-0DE2-425C-A79A-FBD2B050D87C}" type="pres">
      <dgm:prSet presAssocID="{A6F808F9-A870-4D3E-8528-F8D0ADD0CA5B}" presName="img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160EA4A0-99ED-4D7C-8C97-C2C6339BEE86}" type="pres">
      <dgm:prSet presAssocID="{A6F808F9-A870-4D3E-8528-F8D0ADD0CA5B}" presName="text" presStyleLbl="node1" presStyleIdx="2" presStyleCnt="6">
        <dgm:presLayoutVars>
          <dgm:bulletEnabled val="1"/>
        </dgm:presLayoutVars>
      </dgm:prSet>
      <dgm:spPr/>
    </dgm:pt>
    <dgm:pt modelId="{541FE504-799F-4851-A1D7-ECB4C8A0CD14}" type="pres">
      <dgm:prSet presAssocID="{93EE93CE-139C-4810-996F-F5D00CF80546}" presName="spacer" presStyleCnt="0"/>
      <dgm:spPr/>
    </dgm:pt>
    <dgm:pt modelId="{912ECAD3-C6FA-4796-BDD9-CC42E0F1534F}" type="pres">
      <dgm:prSet presAssocID="{A148B2F4-5308-4238-A28A-8A236507BBF5}" presName="comp" presStyleCnt="0"/>
      <dgm:spPr/>
    </dgm:pt>
    <dgm:pt modelId="{7B244A85-4EF2-4C25-B815-6AC8D45E5C84}" type="pres">
      <dgm:prSet presAssocID="{A148B2F4-5308-4238-A28A-8A236507BBF5}" presName="box" presStyleLbl="node1" presStyleIdx="3" presStyleCnt="6"/>
      <dgm:spPr/>
    </dgm:pt>
    <dgm:pt modelId="{67108BBD-5384-48DD-A21B-0181EA1790C8}" type="pres">
      <dgm:prSet presAssocID="{A148B2F4-5308-4238-A28A-8A236507BBF5}" presName="img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A48585AD-1A1E-4797-AFE5-79E25DFB6454}" type="pres">
      <dgm:prSet presAssocID="{A148B2F4-5308-4238-A28A-8A236507BBF5}" presName="text" presStyleLbl="node1" presStyleIdx="3" presStyleCnt="6">
        <dgm:presLayoutVars>
          <dgm:bulletEnabled val="1"/>
        </dgm:presLayoutVars>
      </dgm:prSet>
      <dgm:spPr/>
    </dgm:pt>
    <dgm:pt modelId="{0224F15E-6E7E-483D-BE1F-0885451C7445}" type="pres">
      <dgm:prSet presAssocID="{58E2C00F-E586-4EA1-B615-CC87FDBE47D5}" presName="spacer" presStyleCnt="0"/>
      <dgm:spPr/>
    </dgm:pt>
    <dgm:pt modelId="{4B8B0292-31B0-469B-8B68-50B08AAB9C07}" type="pres">
      <dgm:prSet presAssocID="{E922BCF9-109D-486E-AA80-9693A4465624}" presName="comp" presStyleCnt="0"/>
      <dgm:spPr/>
    </dgm:pt>
    <dgm:pt modelId="{BB0B2A39-9E44-4BED-B32B-DD133FA7B349}" type="pres">
      <dgm:prSet presAssocID="{E922BCF9-109D-486E-AA80-9693A4465624}" presName="box" presStyleLbl="node1" presStyleIdx="4" presStyleCnt="6"/>
      <dgm:spPr/>
    </dgm:pt>
    <dgm:pt modelId="{1FD59859-04CB-4295-A0C2-6CD92200CE90}" type="pres">
      <dgm:prSet presAssocID="{E922BCF9-109D-486E-AA80-9693A4465624}" presName="img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A80D0F7B-3200-4CB1-9A57-B114BD1E8227}" type="pres">
      <dgm:prSet presAssocID="{E922BCF9-109D-486E-AA80-9693A4465624}" presName="text" presStyleLbl="node1" presStyleIdx="4" presStyleCnt="6">
        <dgm:presLayoutVars>
          <dgm:bulletEnabled val="1"/>
        </dgm:presLayoutVars>
      </dgm:prSet>
      <dgm:spPr/>
    </dgm:pt>
    <dgm:pt modelId="{5789E93C-45EC-4CBB-8AE5-5F288A666E44}" type="pres">
      <dgm:prSet presAssocID="{ED73AAFE-C6F4-4740-B337-3E3EBBBBE462}" presName="spacer" presStyleCnt="0"/>
      <dgm:spPr/>
    </dgm:pt>
    <dgm:pt modelId="{5D97984B-E053-4A08-9485-1CE61F36A305}" type="pres">
      <dgm:prSet presAssocID="{E4492F5F-2D5C-43DF-881A-A52F557F31ED}" presName="comp" presStyleCnt="0"/>
      <dgm:spPr/>
    </dgm:pt>
    <dgm:pt modelId="{54805254-7693-4244-AF0F-ACA64B35A904}" type="pres">
      <dgm:prSet presAssocID="{E4492F5F-2D5C-43DF-881A-A52F557F31ED}" presName="box" presStyleLbl="node1" presStyleIdx="5" presStyleCnt="6"/>
      <dgm:spPr/>
    </dgm:pt>
    <dgm:pt modelId="{18E244BA-9ED3-46C3-AC17-5F2146430C0C}" type="pres">
      <dgm:prSet presAssocID="{E4492F5F-2D5C-43DF-881A-A52F557F31ED}" presName="img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1000" b="-61000"/>
          </a:stretch>
        </a:blipFill>
      </dgm:spPr>
    </dgm:pt>
    <dgm:pt modelId="{3A66A57D-5046-4509-9A9C-0FD1FFFD4B9F}" type="pres">
      <dgm:prSet presAssocID="{E4492F5F-2D5C-43DF-881A-A52F557F31ED}" presName="text" presStyleLbl="node1" presStyleIdx="5" presStyleCnt="6">
        <dgm:presLayoutVars>
          <dgm:bulletEnabled val="1"/>
        </dgm:presLayoutVars>
      </dgm:prSet>
      <dgm:spPr/>
    </dgm:pt>
  </dgm:ptLst>
  <dgm:cxnLst>
    <dgm:cxn modelId="{9E57C22E-5389-48AA-9B14-0C42844481B0}" type="presOf" srcId="{E4492F5F-2D5C-43DF-881A-A52F557F31ED}" destId="{3A66A57D-5046-4509-9A9C-0FD1FFFD4B9F}" srcOrd="1" destOrd="0" presId="urn:microsoft.com/office/officeart/2005/8/layout/vList4"/>
    <dgm:cxn modelId="{16024542-8184-428C-8179-835CD4A3C23D}" srcId="{E6D7ADCC-4427-4DBB-AB86-FCEF0B69B5F2}" destId="{E4492F5F-2D5C-43DF-881A-A52F557F31ED}" srcOrd="5" destOrd="0" parTransId="{05B48D09-3C98-45E0-96C6-6B55EC153E72}" sibTransId="{1AE1727E-69C8-463C-BED3-9E7390704F50}"/>
    <dgm:cxn modelId="{0DDBCC44-ECAC-44D5-A398-D6FAE9A6B67B}" type="presOf" srcId="{E6D7ADCC-4427-4DBB-AB86-FCEF0B69B5F2}" destId="{DA3026D0-B9BD-419B-AC61-A122431E96E0}" srcOrd="0" destOrd="0" presId="urn:microsoft.com/office/officeart/2005/8/layout/vList4"/>
    <dgm:cxn modelId="{582AF647-5230-4960-AE41-D40CBD8E022D}" srcId="{E6D7ADCC-4427-4DBB-AB86-FCEF0B69B5F2}" destId="{E922BCF9-109D-486E-AA80-9693A4465624}" srcOrd="4" destOrd="0" parTransId="{8FF9EA06-B38C-45E1-A013-ECD6B12A4B18}" sibTransId="{ED73AAFE-C6F4-4740-B337-3E3EBBBBE462}"/>
    <dgm:cxn modelId="{18759749-B00A-486E-AE35-8FE70E88C429}" srcId="{E6D7ADCC-4427-4DBB-AB86-FCEF0B69B5F2}" destId="{A6F808F9-A870-4D3E-8528-F8D0ADD0CA5B}" srcOrd="2" destOrd="0" parTransId="{5C332360-48F3-43B9-B5FA-8BF6AD39C6A6}" sibTransId="{93EE93CE-139C-4810-996F-F5D00CF80546}"/>
    <dgm:cxn modelId="{F9854B73-E146-4776-9624-BA87B8772A33}" type="presOf" srcId="{F9BD25E1-4570-45BB-9B04-C518781698AE}" destId="{5FC08908-5974-46BD-B108-6B8E80A6997E}" srcOrd="1" destOrd="0" presId="urn:microsoft.com/office/officeart/2005/8/layout/vList4"/>
    <dgm:cxn modelId="{89262B74-00FE-4D88-8049-9C4EFA2D67CF}" type="presOf" srcId="{F9BD25E1-4570-45BB-9B04-C518781698AE}" destId="{1DB0970B-2CDD-4B6A-8714-A03099A34D13}" srcOrd="0" destOrd="0" presId="urn:microsoft.com/office/officeart/2005/8/layout/vList4"/>
    <dgm:cxn modelId="{9B034C57-F206-41F9-9905-24557FDADB78}" type="presOf" srcId="{E922BCF9-109D-486E-AA80-9693A4465624}" destId="{A80D0F7B-3200-4CB1-9A57-B114BD1E8227}" srcOrd="1" destOrd="0" presId="urn:microsoft.com/office/officeart/2005/8/layout/vList4"/>
    <dgm:cxn modelId="{20474888-2982-4A88-B1DF-475F6E68116D}" type="presOf" srcId="{E922BCF9-109D-486E-AA80-9693A4465624}" destId="{BB0B2A39-9E44-4BED-B32B-DD133FA7B349}" srcOrd="0" destOrd="0" presId="urn:microsoft.com/office/officeart/2005/8/layout/vList4"/>
    <dgm:cxn modelId="{CB88AC8B-4CD7-4564-839D-FF191B85D18B}" type="presOf" srcId="{73C9C44C-1E1E-4BCB-B27F-FCF1383F0599}" destId="{20C10917-FA09-499B-81B1-A29FD2B52289}" srcOrd="1" destOrd="0" presId="urn:microsoft.com/office/officeart/2005/8/layout/vList4"/>
    <dgm:cxn modelId="{DC848896-2EB0-4900-9452-07843F1E8BB7}" srcId="{E6D7ADCC-4427-4DBB-AB86-FCEF0B69B5F2}" destId="{A148B2F4-5308-4238-A28A-8A236507BBF5}" srcOrd="3" destOrd="0" parTransId="{DE204E22-0261-4F5B-8FDA-BD6093DDD78A}" sibTransId="{58E2C00F-E586-4EA1-B615-CC87FDBE47D5}"/>
    <dgm:cxn modelId="{DBD4FCAA-E4D0-486F-9B4C-B086CEBB4CED}" srcId="{E6D7ADCC-4427-4DBB-AB86-FCEF0B69B5F2}" destId="{73C9C44C-1E1E-4BCB-B27F-FCF1383F0599}" srcOrd="1" destOrd="0" parTransId="{341502FE-CE74-4167-A15B-CA3E7BC565A5}" sibTransId="{0E4C8173-1E62-4763-8AA0-19A234B1EC39}"/>
    <dgm:cxn modelId="{F61039B2-F7CA-48D3-AF1A-0C16C36B4E54}" type="presOf" srcId="{73C9C44C-1E1E-4BCB-B27F-FCF1383F0599}" destId="{8083C522-E114-4618-B7C1-FD69A4EC0448}" srcOrd="0" destOrd="0" presId="urn:microsoft.com/office/officeart/2005/8/layout/vList4"/>
    <dgm:cxn modelId="{92A972BF-7228-4ADD-AA57-84980D55B72C}" type="presOf" srcId="{A148B2F4-5308-4238-A28A-8A236507BBF5}" destId="{7B244A85-4EF2-4C25-B815-6AC8D45E5C84}" srcOrd="0" destOrd="0" presId="urn:microsoft.com/office/officeart/2005/8/layout/vList4"/>
    <dgm:cxn modelId="{69B802CF-AFB8-4A2C-969C-14022385BB51}" type="presOf" srcId="{A6F808F9-A870-4D3E-8528-F8D0ADD0CA5B}" destId="{5FB98AA0-21D3-4776-BABA-B9F0ED4DC676}" srcOrd="0" destOrd="0" presId="urn:microsoft.com/office/officeart/2005/8/layout/vList4"/>
    <dgm:cxn modelId="{8B37AED4-4119-4C5F-B516-E270CDB230E8}" type="presOf" srcId="{A6F808F9-A870-4D3E-8528-F8D0ADD0CA5B}" destId="{160EA4A0-99ED-4D7C-8C97-C2C6339BEE86}" srcOrd="1" destOrd="0" presId="urn:microsoft.com/office/officeart/2005/8/layout/vList4"/>
    <dgm:cxn modelId="{3183BEDC-A077-4E71-A9D7-96DD3D3EA103}" srcId="{E6D7ADCC-4427-4DBB-AB86-FCEF0B69B5F2}" destId="{F9BD25E1-4570-45BB-9B04-C518781698AE}" srcOrd="0" destOrd="0" parTransId="{D7BF7641-43B7-4930-9B24-EA3C4875A88E}" sibTransId="{B16F22AE-4EE2-4D1C-9FBE-480D54E73119}"/>
    <dgm:cxn modelId="{FCE26FE1-AF82-49C4-A459-ABB40FC9CE6B}" type="presOf" srcId="{E4492F5F-2D5C-43DF-881A-A52F557F31ED}" destId="{54805254-7693-4244-AF0F-ACA64B35A904}" srcOrd="0" destOrd="0" presId="urn:microsoft.com/office/officeart/2005/8/layout/vList4"/>
    <dgm:cxn modelId="{03B096F8-E89A-41E5-B720-E94C617D4D41}" type="presOf" srcId="{A148B2F4-5308-4238-A28A-8A236507BBF5}" destId="{A48585AD-1A1E-4797-AFE5-79E25DFB6454}" srcOrd="1" destOrd="0" presId="urn:microsoft.com/office/officeart/2005/8/layout/vList4"/>
    <dgm:cxn modelId="{ADC1087C-ECF8-45C7-B761-E62D8E2C02B7}" type="presParOf" srcId="{DA3026D0-B9BD-419B-AC61-A122431E96E0}" destId="{DF997E34-D20B-436A-804F-18EE3AA2A8A4}" srcOrd="0" destOrd="0" presId="urn:microsoft.com/office/officeart/2005/8/layout/vList4"/>
    <dgm:cxn modelId="{EACB08ED-91C6-4900-8FE6-20452FAD04AB}" type="presParOf" srcId="{DF997E34-D20B-436A-804F-18EE3AA2A8A4}" destId="{1DB0970B-2CDD-4B6A-8714-A03099A34D13}" srcOrd="0" destOrd="0" presId="urn:microsoft.com/office/officeart/2005/8/layout/vList4"/>
    <dgm:cxn modelId="{21AA561F-ED54-4385-BF73-C38BC9A72F1B}" type="presParOf" srcId="{DF997E34-D20B-436A-804F-18EE3AA2A8A4}" destId="{8037650C-3621-478E-9EAB-5152C0DE581A}" srcOrd="1" destOrd="0" presId="urn:microsoft.com/office/officeart/2005/8/layout/vList4"/>
    <dgm:cxn modelId="{F0CF519B-D16C-497D-B57F-03C8FD7D73E3}" type="presParOf" srcId="{DF997E34-D20B-436A-804F-18EE3AA2A8A4}" destId="{5FC08908-5974-46BD-B108-6B8E80A6997E}" srcOrd="2" destOrd="0" presId="urn:microsoft.com/office/officeart/2005/8/layout/vList4"/>
    <dgm:cxn modelId="{F11A6042-EB89-42E7-A314-B2202E924FB6}" type="presParOf" srcId="{DA3026D0-B9BD-419B-AC61-A122431E96E0}" destId="{112AD1CA-74A1-4FE9-98DD-2EF7A9D5A853}" srcOrd="1" destOrd="0" presId="urn:microsoft.com/office/officeart/2005/8/layout/vList4"/>
    <dgm:cxn modelId="{3169C1EE-ACF1-4DE8-93E1-9D5179CB4345}" type="presParOf" srcId="{DA3026D0-B9BD-419B-AC61-A122431E96E0}" destId="{8EE56948-D83A-4D77-92FD-9EAAEFE34F37}" srcOrd="2" destOrd="0" presId="urn:microsoft.com/office/officeart/2005/8/layout/vList4"/>
    <dgm:cxn modelId="{C32D7734-418C-42BC-96BD-52F9E03A4030}" type="presParOf" srcId="{8EE56948-D83A-4D77-92FD-9EAAEFE34F37}" destId="{8083C522-E114-4618-B7C1-FD69A4EC0448}" srcOrd="0" destOrd="0" presId="urn:microsoft.com/office/officeart/2005/8/layout/vList4"/>
    <dgm:cxn modelId="{42AFCFDF-6BC3-40CA-88F4-DA5612A67F3A}" type="presParOf" srcId="{8EE56948-D83A-4D77-92FD-9EAAEFE34F37}" destId="{4BA9DBA0-ADAC-40AB-A17E-C44432763980}" srcOrd="1" destOrd="0" presId="urn:microsoft.com/office/officeart/2005/8/layout/vList4"/>
    <dgm:cxn modelId="{8AB0721A-2259-4264-9FDB-54FC12EDBD24}" type="presParOf" srcId="{8EE56948-D83A-4D77-92FD-9EAAEFE34F37}" destId="{20C10917-FA09-499B-81B1-A29FD2B52289}" srcOrd="2" destOrd="0" presId="urn:microsoft.com/office/officeart/2005/8/layout/vList4"/>
    <dgm:cxn modelId="{13B43B0E-7A98-4960-9BCF-BF103D609414}" type="presParOf" srcId="{DA3026D0-B9BD-419B-AC61-A122431E96E0}" destId="{E40CDBBA-3640-4EC8-A4C0-46C8BABE3F05}" srcOrd="3" destOrd="0" presId="urn:microsoft.com/office/officeart/2005/8/layout/vList4"/>
    <dgm:cxn modelId="{730D14D8-2E0D-41FD-80D5-D458E5A4307E}" type="presParOf" srcId="{DA3026D0-B9BD-419B-AC61-A122431E96E0}" destId="{3C5E1488-70F3-4564-B21B-8C150587D309}" srcOrd="4" destOrd="0" presId="urn:microsoft.com/office/officeart/2005/8/layout/vList4"/>
    <dgm:cxn modelId="{7BD0B792-BA2C-43A3-B7D8-B44F21CF4DBA}" type="presParOf" srcId="{3C5E1488-70F3-4564-B21B-8C150587D309}" destId="{5FB98AA0-21D3-4776-BABA-B9F0ED4DC676}" srcOrd="0" destOrd="0" presId="urn:microsoft.com/office/officeart/2005/8/layout/vList4"/>
    <dgm:cxn modelId="{BA9616D9-D126-44B9-8216-BDEEA581D19B}" type="presParOf" srcId="{3C5E1488-70F3-4564-B21B-8C150587D309}" destId="{6850FB75-0DE2-425C-A79A-FBD2B050D87C}" srcOrd="1" destOrd="0" presId="urn:microsoft.com/office/officeart/2005/8/layout/vList4"/>
    <dgm:cxn modelId="{612AA42C-41F4-4D00-BA8F-C0731201C9B6}" type="presParOf" srcId="{3C5E1488-70F3-4564-B21B-8C150587D309}" destId="{160EA4A0-99ED-4D7C-8C97-C2C6339BEE86}" srcOrd="2" destOrd="0" presId="urn:microsoft.com/office/officeart/2005/8/layout/vList4"/>
    <dgm:cxn modelId="{825EE66B-052F-4C18-8357-A1C0A6412718}" type="presParOf" srcId="{DA3026D0-B9BD-419B-AC61-A122431E96E0}" destId="{541FE504-799F-4851-A1D7-ECB4C8A0CD14}" srcOrd="5" destOrd="0" presId="urn:microsoft.com/office/officeart/2005/8/layout/vList4"/>
    <dgm:cxn modelId="{2CB88DAD-44DC-4229-B70E-465B502904FC}" type="presParOf" srcId="{DA3026D0-B9BD-419B-AC61-A122431E96E0}" destId="{912ECAD3-C6FA-4796-BDD9-CC42E0F1534F}" srcOrd="6" destOrd="0" presId="urn:microsoft.com/office/officeart/2005/8/layout/vList4"/>
    <dgm:cxn modelId="{B6FD7425-355E-43B6-B9E9-4A7D5B44E365}" type="presParOf" srcId="{912ECAD3-C6FA-4796-BDD9-CC42E0F1534F}" destId="{7B244A85-4EF2-4C25-B815-6AC8D45E5C84}" srcOrd="0" destOrd="0" presId="urn:microsoft.com/office/officeart/2005/8/layout/vList4"/>
    <dgm:cxn modelId="{EF68702B-56BE-4318-9E04-BF9554C86317}" type="presParOf" srcId="{912ECAD3-C6FA-4796-BDD9-CC42E0F1534F}" destId="{67108BBD-5384-48DD-A21B-0181EA1790C8}" srcOrd="1" destOrd="0" presId="urn:microsoft.com/office/officeart/2005/8/layout/vList4"/>
    <dgm:cxn modelId="{6B00548B-8A77-4F2E-A639-62AB8BBE9333}" type="presParOf" srcId="{912ECAD3-C6FA-4796-BDD9-CC42E0F1534F}" destId="{A48585AD-1A1E-4797-AFE5-79E25DFB6454}" srcOrd="2" destOrd="0" presId="urn:microsoft.com/office/officeart/2005/8/layout/vList4"/>
    <dgm:cxn modelId="{046E2753-4AB5-4FD0-B9B7-4C8E527B7D6B}" type="presParOf" srcId="{DA3026D0-B9BD-419B-AC61-A122431E96E0}" destId="{0224F15E-6E7E-483D-BE1F-0885451C7445}" srcOrd="7" destOrd="0" presId="urn:microsoft.com/office/officeart/2005/8/layout/vList4"/>
    <dgm:cxn modelId="{343F918A-290E-4019-B7AB-BA25D756190A}" type="presParOf" srcId="{DA3026D0-B9BD-419B-AC61-A122431E96E0}" destId="{4B8B0292-31B0-469B-8B68-50B08AAB9C07}" srcOrd="8" destOrd="0" presId="urn:microsoft.com/office/officeart/2005/8/layout/vList4"/>
    <dgm:cxn modelId="{CD23C8A1-6FD7-41CB-A0B9-C8D6A0312457}" type="presParOf" srcId="{4B8B0292-31B0-469B-8B68-50B08AAB9C07}" destId="{BB0B2A39-9E44-4BED-B32B-DD133FA7B349}" srcOrd="0" destOrd="0" presId="urn:microsoft.com/office/officeart/2005/8/layout/vList4"/>
    <dgm:cxn modelId="{0FC25284-99DA-4D1D-91B8-9DF184C0EC4F}" type="presParOf" srcId="{4B8B0292-31B0-469B-8B68-50B08AAB9C07}" destId="{1FD59859-04CB-4295-A0C2-6CD92200CE90}" srcOrd="1" destOrd="0" presId="urn:microsoft.com/office/officeart/2005/8/layout/vList4"/>
    <dgm:cxn modelId="{D8DBA7C3-221D-443E-AA35-24756F1DAD83}" type="presParOf" srcId="{4B8B0292-31B0-469B-8B68-50B08AAB9C07}" destId="{A80D0F7B-3200-4CB1-9A57-B114BD1E8227}" srcOrd="2" destOrd="0" presId="urn:microsoft.com/office/officeart/2005/8/layout/vList4"/>
    <dgm:cxn modelId="{AC841DC2-0EBF-46FF-9170-2173DBC2083C}" type="presParOf" srcId="{DA3026D0-B9BD-419B-AC61-A122431E96E0}" destId="{5789E93C-45EC-4CBB-8AE5-5F288A666E44}" srcOrd="9" destOrd="0" presId="urn:microsoft.com/office/officeart/2005/8/layout/vList4"/>
    <dgm:cxn modelId="{5E2AB3A6-DFE9-41C4-97C3-FBEBA26C731A}" type="presParOf" srcId="{DA3026D0-B9BD-419B-AC61-A122431E96E0}" destId="{5D97984B-E053-4A08-9485-1CE61F36A305}" srcOrd="10" destOrd="0" presId="urn:microsoft.com/office/officeart/2005/8/layout/vList4"/>
    <dgm:cxn modelId="{C8947863-C19C-4782-98E9-4DCE40214A2C}" type="presParOf" srcId="{5D97984B-E053-4A08-9485-1CE61F36A305}" destId="{54805254-7693-4244-AF0F-ACA64B35A904}" srcOrd="0" destOrd="0" presId="urn:microsoft.com/office/officeart/2005/8/layout/vList4"/>
    <dgm:cxn modelId="{9F8966E4-D163-4D7F-9804-305838A10722}" type="presParOf" srcId="{5D97984B-E053-4A08-9485-1CE61F36A305}" destId="{18E244BA-9ED3-46C3-AC17-5F2146430C0C}" srcOrd="1" destOrd="0" presId="urn:microsoft.com/office/officeart/2005/8/layout/vList4"/>
    <dgm:cxn modelId="{AF3D9B93-3F54-4DDF-98F3-AF2883B05FB7}" type="presParOf" srcId="{5D97984B-E053-4A08-9485-1CE61F36A305}" destId="{3A66A57D-5046-4509-9A9C-0FD1FFFD4B9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0970B-2CDD-4B6A-8714-A03099A34D13}">
      <dsp:nvSpPr>
        <dsp:cNvPr id="0" name=""/>
        <dsp:cNvSpPr/>
      </dsp:nvSpPr>
      <dsp:spPr>
        <a:xfrm>
          <a:off x="0" y="0"/>
          <a:ext cx="5453268" cy="928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selects image or video of damaged property/vehicle and uploads media to the application.</a:t>
          </a:r>
          <a:endParaRPr lang="en-IN" sz="1800" kern="1200" dirty="0"/>
        </a:p>
      </dsp:txBody>
      <dsp:txXfrm>
        <a:off x="1183489" y="0"/>
        <a:ext cx="4269778" cy="928359"/>
      </dsp:txXfrm>
    </dsp:sp>
    <dsp:sp modelId="{8037650C-3621-478E-9EAB-5152C0DE581A}">
      <dsp:nvSpPr>
        <dsp:cNvPr id="0" name=""/>
        <dsp:cNvSpPr/>
      </dsp:nvSpPr>
      <dsp:spPr>
        <a:xfrm>
          <a:off x="117141" y="92835"/>
          <a:ext cx="1042043" cy="74268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3000" b="-63000"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3C522-E114-4618-B7C1-FD69A4EC0448}">
      <dsp:nvSpPr>
        <dsp:cNvPr id="0" name=""/>
        <dsp:cNvSpPr/>
      </dsp:nvSpPr>
      <dsp:spPr>
        <a:xfrm>
          <a:off x="0" y="1021195"/>
          <a:ext cx="5453268" cy="928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processes uploaded media. Damage detection, severity assessment, and classification occurs</a:t>
          </a:r>
          <a:endParaRPr lang="en-IN" sz="1800" kern="1200" dirty="0"/>
        </a:p>
      </dsp:txBody>
      <dsp:txXfrm>
        <a:off x="1183489" y="1021195"/>
        <a:ext cx="4269778" cy="928359"/>
      </dsp:txXfrm>
    </dsp:sp>
    <dsp:sp modelId="{4BA9DBA0-ADAC-40AB-A17E-C44432763980}">
      <dsp:nvSpPr>
        <dsp:cNvPr id="0" name=""/>
        <dsp:cNvSpPr/>
      </dsp:nvSpPr>
      <dsp:spPr>
        <a:xfrm>
          <a:off x="92835" y="1136156"/>
          <a:ext cx="1090653" cy="71532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8000" b="-88000"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98AA0-21D3-4776-BABA-B9F0ED4DC676}">
      <dsp:nvSpPr>
        <dsp:cNvPr id="0" name=""/>
        <dsp:cNvSpPr/>
      </dsp:nvSpPr>
      <dsp:spPr>
        <a:xfrm>
          <a:off x="0" y="2042390"/>
          <a:ext cx="5453268" cy="928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 predicts repair costs based on damage extent. Historical data informs cost estimation.</a:t>
          </a:r>
          <a:endParaRPr lang="en-IN" sz="1800" kern="1200" dirty="0"/>
        </a:p>
      </dsp:txBody>
      <dsp:txXfrm>
        <a:off x="1183489" y="2042390"/>
        <a:ext cx="4269778" cy="928359"/>
      </dsp:txXfrm>
    </dsp:sp>
    <dsp:sp modelId="{6850FB75-0DE2-425C-A79A-FBD2B050D87C}">
      <dsp:nvSpPr>
        <dsp:cNvPr id="0" name=""/>
        <dsp:cNvSpPr/>
      </dsp:nvSpPr>
      <dsp:spPr>
        <a:xfrm>
          <a:off x="92835" y="2135226"/>
          <a:ext cx="1090653" cy="74268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4A85-4EF2-4C25-B815-6AC8D45E5C84}">
      <dsp:nvSpPr>
        <dsp:cNvPr id="0" name=""/>
        <dsp:cNvSpPr/>
      </dsp:nvSpPr>
      <dsp:spPr>
        <a:xfrm>
          <a:off x="0" y="3063586"/>
          <a:ext cx="5453268" cy="928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integrates with insurance company's claims management system. Automated claim processing occurs</a:t>
          </a:r>
          <a:endParaRPr lang="en-IN" sz="1800" kern="1200" dirty="0"/>
        </a:p>
      </dsp:txBody>
      <dsp:txXfrm>
        <a:off x="1183489" y="3063586"/>
        <a:ext cx="4269778" cy="928359"/>
      </dsp:txXfrm>
    </dsp:sp>
    <dsp:sp modelId="{67108BBD-5384-48DD-A21B-0181EA1790C8}">
      <dsp:nvSpPr>
        <dsp:cNvPr id="0" name=""/>
        <dsp:cNvSpPr/>
      </dsp:nvSpPr>
      <dsp:spPr>
        <a:xfrm>
          <a:off x="92835" y="3156422"/>
          <a:ext cx="1090653" cy="74268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B2A39-9E44-4BED-B32B-DD133FA7B349}">
      <dsp:nvSpPr>
        <dsp:cNvPr id="0" name=""/>
        <dsp:cNvSpPr/>
      </dsp:nvSpPr>
      <dsp:spPr>
        <a:xfrm>
          <a:off x="0" y="4084781"/>
          <a:ext cx="5453268" cy="928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Insurance company reviews claim and report. Claim approved or rejected</a:t>
          </a:r>
          <a:endParaRPr lang="en-IN" sz="1800" kern="1200" dirty="0"/>
        </a:p>
      </dsp:txBody>
      <dsp:txXfrm>
        <a:off x="1183489" y="4084781"/>
        <a:ext cx="4269778" cy="928359"/>
      </dsp:txXfrm>
    </dsp:sp>
    <dsp:sp modelId="{1FD59859-04CB-4295-A0C2-6CD92200CE90}">
      <dsp:nvSpPr>
        <dsp:cNvPr id="0" name=""/>
        <dsp:cNvSpPr/>
      </dsp:nvSpPr>
      <dsp:spPr>
        <a:xfrm>
          <a:off x="92835" y="4177617"/>
          <a:ext cx="1090653" cy="74268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05254-7693-4244-AF0F-ACA64B35A904}">
      <dsp:nvSpPr>
        <dsp:cNvPr id="0" name=""/>
        <dsp:cNvSpPr/>
      </dsp:nvSpPr>
      <dsp:spPr>
        <a:xfrm>
          <a:off x="0" y="5105976"/>
          <a:ext cx="5453268" cy="928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User receives notification of claim status and views claim details and next steps</a:t>
          </a:r>
          <a:endParaRPr lang="en-IN" sz="1800" kern="1200" dirty="0"/>
        </a:p>
      </dsp:txBody>
      <dsp:txXfrm>
        <a:off x="1183489" y="5105976"/>
        <a:ext cx="4269778" cy="928359"/>
      </dsp:txXfrm>
    </dsp:sp>
    <dsp:sp modelId="{18E244BA-9ED3-46C3-AC17-5F2146430C0C}">
      <dsp:nvSpPr>
        <dsp:cNvPr id="0" name=""/>
        <dsp:cNvSpPr/>
      </dsp:nvSpPr>
      <dsp:spPr>
        <a:xfrm>
          <a:off x="92835" y="5198812"/>
          <a:ext cx="1090653" cy="74268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1000" b="-61000"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4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9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7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3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6E5E4C-2A8D-4609-8163-E74B3DB2EB6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0AC3AC-C639-41E0-AF37-8F5E51D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801" y="3606448"/>
            <a:ext cx="5387011" cy="492884"/>
          </a:xfrm>
        </p:spPr>
        <p:txBody>
          <a:bodyPr>
            <a:noAutofit/>
          </a:bodyPr>
          <a:lstStyle/>
          <a:p>
            <a:r>
              <a:rPr lang="en-US" sz="3200" dirty="0"/>
              <a:t>Team Name: Digital Eye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C18E1-D399-4A0D-B03B-CA408A5EFF7B}"/>
              </a:ext>
            </a:extLst>
          </p:cNvPr>
          <p:cNvSpPr txBox="1"/>
          <p:nvPr/>
        </p:nvSpPr>
        <p:spPr>
          <a:xfrm>
            <a:off x="2153476" y="4545495"/>
            <a:ext cx="6089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Members: </a:t>
            </a:r>
            <a:r>
              <a:rPr lang="en-US" dirty="0" err="1"/>
              <a:t>Harsini</a:t>
            </a:r>
            <a:r>
              <a:rPr lang="en-US" dirty="0"/>
              <a:t> A B            -  harsiniab22it@psnacet.edu.in</a:t>
            </a:r>
          </a:p>
          <a:p>
            <a:r>
              <a:rPr lang="en-US" dirty="0"/>
              <a:t>	           </a:t>
            </a:r>
            <a:r>
              <a:rPr lang="en-US" dirty="0" err="1"/>
              <a:t>Harinee</a:t>
            </a:r>
            <a:r>
              <a:rPr lang="en-US" dirty="0"/>
              <a:t> P              -  harineep22it@psnacet.edu.in</a:t>
            </a:r>
          </a:p>
          <a:p>
            <a:r>
              <a:rPr lang="en-US" dirty="0"/>
              <a:t>	           </a:t>
            </a:r>
            <a:r>
              <a:rPr lang="en-US" dirty="0" err="1"/>
              <a:t>Dharun</a:t>
            </a:r>
            <a:r>
              <a:rPr lang="en-US" dirty="0"/>
              <a:t> M             -  dharunm22it@psnacet.edu.in</a:t>
            </a:r>
          </a:p>
          <a:p>
            <a:r>
              <a:rPr lang="en-US" dirty="0"/>
              <a:t>	           </a:t>
            </a:r>
            <a:r>
              <a:rPr lang="en-US" dirty="0" err="1"/>
              <a:t>DeepaLakshmi</a:t>
            </a:r>
            <a:r>
              <a:rPr lang="en-US" dirty="0"/>
              <a:t> G -  tharshnedeepa2004@gmail.com </a:t>
            </a:r>
          </a:p>
          <a:p>
            <a:r>
              <a:rPr lang="en-US" dirty="0"/>
              <a:t>	           Hariharan E          -  hariharane22it@psnacet.edu.in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AA173-A6F2-46B1-B360-ABC1D7B0C885}"/>
              </a:ext>
            </a:extLst>
          </p:cNvPr>
          <p:cNvSpPr txBox="1"/>
          <p:nvPr/>
        </p:nvSpPr>
        <p:spPr>
          <a:xfrm>
            <a:off x="9051234" y="4772757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10.08.2024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E41ED8-9A36-4803-BCE7-B86181926D9D}"/>
              </a:ext>
            </a:extLst>
          </p:cNvPr>
          <p:cNvSpPr txBox="1">
            <a:spLocks/>
          </p:cNvSpPr>
          <p:nvPr/>
        </p:nvSpPr>
        <p:spPr>
          <a:xfrm>
            <a:off x="4846979" y="1583586"/>
            <a:ext cx="3220281" cy="49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MATH</a:t>
            </a:r>
            <a:r>
              <a:rPr lang="en-US" sz="3200" dirty="0" err="1">
                <a:latin typeface="+mn-lt"/>
              </a:rPr>
              <a:t>ack</a:t>
            </a:r>
            <a:r>
              <a:rPr lang="en-US" sz="3200" dirty="0"/>
              <a:t> 2.0</a:t>
            </a:r>
            <a:endParaRPr lang="en-IN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6323D5-E53B-4B16-90AA-28225EBC5323}"/>
              </a:ext>
            </a:extLst>
          </p:cNvPr>
          <p:cNvSpPr txBox="1">
            <a:spLocks/>
          </p:cNvSpPr>
          <p:nvPr/>
        </p:nvSpPr>
        <p:spPr>
          <a:xfrm>
            <a:off x="2527850" y="2581219"/>
            <a:ext cx="7858540" cy="133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latin typeface="High Tower Text" panose="02040502050506030303" pitchFamily="18" charset="0"/>
              </a:rPr>
              <a:t>Automated Vehicle and Property Insurance</a:t>
            </a:r>
            <a:br>
              <a:rPr lang="en-US" dirty="0">
                <a:latin typeface="Jost"/>
              </a:rPr>
            </a:br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4E82FD8-0EF8-4E0D-8F49-CD36EAF5487C}"/>
              </a:ext>
            </a:extLst>
          </p:cNvPr>
          <p:cNvSpPr txBox="1">
            <a:spLocks/>
          </p:cNvSpPr>
          <p:nvPr/>
        </p:nvSpPr>
        <p:spPr>
          <a:xfrm>
            <a:off x="1328528" y="522203"/>
            <a:ext cx="9869559" cy="1563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Global AI Summit 2024, Hyderabad</a:t>
            </a:r>
            <a:br>
              <a:rPr lang="en-US" dirty="0">
                <a:latin typeface="Jos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1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54C4D-BA4A-4988-93C6-6893645E5EBF}"/>
              </a:ext>
            </a:extLst>
          </p:cNvPr>
          <p:cNvSpPr txBox="1"/>
          <p:nvPr/>
        </p:nvSpPr>
        <p:spPr>
          <a:xfrm>
            <a:off x="722244" y="624123"/>
            <a:ext cx="292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88A1-01D6-4C66-B2C8-2B186A7647A3}"/>
              </a:ext>
            </a:extLst>
          </p:cNvPr>
          <p:cNvSpPr txBox="1"/>
          <p:nvPr/>
        </p:nvSpPr>
        <p:spPr>
          <a:xfrm>
            <a:off x="616227" y="1470991"/>
            <a:ext cx="546651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Manual claims processing is slow, error-prone, and costly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Time-consuming inspections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Human error in damage assessment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Susceptibility to fraudulent claims</a:t>
            </a:r>
            <a:endParaRPr lang="en-IN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0AC1CF-E3BC-4A38-8DD7-82E224AF4F54}"/>
              </a:ext>
            </a:extLst>
          </p:cNvPr>
          <p:cNvCxnSpPr/>
          <p:nvPr/>
        </p:nvCxnSpPr>
        <p:spPr>
          <a:xfrm>
            <a:off x="6109252" y="593034"/>
            <a:ext cx="0" cy="567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D2AE09-C412-418A-9E2E-56CB3000CD0A}"/>
              </a:ext>
            </a:extLst>
          </p:cNvPr>
          <p:cNvSpPr txBox="1"/>
          <p:nvPr/>
        </p:nvSpPr>
        <p:spPr>
          <a:xfrm>
            <a:off x="6586332" y="2131143"/>
            <a:ext cx="5605668" cy="259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Insurance companies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Policyholders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Repair shops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Fraud investigators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EE306-E058-428A-AB8D-675D9BDEE83C}"/>
              </a:ext>
            </a:extLst>
          </p:cNvPr>
          <p:cNvSpPr txBox="1"/>
          <p:nvPr/>
        </p:nvSpPr>
        <p:spPr>
          <a:xfrm>
            <a:off x="7113106" y="624123"/>
            <a:ext cx="292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  <a:r>
              <a:rPr lang="en-IN" sz="3600" dirty="0" err="1"/>
              <a:t>takeholders</a:t>
            </a:r>
            <a:endParaRPr lang="en-IN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752C34-8B94-4715-BDEC-21472CE14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8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2C977-8EF4-482F-8877-B9CAD5FE0F7D}"/>
              </a:ext>
            </a:extLst>
          </p:cNvPr>
          <p:cNvSpPr txBox="1"/>
          <p:nvPr/>
        </p:nvSpPr>
        <p:spPr>
          <a:xfrm>
            <a:off x="629479" y="362514"/>
            <a:ext cx="46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</a:t>
            </a:r>
            <a:r>
              <a:rPr lang="en-IN" sz="3200" dirty="0"/>
              <a:t>ow it works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F0BE5-CBC3-42BA-BFBD-E682BABD723F}"/>
              </a:ext>
            </a:extLst>
          </p:cNvPr>
          <p:cNvSpPr txBox="1"/>
          <p:nvPr/>
        </p:nvSpPr>
        <p:spPr>
          <a:xfrm>
            <a:off x="1066801" y="947289"/>
            <a:ext cx="5466519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Manual inspections: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Adjusters visit the damage site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 damage through photos and reports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Time-consuming and subjective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Telematics: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Vehicle data for accident reconstruction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Limited to vehicle claims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No visual assessment of damage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Third-party inspection services: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Outsourced inspections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Can be costly and time-consuming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2FC661-3514-4152-BC21-6C26083F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79" y="119267"/>
            <a:ext cx="3866320" cy="27396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011D5C-1F96-447B-82D5-71EAC752D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6732" r="8354"/>
          <a:stretch/>
        </p:blipFill>
        <p:spPr>
          <a:xfrm>
            <a:off x="7258879" y="2975781"/>
            <a:ext cx="3278256" cy="33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C4CD-8B0A-40ED-8623-9A4EF313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ADB23-11A4-4737-BD35-4D6833AF88D7}"/>
              </a:ext>
            </a:extLst>
          </p:cNvPr>
          <p:cNvSpPr txBox="1"/>
          <p:nvPr/>
        </p:nvSpPr>
        <p:spPr>
          <a:xfrm>
            <a:off x="762001" y="543339"/>
            <a:ext cx="3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Market size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97D7-264A-4556-BEA0-C170D6871624}"/>
              </a:ext>
            </a:extLst>
          </p:cNvPr>
          <p:cNvSpPr txBox="1"/>
          <p:nvPr/>
        </p:nvSpPr>
        <p:spPr>
          <a:xfrm>
            <a:off x="762001" y="1377806"/>
            <a:ext cx="5161721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Context: </a:t>
            </a:r>
            <a:r>
              <a:rPr lang="en-US" sz="2000" dirty="0"/>
              <a:t>The global property and vehicle insurance market is substantial.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Statistics: </a:t>
            </a:r>
            <a:r>
              <a:rPr lang="en-US" sz="2000" dirty="0"/>
              <a:t>In 2020, the global property and vehicle insurance market was valued at approximately $1.6 trillion. The market is expected to grow due to increasing urbanization, natural disasters, road accidents and property ownership.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0A445-DF07-4E9F-B6C5-8D34E769EA68}"/>
              </a:ext>
            </a:extLst>
          </p:cNvPr>
          <p:cNvCxnSpPr/>
          <p:nvPr/>
        </p:nvCxnSpPr>
        <p:spPr>
          <a:xfrm>
            <a:off x="6109252" y="460236"/>
            <a:ext cx="0" cy="567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EBEDC0-C3F1-4383-9E96-2724EE8209CF}"/>
              </a:ext>
            </a:extLst>
          </p:cNvPr>
          <p:cNvSpPr txBox="1"/>
          <p:nvPr/>
        </p:nvSpPr>
        <p:spPr>
          <a:xfrm>
            <a:off x="6294783" y="543339"/>
            <a:ext cx="654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Unique Selling Proposition (USP):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0A4DB-FED5-4E5F-91E4-A8A3B5CC2058}"/>
              </a:ext>
            </a:extLst>
          </p:cNvPr>
          <p:cNvSpPr txBox="1"/>
          <p:nvPr/>
        </p:nvSpPr>
        <p:spPr>
          <a:xfrm>
            <a:off x="6692347" y="1628474"/>
            <a:ext cx="473765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Efficiency:   </a:t>
            </a:r>
            <a:r>
              <a:rPr lang="en-US" sz="2000" dirty="0"/>
              <a:t>Faster claim resolution due to automation.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Accuracy: </a:t>
            </a:r>
            <a:r>
              <a:rPr lang="en-US" sz="2000" dirty="0"/>
              <a:t>AI-driven assessments are consistent and data-driven.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Enhanced Customer Experience: </a:t>
            </a:r>
            <a:r>
              <a:rPr lang="en-US" sz="2000" dirty="0"/>
              <a:t>Prompt responses and accurate damage assessments.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6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43DCB-714F-4343-B930-E03381E7593F}"/>
              </a:ext>
            </a:extLst>
          </p:cNvPr>
          <p:cNvSpPr txBox="1"/>
          <p:nvPr/>
        </p:nvSpPr>
        <p:spPr>
          <a:xfrm>
            <a:off x="655983" y="437321"/>
            <a:ext cx="3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</a:t>
            </a:r>
            <a:r>
              <a:rPr lang="en-IN" sz="3600" dirty="0" err="1"/>
              <a:t>ur</a:t>
            </a:r>
            <a:r>
              <a:rPr lang="en-IN" sz="3600" dirty="0"/>
              <a:t>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C961D-362F-4E3C-88F6-6B4CB36B0F97}"/>
              </a:ext>
            </a:extLst>
          </p:cNvPr>
          <p:cNvSpPr txBox="1"/>
          <p:nvPr/>
        </p:nvSpPr>
        <p:spPr>
          <a:xfrm>
            <a:off x="960784" y="1083652"/>
            <a:ext cx="5453269" cy="513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AI-powered damage assessment platform: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 images and videos of damaged property and vehicles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Accurately identify and quantify damage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Estimate repair costs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 potential fraud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Benefits: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Speed and accuracy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Cost reduction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Improved customer experience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Fraud prevention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5E06D-A302-4A44-B09C-1880D328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FB31C-9ECE-481E-9AF8-48A671BBE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80" y="974442"/>
            <a:ext cx="3703575" cy="37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DC164-8F98-4BFE-90C8-C714B7C1ADA2}"/>
              </a:ext>
            </a:extLst>
          </p:cNvPr>
          <p:cNvSpPr txBox="1"/>
          <p:nvPr/>
        </p:nvSpPr>
        <p:spPr>
          <a:xfrm>
            <a:off x="655983" y="437321"/>
            <a:ext cx="3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it works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7FA71-40CA-4535-A2AA-3FE64CF876EB}"/>
              </a:ext>
            </a:extLst>
          </p:cNvPr>
          <p:cNvSpPr txBox="1"/>
          <p:nvPr/>
        </p:nvSpPr>
        <p:spPr>
          <a:xfrm>
            <a:off x="655983" y="1330330"/>
            <a:ext cx="545326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Image/video capture: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Policyholders capture images and videos using smartphones or drones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Cloud-based platform: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Image/video processing and analysis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AI models for damage assessment and cost estimation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Data storage and management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Integration: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Seamless integration with insurance systems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24F525-8801-475E-88FD-59A676872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084267"/>
              </p:ext>
            </p:extLst>
          </p:nvPr>
        </p:nvGraphicFramePr>
        <p:xfrm>
          <a:off x="6447183" y="174556"/>
          <a:ext cx="5453268" cy="603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5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92DCC-3B75-4051-A597-D3CD0BC1D1A3}"/>
              </a:ext>
            </a:extLst>
          </p:cNvPr>
          <p:cNvSpPr txBox="1"/>
          <p:nvPr/>
        </p:nvSpPr>
        <p:spPr>
          <a:xfrm>
            <a:off x="616227" y="437321"/>
            <a:ext cx="3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Advantages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C17-4714-4F7D-B822-F90E73BD3078}"/>
              </a:ext>
            </a:extLst>
          </p:cNvPr>
          <p:cNvSpPr txBox="1"/>
          <p:nvPr/>
        </p:nvSpPr>
        <p:spPr>
          <a:xfrm>
            <a:off x="762000" y="1404313"/>
            <a:ext cx="545326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Speed and accuracy: </a:t>
            </a:r>
            <a:r>
              <a:rPr lang="en-US" sz="2000" dirty="0"/>
              <a:t>Faster and more precise damage assessment than manual methods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Cost reduction: </a:t>
            </a:r>
            <a:r>
              <a:rPr lang="en-US" sz="2000" dirty="0"/>
              <a:t>Streamlined process reduces operational costs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Improved customer experience: </a:t>
            </a:r>
            <a:r>
              <a:rPr lang="en-US" sz="2000" dirty="0"/>
              <a:t>Faster claim settlements and reduced paperwork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Fraud prevention: </a:t>
            </a:r>
            <a:r>
              <a:rPr lang="en-US" sz="2000" dirty="0"/>
              <a:t>Proactive identification of suspicious claims.</a:t>
            </a:r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02632A-8088-4B41-BA12-F1188A8D4D5F}"/>
              </a:ext>
            </a:extLst>
          </p:cNvPr>
          <p:cNvCxnSpPr/>
          <p:nvPr/>
        </p:nvCxnSpPr>
        <p:spPr>
          <a:xfrm>
            <a:off x="6347791" y="437321"/>
            <a:ext cx="0" cy="567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72C0C4-2881-4AE3-A24C-7080E0E6F79F}"/>
              </a:ext>
            </a:extLst>
          </p:cNvPr>
          <p:cNvSpPr txBox="1"/>
          <p:nvPr/>
        </p:nvSpPr>
        <p:spPr>
          <a:xfrm>
            <a:off x="6838122" y="437321"/>
            <a:ext cx="40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Tech Architecture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8C98-13F3-4805-8109-EE0FE14FD1FB}"/>
              </a:ext>
            </a:extLst>
          </p:cNvPr>
          <p:cNvSpPr txBox="1"/>
          <p:nvPr/>
        </p:nvSpPr>
        <p:spPr>
          <a:xfrm>
            <a:off x="6838122" y="1404313"/>
            <a:ext cx="489005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Components: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Computer vision models (CNNs)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Machine learning algorithms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Blockchain for tamper-proof timestamps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Workflow automation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Integration: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User-friendly interface for image capture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External databases for cost refinement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D803A-6394-41DB-A706-FF3B2463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8E34C-FD28-4E67-8580-17286AE4EDF2}"/>
              </a:ext>
            </a:extLst>
          </p:cNvPr>
          <p:cNvSpPr txBox="1"/>
          <p:nvPr/>
        </p:nvSpPr>
        <p:spPr>
          <a:xfrm>
            <a:off x="655983" y="437321"/>
            <a:ext cx="3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Call to action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F7839-2076-4807-9D68-DCC1A270686F}"/>
              </a:ext>
            </a:extLst>
          </p:cNvPr>
          <p:cNvSpPr txBox="1"/>
          <p:nvPr/>
        </p:nvSpPr>
        <p:spPr>
          <a:xfrm>
            <a:off x="748748" y="1563340"/>
            <a:ext cx="627490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Implementation: </a:t>
            </a:r>
            <a:r>
              <a:rPr lang="en-US" sz="2400" dirty="0"/>
              <a:t>Collaborate with insurers to pilot the solution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Feedback Loop: </a:t>
            </a:r>
            <a:r>
              <a:rPr lang="en-US" sz="2400" dirty="0"/>
              <a:t>Continuously improve the model based on real-world data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Competitive Edge: </a:t>
            </a:r>
            <a:r>
              <a:rPr lang="en-US" sz="2400" dirty="0"/>
              <a:t>Position insurance companies as tech-forward and customer-centric.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1776D-4CD6-4AA1-982A-F7ACEADA5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532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High Tower Text</vt:lpstr>
      <vt:lpstr>Jost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Surya</cp:lastModifiedBy>
  <cp:revision>1</cp:revision>
  <dcterms:created xsi:type="dcterms:W3CDTF">2024-08-10T15:50:19Z</dcterms:created>
  <dcterms:modified xsi:type="dcterms:W3CDTF">2024-08-10T17:12:25Z</dcterms:modified>
</cp:coreProperties>
</file>