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69" r:id="rId3"/>
    <p:sldId id="259" r:id="rId4"/>
    <p:sldId id="260" r:id="rId5"/>
    <p:sldId id="261" r:id="rId6"/>
    <p:sldId id="258" r:id="rId7"/>
    <p:sldId id="27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3C6675-3CD8-46A5-BF55-F6CBD6F1E86D}" v="6" dt="2024-09-05T02:13:31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94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14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29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82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97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33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18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2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8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6E5E4C-2A8D-4609-8163-E74B3DB2EB6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5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5E4C-2A8D-4609-8163-E74B3DB2EB6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7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6E5E4C-2A8D-4609-8163-E74B3DB2EB6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5C66BC-4D67-4DE6-84A5-F71E5563B3B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0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0AC3AC-C639-41E0-AF37-8F5E51D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901" y="3157412"/>
            <a:ext cx="5387011" cy="49288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Name: Digital Eye</a:t>
            </a:r>
            <a:endParaRPr lang="en-IN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C18E1-D399-4A0D-B03B-CA408A5EFF7B}"/>
              </a:ext>
            </a:extLst>
          </p:cNvPr>
          <p:cNvSpPr txBox="1"/>
          <p:nvPr/>
        </p:nvSpPr>
        <p:spPr>
          <a:xfrm>
            <a:off x="2153476" y="4545495"/>
            <a:ext cx="6089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Members: </a:t>
            </a:r>
            <a:r>
              <a:rPr lang="en-US" dirty="0" err="1"/>
              <a:t>Harsini</a:t>
            </a:r>
            <a:r>
              <a:rPr lang="en-US" dirty="0"/>
              <a:t> A B            -  harsiniab22it@psnacet.edu.in</a:t>
            </a:r>
          </a:p>
          <a:p>
            <a:r>
              <a:rPr lang="en-US" dirty="0"/>
              <a:t>	           </a:t>
            </a:r>
            <a:r>
              <a:rPr lang="en-US" dirty="0" err="1"/>
              <a:t>Harinee</a:t>
            </a:r>
            <a:r>
              <a:rPr lang="en-US" dirty="0"/>
              <a:t> P              -  harineep22it@psnacet.edu.in</a:t>
            </a:r>
          </a:p>
          <a:p>
            <a:r>
              <a:rPr lang="en-US" dirty="0"/>
              <a:t>	           </a:t>
            </a:r>
            <a:r>
              <a:rPr lang="en-US" dirty="0" err="1"/>
              <a:t>Dharun</a:t>
            </a:r>
            <a:r>
              <a:rPr lang="en-US" dirty="0"/>
              <a:t> M             -  dharunm22it@psnacet.edu.in</a:t>
            </a:r>
          </a:p>
          <a:p>
            <a:r>
              <a:rPr lang="en-US" dirty="0"/>
              <a:t>	           </a:t>
            </a:r>
            <a:r>
              <a:rPr lang="en-US" dirty="0" err="1"/>
              <a:t>DeepaLakshmi</a:t>
            </a:r>
            <a:r>
              <a:rPr lang="en-US" dirty="0"/>
              <a:t> G -  tharshnedeepa2004@gmail.com </a:t>
            </a:r>
          </a:p>
          <a:p>
            <a:r>
              <a:rPr lang="en-US" dirty="0"/>
              <a:t>	           Hariharan E          -  hariharane22it@psnacet.edu.in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AA173-A6F2-46B1-B360-ABC1D7B0C885}"/>
              </a:ext>
            </a:extLst>
          </p:cNvPr>
          <p:cNvSpPr txBox="1"/>
          <p:nvPr/>
        </p:nvSpPr>
        <p:spPr>
          <a:xfrm>
            <a:off x="8343899" y="4769407"/>
            <a:ext cx="325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04.09.2024 &amp; 05.09.2024</a:t>
            </a:r>
            <a:endParaRPr lang="en-IN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1E41ED8-9A36-4803-BCE7-B86181926D9D}"/>
              </a:ext>
            </a:extLst>
          </p:cNvPr>
          <p:cNvSpPr txBox="1">
            <a:spLocks/>
          </p:cNvSpPr>
          <p:nvPr/>
        </p:nvSpPr>
        <p:spPr>
          <a:xfrm>
            <a:off x="4653165" y="1336288"/>
            <a:ext cx="3220281" cy="492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  <a:latin typeface="Algerian" pitchFamily="82" charset="0"/>
              </a:rPr>
              <a:t>MATHack</a:t>
            </a:r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 2.0</a:t>
            </a:r>
            <a:endParaRPr lang="en-IN" sz="32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F6323D5-E53B-4B16-90AA-28225EBC5323}"/>
              </a:ext>
            </a:extLst>
          </p:cNvPr>
          <p:cNvSpPr txBox="1">
            <a:spLocks/>
          </p:cNvSpPr>
          <p:nvPr/>
        </p:nvSpPr>
        <p:spPr>
          <a:xfrm>
            <a:off x="416379" y="2118313"/>
            <a:ext cx="11274878" cy="796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High Tower Text" panose="02040502050506030303" pitchFamily="18" charset="0"/>
              </a:rPr>
              <a:t>Automated Vehicle and Property Insurance</a:t>
            </a:r>
            <a:endParaRPr lang="en-IN" sz="48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4E82FD8-0EF8-4E0D-8F49-CD36EAF5487C}"/>
              </a:ext>
            </a:extLst>
          </p:cNvPr>
          <p:cNvSpPr txBox="1">
            <a:spLocks/>
          </p:cNvSpPr>
          <p:nvPr/>
        </p:nvSpPr>
        <p:spPr>
          <a:xfrm>
            <a:off x="1328528" y="522203"/>
            <a:ext cx="9869559" cy="10613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Global AI Summit 2024, Hyderabad</a:t>
            </a:r>
            <a:br>
              <a:rPr lang="en-US" dirty="0">
                <a:latin typeface="Jos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11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654C4D-BA4A-4988-93C6-6893645E5EBF}"/>
              </a:ext>
            </a:extLst>
          </p:cNvPr>
          <p:cNvSpPr txBox="1"/>
          <p:nvPr/>
        </p:nvSpPr>
        <p:spPr>
          <a:xfrm>
            <a:off x="676294" y="285179"/>
            <a:ext cx="491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F88A1-01D6-4C66-B2C8-2B186A7647A3}"/>
              </a:ext>
            </a:extLst>
          </p:cNvPr>
          <p:cNvSpPr txBox="1"/>
          <p:nvPr/>
        </p:nvSpPr>
        <p:spPr>
          <a:xfrm>
            <a:off x="740302" y="1001889"/>
            <a:ext cx="1016826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To automate the manual, time consuming property and motor insurance claiming process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Susceptibility to fraudulent claims</a:t>
            </a: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752C34-8B94-4715-BDEC-21472CE14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148" y="5585124"/>
            <a:ext cx="2839278" cy="7689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210507-67B6-0A4B-C448-8C3193391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9" y="3630521"/>
            <a:ext cx="11366742" cy="16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6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E2C977-8EF4-482F-8877-B9CAD5FE0F7D}"/>
              </a:ext>
            </a:extLst>
          </p:cNvPr>
          <p:cNvSpPr txBox="1"/>
          <p:nvPr/>
        </p:nvSpPr>
        <p:spPr>
          <a:xfrm>
            <a:off x="629479" y="138881"/>
            <a:ext cx="4697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Existing Approaches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F0BE5-CBC3-42BA-BFBD-E682BABD723F}"/>
              </a:ext>
            </a:extLst>
          </p:cNvPr>
          <p:cNvSpPr txBox="1"/>
          <p:nvPr/>
        </p:nvSpPr>
        <p:spPr>
          <a:xfrm>
            <a:off x="910969" y="886550"/>
            <a:ext cx="11146209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Manual inspections: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Charted Engineer’s onsite visit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Time Consuming and subjective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2FC661-3514-4152-BC21-6C26083F7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67" y="1572768"/>
            <a:ext cx="4730048" cy="400819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CAF3721-827E-9CDC-676A-84AD9DBA3EFC}"/>
              </a:ext>
            </a:extLst>
          </p:cNvPr>
          <p:cNvGrpSpPr/>
          <p:nvPr/>
        </p:nvGrpSpPr>
        <p:grpSpPr>
          <a:xfrm>
            <a:off x="910969" y="3167390"/>
            <a:ext cx="3898741" cy="1841401"/>
            <a:chOff x="7394596" y="584340"/>
            <a:chExt cx="3898741" cy="18414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D2AE09-C412-418A-9E2E-56CB3000CD0A}"/>
                </a:ext>
              </a:extLst>
            </p:cNvPr>
            <p:cNvSpPr txBox="1"/>
            <p:nvPr/>
          </p:nvSpPr>
          <p:spPr>
            <a:xfrm>
              <a:off x="7394596" y="1107560"/>
              <a:ext cx="3898741" cy="1318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Policy providers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Policy holders</a:t>
              </a:r>
              <a:endParaRPr lang="en-IN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BEE306-E058-428A-AB8D-675D9BDEE83C}"/>
                </a:ext>
              </a:extLst>
            </p:cNvPr>
            <p:cNvSpPr txBox="1"/>
            <p:nvPr/>
          </p:nvSpPr>
          <p:spPr>
            <a:xfrm>
              <a:off x="7394596" y="584340"/>
              <a:ext cx="29221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</a:t>
              </a:r>
              <a:r>
                <a:rPr lang="en-IN" sz="2800" b="1" dirty="0" err="1"/>
                <a:t>takeholders</a:t>
              </a:r>
              <a:r>
                <a:rPr lang="en-IN" sz="2800" b="1" dirty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490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743DCB-714F-4343-B930-E03381E7593F}"/>
              </a:ext>
            </a:extLst>
          </p:cNvPr>
          <p:cNvSpPr txBox="1"/>
          <p:nvPr/>
        </p:nvSpPr>
        <p:spPr>
          <a:xfrm>
            <a:off x="492697" y="172513"/>
            <a:ext cx="507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Proposed </a:t>
            </a:r>
            <a:r>
              <a:rPr lang="en-IN" sz="3600" dirty="0"/>
              <a:t>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C961D-362F-4E3C-88F6-6B4CB36B0F97}"/>
              </a:ext>
            </a:extLst>
          </p:cNvPr>
          <p:cNvSpPr txBox="1"/>
          <p:nvPr/>
        </p:nvSpPr>
        <p:spPr>
          <a:xfrm>
            <a:off x="627348" y="1020012"/>
            <a:ext cx="10937303" cy="3463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AI-powered claim process Automation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On cam fraud detection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Trust assessment using NLP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Damage assessment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Cost Estimation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5E06D-A302-4A44-B09C-1880D328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148" y="5363196"/>
            <a:ext cx="2839278" cy="768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FB31C-9ECE-481E-9AF8-48A671BBE5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87" y="1515954"/>
            <a:ext cx="4760057" cy="47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9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B916E61-8C43-909B-E003-4D817175C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93" y="0"/>
            <a:ext cx="8234248" cy="68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9C4CD-8B0A-40ED-8623-9A4EF3131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148" y="5363196"/>
            <a:ext cx="2839278" cy="7689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EBEDC0-C3F1-4383-9E96-2724EE8209CF}"/>
              </a:ext>
            </a:extLst>
          </p:cNvPr>
          <p:cNvSpPr txBox="1"/>
          <p:nvPr/>
        </p:nvSpPr>
        <p:spPr>
          <a:xfrm>
            <a:off x="570639" y="424467"/>
            <a:ext cx="6543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Unique Selling Point (USP):</a:t>
            </a:r>
          </a:p>
          <a:p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73088-6378-B4A8-2844-AEFA93FC0E56}"/>
              </a:ext>
            </a:extLst>
          </p:cNvPr>
          <p:cNvSpPr txBox="1"/>
          <p:nvPr/>
        </p:nvSpPr>
        <p:spPr>
          <a:xfrm>
            <a:off x="910969" y="886550"/>
            <a:ext cx="11146209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Fraud detection and trust assessment: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Correlating the keywords from the user provided description and the actual damage that is visible in the image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Police document verification using LLM to correlate the accident description by the police and the user if any third party interfere</a:t>
            </a:r>
          </a:p>
        </p:txBody>
      </p:sp>
    </p:spTree>
    <p:extLst>
      <p:ext uri="{BB962C8B-B14F-4D97-AF65-F5344CB8AC3E}">
        <p14:creationId xmlns:p14="http://schemas.microsoft.com/office/powerpoint/2010/main" val="32766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E9DDEA-EDFF-BCCD-4100-507B2302AF0C}"/>
              </a:ext>
            </a:extLst>
          </p:cNvPr>
          <p:cNvSpPr/>
          <p:nvPr/>
        </p:nvSpPr>
        <p:spPr>
          <a:xfrm>
            <a:off x="1795245" y="850392"/>
            <a:ext cx="2749322" cy="2744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0" name="Group 59"/>
          <p:cNvGrpSpPr/>
          <p:nvPr/>
        </p:nvGrpSpPr>
        <p:grpSpPr>
          <a:xfrm>
            <a:off x="408403" y="1603039"/>
            <a:ext cx="10974790" cy="3253472"/>
            <a:chOff x="369137" y="1313188"/>
            <a:chExt cx="10974790" cy="3253472"/>
          </a:xfrm>
        </p:grpSpPr>
        <p:cxnSp>
          <p:nvCxnSpPr>
            <p:cNvPr id="63" name="Straight Arrow Connector 62"/>
            <p:cNvCxnSpPr>
              <a:cxnSpLocks/>
            </p:cNvCxnSpPr>
            <p:nvPr/>
          </p:nvCxnSpPr>
          <p:spPr>
            <a:xfrm flipH="1">
              <a:off x="3837790" y="3949938"/>
              <a:ext cx="1595728" cy="2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69137" y="2550941"/>
              <a:ext cx="129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User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67984" y="3452983"/>
              <a:ext cx="489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72645" y="3425435"/>
              <a:ext cx="767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Yes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44864" y="2367877"/>
              <a:ext cx="1853514" cy="73546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/>
                <a:t>Police Description(FIR)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354703" y="1313188"/>
              <a:ext cx="2336981" cy="10389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AI</a:t>
              </a:r>
            </a:p>
            <a:p>
              <a:pPr algn="ctr"/>
              <a:r>
                <a:rPr lang="en-GB" dirty="0"/>
                <a:t> (CNN) + NLP</a:t>
              </a:r>
            </a:p>
          </p:txBody>
        </p:sp>
        <p:sp>
          <p:nvSpPr>
            <p:cNvPr id="85" name="Flowchart: Decision 84"/>
            <p:cNvSpPr/>
            <p:nvPr/>
          </p:nvSpPr>
          <p:spPr>
            <a:xfrm>
              <a:off x="5405843" y="3342394"/>
              <a:ext cx="2275794" cy="121959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r>
                <a:rPr lang="en-GB" dirty="0"/>
                <a:t>Fraud Detection</a:t>
              </a:r>
            </a:p>
            <a:p>
              <a:pPr algn="ctr"/>
              <a:endParaRPr lang="en-GB" dirty="0"/>
            </a:p>
          </p:txBody>
        </p:sp>
        <p:cxnSp>
          <p:nvCxnSpPr>
            <p:cNvPr id="87" name="Straight Arrow Connector 86"/>
            <p:cNvCxnSpPr>
              <a:cxnSpLocks/>
              <a:stCxn id="82" idx="2"/>
              <a:endCxn id="85" idx="0"/>
            </p:cNvCxnSpPr>
            <p:nvPr/>
          </p:nvCxnSpPr>
          <p:spPr>
            <a:xfrm>
              <a:off x="6523194" y="2352114"/>
              <a:ext cx="20546" cy="9902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699530" y="2405421"/>
              <a:ext cx="164439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Policy Provider</a:t>
              </a:r>
            </a:p>
          </p:txBody>
        </p:sp>
        <p:cxnSp>
          <p:nvCxnSpPr>
            <p:cNvPr id="91" name="Straight Arrow Connector 90"/>
            <p:cNvCxnSpPr>
              <a:cxnSpLocks/>
            </p:cNvCxnSpPr>
            <p:nvPr/>
          </p:nvCxnSpPr>
          <p:spPr>
            <a:xfrm>
              <a:off x="4488158" y="1854174"/>
              <a:ext cx="8708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cxnSpLocks/>
            </p:cNvCxnSpPr>
            <p:nvPr/>
          </p:nvCxnSpPr>
          <p:spPr>
            <a:xfrm>
              <a:off x="9638549" y="4220583"/>
              <a:ext cx="0" cy="3460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5555202" y="243427"/>
            <a:ext cx="28519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/>
              <a:t> Flow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F814B-9220-4989-F2E1-11A366DAD9A8}"/>
              </a:ext>
            </a:extLst>
          </p:cNvPr>
          <p:cNvSpPr/>
          <p:nvPr/>
        </p:nvSpPr>
        <p:spPr>
          <a:xfrm>
            <a:off x="2218185" y="1075127"/>
            <a:ext cx="1843615" cy="5279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/>
              <a:t>Capture Images</a:t>
            </a:r>
            <a:endParaRPr lang="en-GB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A9248-15B1-56CA-BEF5-99E0B255A15D}"/>
              </a:ext>
            </a:extLst>
          </p:cNvPr>
          <p:cNvSpPr/>
          <p:nvPr/>
        </p:nvSpPr>
        <p:spPr>
          <a:xfrm>
            <a:off x="2218186" y="1833678"/>
            <a:ext cx="1843616" cy="5798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/>
              <a:t>Detailed Description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84663-5BEF-AA7F-B361-9DF8653882A1}"/>
              </a:ext>
            </a:extLst>
          </p:cNvPr>
          <p:cNvSpPr/>
          <p:nvPr/>
        </p:nvSpPr>
        <p:spPr>
          <a:xfrm>
            <a:off x="2033394" y="3944276"/>
            <a:ext cx="1853514" cy="4282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/>
              <a:t>Notification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099736-5EF4-EFC4-5FC3-24F918867754}"/>
              </a:ext>
            </a:extLst>
          </p:cNvPr>
          <p:cNvCxnSpPr>
            <a:cxnSpLocks/>
          </p:cNvCxnSpPr>
          <p:nvPr/>
        </p:nvCxnSpPr>
        <p:spPr>
          <a:xfrm>
            <a:off x="7720903" y="4228389"/>
            <a:ext cx="6935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87E0E1C-C45A-BDAE-CF95-61935AB13D2C}"/>
              </a:ext>
            </a:extLst>
          </p:cNvPr>
          <p:cNvSpPr/>
          <p:nvPr/>
        </p:nvSpPr>
        <p:spPr>
          <a:xfrm>
            <a:off x="8414465" y="3927500"/>
            <a:ext cx="2336981" cy="60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/>
              <a:t>Damage Severity &amp; Cost Assessment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1F9881-459E-35F1-8742-FC9ABC980062}"/>
              </a:ext>
            </a:extLst>
          </p:cNvPr>
          <p:cNvSpPr/>
          <p:nvPr/>
        </p:nvSpPr>
        <p:spPr>
          <a:xfrm>
            <a:off x="8509324" y="4851843"/>
            <a:ext cx="2336981" cy="60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Claim Approval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4581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E92DCC-3B75-4051-A597-D3CD0BC1D1A3}"/>
              </a:ext>
            </a:extLst>
          </p:cNvPr>
          <p:cNvSpPr txBox="1"/>
          <p:nvPr/>
        </p:nvSpPr>
        <p:spPr>
          <a:xfrm>
            <a:off x="616227" y="437321"/>
            <a:ext cx="341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Advantages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39C17-4714-4F7D-B822-F90E73BD3078}"/>
              </a:ext>
            </a:extLst>
          </p:cNvPr>
          <p:cNvSpPr txBox="1"/>
          <p:nvPr/>
        </p:nvSpPr>
        <p:spPr>
          <a:xfrm>
            <a:off x="762000" y="1404313"/>
            <a:ext cx="5940549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Speed and accuracy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Cost reduction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Improved customer experience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Fraud prevention</a:t>
            </a:r>
            <a:endParaRPr lang="en-IN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02632A-8088-4B41-BA12-F1188A8D4D5F}"/>
              </a:ext>
            </a:extLst>
          </p:cNvPr>
          <p:cNvCxnSpPr/>
          <p:nvPr/>
        </p:nvCxnSpPr>
        <p:spPr>
          <a:xfrm>
            <a:off x="6393511" y="437321"/>
            <a:ext cx="0" cy="5671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72C0C4-2881-4AE3-A24C-7080E0E6F79F}"/>
              </a:ext>
            </a:extLst>
          </p:cNvPr>
          <p:cNvSpPr txBox="1"/>
          <p:nvPr/>
        </p:nvSpPr>
        <p:spPr>
          <a:xfrm>
            <a:off x="6838122" y="437321"/>
            <a:ext cx="400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Tech Architecture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A8C98-13F3-4805-8109-EE0FE14FD1FB}"/>
              </a:ext>
            </a:extLst>
          </p:cNvPr>
          <p:cNvSpPr txBox="1"/>
          <p:nvPr/>
        </p:nvSpPr>
        <p:spPr>
          <a:xfrm>
            <a:off x="6838122" y="1404313"/>
            <a:ext cx="4890052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/>
              <a:t>Components: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Computer vision models (CNNs)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NLP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Workflow automation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Integration: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User-friendly interface for image capture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External databases for cost refinement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D803A-6394-41DB-A706-FF3B2463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148" y="5363196"/>
            <a:ext cx="2839278" cy="76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402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620</TotalTime>
  <Words>261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Georgia</vt:lpstr>
      <vt:lpstr>High Tower Text</vt:lpstr>
      <vt:lpstr>Jost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</dc:creator>
  <cp:lastModifiedBy>Hariharan E</cp:lastModifiedBy>
  <cp:revision>43</cp:revision>
  <dcterms:created xsi:type="dcterms:W3CDTF">2024-08-10T15:50:19Z</dcterms:created>
  <dcterms:modified xsi:type="dcterms:W3CDTF">2024-09-05T03:02:05Z</dcterms:modified>
</cp:coreProperties>
</file>