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6"/>
  </p:notesMasterIdLst>
  <p:handoutMasterIdLst>
    <p:handoutMasterId r:id="rId17"/>
  </p:handoutMasterIdLst>
  <p:sldIdLst>
    <p:sldId id="270" r:id="rId2"/>
    <p:sldId id="257" r:id="rId3"/>
    <p:sldId id="267" r:id="rId4"/>
    <p:sldId id="269" r:id="rId5"/>
    <p:sldId id="268" r:id="rId6"/>
    <p:sldId id="258" r:id="rId7"/>
    <p:sldId id="259" r:id="rId8"/>
    <p:sldId id="260" r:id="rId9"/>
    <p:sldId id="271" r:id="rId10"/>
    <p:sldId id="263" r:id="rId11"/>
    <p:sldId id="262" r:id="rId12"/>
    <p:sldId id="264" r:id="rId13"/>
    <p:sldId id="26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6" autoAdjust="0"/>
  </p:normalViewPr>
  <p:slideViewPr>
    <p:cSldViewPr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AEC444-603B-4F09-9A06-5917518DD9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D372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D372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6877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3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6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0FE2824-C2A0-4931-BB32-60B24BDBB3CC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3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0FE2824-C2A0-4931-BB32-60B24BDBB3CC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5824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0FE2824-C2A0-4931-BB32-60B24BDBB3CC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73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05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07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4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0FE2824-C2A0-4931-BB32-60B24BDBB3CC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6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4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70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4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2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6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3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5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6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86AE80-A9E4-4FF0-A7BC-FE10FDD22C8B}"/>
              </a:ext>
            </a:extLst>
          </p:cNvPr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663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7648" y="4437112"/>
            <a:ext cx="5905871" cy="474836"/>
          </a:xfrm>
        </p:spPr>
        <p:txBody>
          <a:bodyPr>
            <a:noAutofit/>
          </a:bodyPr>
          <a:lstStyle/>
          <a:p>
            <a:pPr algn="ctr"/>
            <a:r>
              <a:rPr lang="en-US" sz="1400" dirty="0"/>
              <a:t>Presented By  : Harikrishnan M</a:t>
            </a:r>
          </a:p>
          <a:p>
            <a:pPr algn="ctr"/>
            <a:r>
              <a:rPr lang="en-US" sz="1400" dirty="0"/>
              <a:t>                 PGDA 30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7DE2F1-FE66-4482-A64E-DE8D59839A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773" y="482041"/>
            <a:ext cx="3727619" cy="25986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308EFE2-0E74-49B3-A96C-4BB54BDB9179}"/>
              </a:ext>
            </a:extLst>
          </p:cNvPr>
          <p:cNvSpPr/>
          <p:nvPr/>
        </p:nvSpPr>
        <p:spPr>
          <a:xfrm>
            <a:off x="767408" y="3315689"/>
            <a:ext cx="1078960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coolSlant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3"/>
                </a:solidFill>
              </a:rPr>
              <a:t>Property Price Prediction</a:t>
            </a:r>
          </a:p>
        </p:txBody>
      </p:sp>
    </p:spTree>
    <p:extLst>
      <p:ext uri="{BB962C8B-B14F-4D97-AF65-F5344CB8AC3E}">
        <p14:creationId xmlns:p14="http://schemas.microsoft.com/office/powerpoint/2010/main" val="160096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379A4DD-7C82-4F27-A351-E1EBE6FDA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1336"/>
            <a:ext cx="10820399" cy="731251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Feature engineering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589D10-2716-4057-BAC4-D210C24B208E}"/>
              </a:ext>
            </a:extLst>
          </p:cNvPr>
          <p:cNvSpPr txBox="1"/>
          <p:nvPr/>
        </p:nvSpPr>
        <p:spPr>
          <a:xfrm>
            <a:off x="2711624" y="189446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RFE scores of the columns 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9E02CA-5604-45EA-B5D8-6F97A6CAC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024" y="1488447"/>
            <a:ext cx="3096344" cy="10474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F02AC1-B4A6-4C7E-9966-FF01B923DEF4}"/>
              </a:ext>
            </a:extLst>
          </p:cNvPr>
          <p:cNvSpPr txBox="1"/>
          <p:nvPr/>
        </p:nvSpPr>
        <p:spPr>
          <a:xfrm>
            <a:off x="1343472" y="2661734"/>
            <a:ext cx="10344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From this we identified that </a:t>
            </a:r>
            <a:r>
              <a:rPr lang="en-IN" dirty="0" err="1"/>
              <a:t>days_to_availability</a:t>
            </a:r>
            <a:r>
              <a:rPr lang="en-IN" dirty="0"/>
              <a:t> doesn’t got much significance so we drop it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736327-2406-4788-A07F-DAEEA2260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91" y="3429000"/>
            <a:ext cx="3863051" cy="32479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613B7E-70FC-4A81-9A19-07E544DE24FD}"/>
              </a:ext>
            </a:extLst>
          </p:cNvPr>
          <p:cNvSpPr txBox="1"/>
          <p:nvPr/>
        </p:nvSpPr>
        <p:spPr>
          <a:xfrm>
            <a:off x="4727848" y="4005064"/>
            <a:ext cx="6643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From the correlation matrix we identifies that no further columns have multi collinearity, thus there isn’t any need for removing the other columns.</a:t>
            </a:r>
          </a:p>
        </p:txBody>
      </p:sp>
    </p:spTree>
    <p:extLst>
      <p:ext uri="{BB962C8B-B14F-4D97-AF65-F5344CB8AC3E}">
        <p14:creationId xmlns:p14="http://schemas.microsoft.com/office/powerpoint/2010/main" val="34405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DEDB89D-67E5-454F-8674-486064B4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894898"/>
            <a:ext cx="10820399" cy="731251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Building Final the model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356A582C-4E9E-4927-92BD-8D98D80EF7D0}"/>
              </a:ext>
            </a:extLst>
          </p:cNvPr>
          <p:cNvSpPr txBox="1">
            <a:spLocks/>
          </p:cNvSpPr>
          <p:nvPr/>
        </p:nvSpPr>
        <p:spPr>
          <a:xfrm>
            <a:off x="711642" y="1351939"/>
            <a:ext cx="11242848" cy="41044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ABFD78-B77A-4513-98D4-F49DEF7548C0}"/>
              </a:ext>
            </a:extLst>
          </p:cNvPr>
          <p:cNvSpPr txBox="1"/>
          <p:nvPr/>
        </p:nvSpPr>
        <p:spPr>
          <a:xfrm>
            <a:off x="1179694" y="2594899"/>
            <a:ext cx="10306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converted the locations and area _type into dummy variables through one-hot-encoding.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then build the final model using Linear Regression with the following scores :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550EC57-7847-44CA-A5E2-79C834B85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856" y="4023749"/>
            <a:ext cx="2242284" cy="65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0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08FAB-C9AB-48DF-B3BE-935CF8D633A8}"/>
              </a:ext>
            </a:extLst>
          </p:cNvPr>
          <p:cNvSpPr txBox="1">
            <a:spLocks/>
          </p:cNvSpPr>
          <p:nvPr/>
        </p:nvSpPr>
        <p:spPr>
          <a:xfrm>
            <a:off x="685800" y="620688"/>
            <a:ext cx="10820399" cy="731251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FFFF00"/>
                </a:solidFill>
              </a:rPr>
              <a:t>Implementation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313B2F-1505-4353-9B9E-24BD64159184}"/>
              </a:ext>
            </a:extLst>
          </p:cNvPr>
          <p:cNvSpPr txBox="1"/>
          <p:nvPr/>
        </p:nvSpPr>
        <p:spPr>
          <a:xfrm>
            <a:off x="685800" y="1951672"/>
            <a:ext cx="108203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have then created a function called </a:t>
            </a:r>
            <a:r>
              <a:rPr lang="en-IN" dirty="0" err="1"/>
              <a:t>predict_price</a:t>
            </a:r>
            <a:r>
              <a:rPr lang="en-IN" dirty="0"/>
              <a:t>() to predict the price of our desired property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have also created a function called </a:t>
            </a:r>
            <a:r>
              <a:rPr lang="en-IN" dirty="0" err="1"/>
              <a:t>list_of</a:t>
            </a:r>
            <a:r>
              <a:rPr lang="en-IN" dirty="0"/>
              <a:t>() to get the names of location and the area type list so that it will be easy for us to use that in the </a:t>
            </a:r>
            <a:r>
              <a:rPr lang="en-IN" dirty="0" err="1"/>
              <a:t>predict_price</a:t>
            </a:r>
            <a:r>
              <a:rPr lang="en-IN" dirty="0"/>
              <a:t> </a:t>
            </a:r>
            <a:r>
              <a:rPr lang="en-IN" dirty="0" err="1"/>
              <a:t>fuction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BCED06-3C11-4954-A32E-B6CC54242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258" y="4530284"/>
            <a:ext cx="6767146" cy="17070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0B5129-4D4D-4D17-A48D-367C222D7B4A}"/>
              </a:ext>
            </a:extLst>
          </p:cNvPr>
          <p:cNvSpPr txBox="1"/>
          <p:nvPr/>
        </p:nvSpPr>
        <p:spPr>
          <a:xfrm>
            <a:off x="4583832" y="3718032"/>
            <a:ext cx="3699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B0F0"/>
                </a:solidFill>
              </a:rPr>
              <a:t>⬇️ </a:t>
            </a:r>
            <a:r>
              <a:rPr lang="en-IN" sz="2800" dirty="0">
                <a:solidFill>
                  <a:srgbClr val="00B050"/>
                </a:solidFill>
              </a:rPr>
              <a:t>Final Result </a:t>
            </a:r>
            <a:r>
              <a:rPr lang="en-IN" sz="2800" dirty="0">
                <a:solidFill>
                  <a:srgbClr val="00B0F0"/>
                </a:solidFill>
              </a:rPr>
              <a:t>👇</a:t>
            </a:r>
          </a:p>
        </p:txBody>
      </p:sp>
    </p:spTree>
    <p:extLst>
      <p:ext uri="{BB962C8B-B14F-4D97-AF65-F5344CB8AC3E}">
        <p14:creationId xmlns:p14="http://schemas.microsoft.com/office/powerpoint/2010/main" val="412943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08B03CD-83AE-4B96-A2BC-7DF7DF6A9CE5}"/>
              </a:ext>
            </a:extLst>
          </p:cNvPr>
          <p:cNvSpPr txBox="1"/>
          <p:nvPr/>
        </p:nvSpPr>
        <p:spPr>
          <a:xfrm>
            <a:off x="839416" y="836712"/>
            <a:ext cx="1022513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Credits :</a:t>
            </a:r>
          </a:p>
          <a:p>
            <a:pPr algn="l"/>
            <a:endParaRPr lang="en-US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Google: For providing valuable resources and information used in this project.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YouTube: For hosting educational videos and tutorials that helped in learning and understanding key concepts.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Sreelakshmi ( my sis )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Civil Engineer and invaluable contributor, for her expertise, guidance, and support throughout the development of this property price prediction model.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OpenAI (ChatGPT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For providing assistance in programming and code-related aspects, making the development process easier and more efficient</a:t>
            </a:r>
            <a:r>
              <a:rPr lang="en-US" sz="240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379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E4364D-1F49-4A59-BA15-04CAF7072625}"/>
              </a:ext>
            </a:extLst>
          </p:cNvPr>
          <p:cNvSpPr/>
          <p:nvPr/>
        </p:nvSpPr>
        <p:spPr>
          <a:xfrm>
            <a:off x="3179676" y="2132856"/>
            <a:ext cx="5832648" cy="1715418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Wave2">
              <a:avLst/>
            </a:prstTxWarp>
            <a:spAutoFit/>
            <a:scene3d>
              <a:camera prst="perspectiveContrastingRightFacing"/>
              <a:lightRig rig="harsh" dir="t"/>
            </a:scene3d>
            <a:sp3d extrusionH="57150" prstMaterial="matte">
              <a:bevelT w="63500" h="12700" prst="slop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3"/>
                </a:solidFill>
              </a:rPr>
              <a:t>Thank </a:t>
            </a:r>
            <a:r>
              <a:rPr lang="en-US" sz="5400" b="1" dirty="0">
                <a:ln/>
                <a:solidFill>
                  <a:schemeClr val="accent6">
                    <a:lumMod val="75000"/>
                  </a:schemeClr>
                </a:solidFill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024100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427" y="548680"/>
            <a:ext cx="10515600" cy="1145224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4006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objective is to develop a predictive model that can accurately estimate the price of a property based on its features.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anyone interested to purchase an asset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banglore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he/she can look into the predicted price for further clarifications.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used the dataset which consists 13320 property ( rows ) with prices in lakhs from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build the model.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our target variable is price which is a continuous variable, So this is a regression problem.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were 9 features in total and even after basic data processing the base model accuracy was in negative numbers.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basic data processing includes duplicate cleaning, null value treatments, data type matching, location segregation.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we have done a lot of advanced data processing on this to make the model apt</a:t>
            </a:r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6636F15-B192-4C23-9388-172167500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764373"/>
            <a:ext cx="8610600" cy="129302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Features overview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5440" y="2086790"/>
            <a:ext cx="11377264" cy="4010847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 </a:t>
            </a:r>
            <a:r>
              <a:rPr lang="en-IN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area_type</a:t>
            </a:r>
            <a:r>
              <a:rPr lang="en-IN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:     Describes the type of area the property is located in (e.g., Super build up Area, Built-up Area, Plot Area, Carpet Area).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 availability  :      Indicates from which date the property will be available for purchase.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  location      :      Specifies the location of the property in </a:t>
            </a:r>
            <a:r>
              <a:rPr lang="en-IN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banglore</a:t>
            </a:r>
            <a:r>
              <a:rPr lang="en-IN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4.  size            :      Represents the size or number of rooms in the property (e.g., 2 BHK, 3 BHK).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5.  society       :      Indicates the name of the society or housing complex the property belongs to.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6.  </a:t>
            </a:r>
            <a:r>
              <a:rPr lang="en-IN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total_sqft</a:t>
            </a:r>
            <a:r>
              <a:rPr lang="en-IN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:      Specifies the total square footage of the property.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7.  bath           :       Represents the number of bathrooms in the property. </a:t>
            </a:r>
          </a:p>
          <a:p>
            <a:r>
              <a:rPr lang="en-IN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8.  balcony      :       Indicates the number of balconies available in the property. </a:t>
            </a:r>
          </a:p>
          <a:p>
            <a:r>
              <a:rPr lang="en-IN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9.  price          :       Represents the price of the property.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4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00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7930"/>
            <a:ext cx="10515600" cy="64836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Raw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F170D4-868D-485E-AF53-5775D63CB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444" y="1436124"/>
            <a:ext cx="3240360" cy="244594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07F74A-BDED-42DA-B665-AB3AC050E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928" y="1404738"/>
            <a:ext cx="5905872" cy="24607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65E57F-7164-42D6-9F6F-3A04269ED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7608" y="4625517"/>
            <a:ext cx="6866215" cy="15927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B44F31-64CB-4BF9-AA0F-14827C6C974F}"/>
              </a:ext>
            </a:extLst>
          </p:cNvPr>
          <p:cNvSpPr txBox="1"/>
          <p:nvPr/>
        </p:nvSpPr>
        <p:spPr>
          <a:xfrm>
            <a:off x="1091444" y="3904164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Here only bath, balcony and price is in the correct datatype by default</a:t>
            </a:r>
            <a:endParaRPr lang="en-IN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F496AF-BF88-4E46-B940-B98DE7EB67C2}"/>
              </a:ext>
            </a:extLst>
          </p:cNvPr>
          <p:cNvSpPr txBox="1"/>
          <p:nvPr/>
        </p:nvSpPr>
        <p:spPr>
          <a:xfrm>
            <a:off x="7102043" y="3882073"/>
            <a:ext cx="2553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 description of the raw dataset</a:t>
            </a:r>
            <a:endParaRPr lang="en-IN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9D3C42-EF2E-4508-9789-F78D93487441}"/>
              </a:ext>
            </a:extLst>
          </p:cNvPr>
          <p:cNvSpPr txBox="1"/>
          <p:nvPr/>
        </p:nvSpPr>
        <p:spPr>
          <a:xfrm>
            <a:off x="4994670" y="6279265"/>
            <a:ext cx="20120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First 5 values of the dataset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367822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05336"/>
            <a:ext cx="10515600" cy="88966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Basic Data Preprocessing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56052-2FFA-4C33-A8FB-F3ADDDA19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966" y="1916832"/>
            <a:ext cx="11242848" cy="4104456"/>
          </a:xfrm>
        </p:spPr>
        <p:txBody>
          <a:bodyPr>
            <a:normAutofit/>
          </a:bodyPr>
          <a:lstStyle/>
          <a:p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Removed duplicated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records and as well as null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 from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Converted the availability columns from a specific date to number of days left for availability.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Converted the size column from object datatype into BHK having only numeric values.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Deleted the society column as in further analysis it is observed as insignificant.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Cleaned the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total_sqr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column which was having ‘-’, ‘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etc into only float datatypes.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Dropped the only 46 data which were null values left in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total_sqft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Filled the null values in Bath and Balcony using Iterative Imputer.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Aggregated a total of 1061 locations into the 'Others' category, which encompassed locations with a count of less than 11.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fuzzywuzzy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 to check the similarity between locations and grouped them further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24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1864" y="137063"/>
            <a:ext cx="2552328" cy="58917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EDA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0ABDB2D-B813-4526-B963-38C7C7DC52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19" y="1124744"/>
            <a:ext cx="3456384" cy="228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758872-81E1-40ED-8098-8A5073D7A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634" y="1199759"/>
            <a:ext cx="3591147" cy="21996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314DC8-FA6B-441E-AA87-D0F11B0FD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6120" y="4005064"/>
            <a:ext cx="3816424" cy="23698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713DD1-0839-4901-8E54-A7FE694CE5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8013" y="1168907"/>
            <a:ext cx="3644085" cy="21996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27AA8C4-7DA7-47EB-BBB1-E3955DD83645}"/>
              </a:ext>
            </a:extLst>
          </p:cNvPr>
          <p:cNvSpPr txBox="1"/>
          <p:nvPr/>
        </p:nvSpPr>
        <p:spPr>
          <a:xfrm>
            <a:off x="223807" y="3419763"/>
            <a:ext cx="34563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Here we can see that the price and BHK is in linear relationship , but still got lot of cleaning to be done</a:t>
            </a:r>
            <a:endParaRPr lang="en-IN" sz="10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39B68D-0E09-4EE1-A16A-28F32655D10A}"/>
              </a:ext>
            </a:extLst>
          </p:cNvPr>
          <p:cNvSpPr txBox="1"/>
          <p:nvPr/>
        </p:nvSpPr>
        <p:spPr>
          <a:xfrm>
            <a:off x="4463414" y="3429000"/>
            <a:ext cx="36961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From here we identified that plot area is more expensive than the other area types in general</a:t>
            </a:r>
            <a:endParaRPr lang="en-IN" sz="10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41FE51-ECAE-4E27-BAD8-A0DE997EAC29}"/>
              </a:ext>
            </a:extLst>
          </p:cNvPr>
          <p:cNvSpPr txBox="1"/>
          <p:nvPr/>
        </p:nvSpPr>
        <p:spPr>
          <a:xfrm>
            <a:off x="8385348" y="3458608"/>
            <a:ext cx="36016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Counts of 2 and 3 BHK is the highest and after 9 BHK the data counts are significantly low</a:t>
            </a:r>
            <a:endParaRPr lang="en-IN" sz="105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7294DA-A1EF-4237-8A1E-9D21C7034C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6044" y="4005064"/>
            <a:ext cx="3816424" cy="236982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581AC5E-81F8-4862-A78D-F38DD55472DF}"/>
              </a:ext>
            </a:extLst>
          </p:cNvPr>
          <p:cNvSpPr txBox="1"/>
          <p:nvPr/>
        </p:nvSpPr>
        <p:spPr>
          <a:xfrm>
            <a:off x="911424" y="6467021"/>
            <a:ext cx="45883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Location plays a major rule in determining the price of the property</a:t>
            </a:r>
            <a:endParaRPr lang="en-IN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6F0B4E-999E-40BA-ADEA-3C8A78931637}"/>
              </a:ext>
            </a:extLst>
          </p:cNvPr>
          <p:cNvSpPr txBox="1"/>
          <p:nvPr/>
        </p:nvSpPr>
        <p:spPr>
          <a:xfrm>
            <a:off x="6987443" y="6467021"/>
            <a:ext cx="41937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Number of balconies also have a linear relationship with price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190048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1BF5A-EAAE-4188-A5BC-5EAA7AA64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632" y="476672"/>
            <a:ext cx="6624736" cy="58917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the base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9D0B95-A58B-4080-B746-9A6CF697B445}"/>
              </a:ext>
            </a:extLst>
          </p:cNvPr>
          <p:cNvSpPr txBox="1"/>
          <p:nvPr/>
        </p:nvSpPr>
        <p:spPr>
          <a:xfrm>
            <a:off x="883580" y="1988840"/>
            <a:ext cx="5708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Linear regression score                   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78E0A9-39D4-462A-9677-71ECB2E8D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112" y="1830665"/>
            <a:ext cx="3405633" cy="7780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CA3306-FD4C-4587-958B-8D39D5928DA4}"/>
              </a:ext>
            </a:extLst>
          </p:cNvPr>
          <p:cNvSpPr txBox="1"/>
          <p:nvPr/>
        </p:nvSpPr>
        <p:spPr>
          <a:xfrm>
            <a:off x="881911" y="336622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dirty="0"/>
              <a:t>Random Forest Regression Score :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E38AA0-4A65-435D-B334-E9F471D68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112" y="3159418"/>
            <a:ext cx="3376307" cy="8752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20E4542-41F2-4A53-879D-45E3C3BFA97A}"/>
              </a:ext>
            </a:extLst>
          </p:cNvPr>
          <p:cNvSpPr txBox="1"/>
          <p:nvPr/>
        </p:nvSpPr>
        <p:spPr>
          <a:xfrm>
            <a:off x="872454" y="5301208"/>
            <a:ext cx="10447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rgbClr val="00B0F0"/>
                </a:solidFill>
              </a:rPr>
              <a:t>The scores are so bad, So we dig on more into Data cleaning and 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118058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7186" y="908720"/>
            <a:ext cx="7257628" cy="129302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Advanced data processing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487A3DC-075D-40B7-A88B-602467FFC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960" y="2924944"/>
            <a:ext cx="11526080" cy="223224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Dropped data points having 0 square feet and also those having less than 250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sqfts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 BHK.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Dropped data points having bathroom having more than 2 of BHK.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Dropped the outliers in price having values more or less than 1.5 times of standard deviation from the mean.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Dropped the data points with prices lower than the average price of properties with fewer bedrooms.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Dropped data points having BHK greater than 9 because the price of that doesn’t act as usual.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02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1BF5A-EAAE-4188-A5BC-5EAA7AA64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0559" y="860625"/>
            <a:ext cx="6624736" cy="58917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Finding The best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9D0B95-A58B-4080-B746-9A6CF697B445}"/>
              </a:ext>
            </a:extLst>
          </p:cNvPr>
          <p:cNvSpPr txBox="1"/>
          <p:nvPr/>
        </p:nvSpPr>
        <p:spPr>
          <a:xfrm>
            <a:off x="495696" y="198884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New Linear regression score                    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CA3306-FD4C-4587-958B-8D39D5928DA4}"/>
              </a:ext>
            </a:extLst>
          </p:cNvPr>
          <p:cNvSpPr txBox="1"/>
          <p:nvPr/>
        </p:nvSpPr>
        <p:spPr>
          <a:xfrm>
            <a:off x="495696" y="3366226"/>
            <a:ext cx="64822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dirty="0"/>
              <a:t>New Random Forest Regression Score  :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0E4542-41F2-4A53-879D-45E3C3BFA97A}"/>
              </a:ext>
            </a:extLst>
          </p:cNvPr>
          <p:cNvSpPr txBox="1"/>
          <p:nvPr/>
        </p:nvSpPr>
        <p:spPr>
          <a:xfrm>
            <a:off x="3374927" y="5262066"/>
            <a:ext cx="60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B0F0"/>
                </a:solidFill>
              </a:rPr>
              <a:t>From this we are going with Linear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E0EBD5-212C-4D95-82D3-E35AEA216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123" y="1853227"/>
            <a:ext cx="3376307" cy="8868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AFD97C-ED0F-4EEA-B6E6-A43D524E8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123" y="3143524"/>
            <a:ext cx="3376307" cy="90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2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</TotalTime>
  <Words>945</Words>
  <Application>Microsoft Office PowerPoint</Application>
  <PresentationFormat>Widescreen</PresentationFormat>
  <Paragraphs>79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Agency FB</vt:lpstr>
      <vt:lpstr>Arial</vt:lpstr>
      <vt:lpstr>Century Gothic</vt:lpstr>
      <vt:lpstr>Century Schoolbook</vt:lpstr>
      <vt:lpstr>Söhne</vt:lpstr>
      <vt:lpstr>Times New Roman</vt:lpstr>
      <vt:lpstr>Vapor Trail</vt:lpstr>
      <vt:lpstr>PowerPoint Presentation</vt:lpstr>
      <vt:lpstr>Problem Statement</vt:lpstr>
      <vt:lpstr>Features overview</vt:lpstr>
      <vt:lpstr>Raw Dataset</vt:lpstr>
      <vt:lpstr>Basic Data Preprocessing</vt:lpstr>
      <vt:lpstr>EDA</vt:lpstr>
      <vt:lpstr>the base model</vt:lpstr>
      <vt:lpstr>Advanced data processing</vt:lpstr>
      <vt:lpstr>Finding The best model</vt:lpstr>
      <vt:lpstr>Feature engineering</vt:lpstr>
      <vt:lpstr>Building Final the model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Property Price Prediction</dc:title>
  <dc:creator>Hari M</dc:creator>
  <cp:lastModifiedBy>Hari M</cp:lastModifiedBy>
  <cp:revision>21</cp:revision>
  <dcterms:created xsi:type="dcterms:W3CDTF">2023-05-23T07:59:19Z</dcterms:created>
  <dcterms:modified xsi:type="dcterms:W3CDTF">2023-05-23T12:38:14Z</dcterms:modified>
</cp:coreProperties>
</file>