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57" r:id="rId3"/>
    <p:sldId id="267" r:id="rId4"/>
    <p:sldId id="269" r:id="rId5"/>
    <p:sldId id="268" r:id="rId6"/>
    <p:sldId id="258" r:id="rId7"/>
    <p:sldId id="259" r:id="rId8"/>
    <p:sldId id="260" r:id="rId9"/>
    <p:sldId id="271" r:id="rId10"/>
    <p:sldId id="263" r:id="rId11"/>
    <p:sldId id="262" r:id="rId12"/>
    <p:sldId id="264" r:id="rId13"/>
    <p:sldId id="26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EC444-603B-4F09-9A06-5917518DD9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D372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D372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87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FE2824-C2A0-4931-BB32-60B24BDBB3CC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FE2824-C2A0-4931-BB32-60B24BDBB3CC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2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FE2824-C2A0-4931-BB32-60B24BDBB3CC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FE2824-C2A0-4931-BB32-60B24BDBB3C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6AE80-A9E4-4FF0-A7BC-FE10FDD22C8B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66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646" y="4442902"/>
            <a:ext cx="5905871" cy="47483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Presented By  : </a:t>
            </a:r>
            <a:r>
              <a:rPr lang="en-US" b="1" dirty="0" err="1"/>
              <a:t>Harikrishnan</a:t>
            </a:r>
            <a:r>
              <a:rPr lang="en-US" b="1" dirty="0"/>
              <a:t> 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DE2F1-FE66-4482-A64E-DE8D59839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73" y="482041"/>
            <a:ext cx="3727619" cy="2598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08EFE2-0E74-49B3-A96C-4BB54BDB9179}"/>
              </a:ext>
            </a:extLst>
          </p:cNvPr>
          <p:cNvSpPr/>
          <p:nvPr/>
        </p:nvSpPr>
        <p:spPr>
          <a:xfrm>
            <a:off x="767408" y="3315689"/>
            <a:ext cx="107896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Property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600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79A4DD-7C82-4F27-A351-E1EBE6FD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1336"/>
            <a:ext cx="10820399" cy="73125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89D10-2716-4057-BAC4-D210C24B208E}"/>
              </a:ext>
            </a:extLst>
          </p:cNvPr>
          <p:cNvSpPr txBox="1"/>
          <p:nvPr/>
        </p:nvSpPr>
        <p:spPr>
          <a:xfrm>
            <a:off x="1703512" y="18944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importance of the columns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02AC1-B4A6-4C7E-9966-FF01B923DEF4}"/>
              </a:ext>
            </a:extLst>
          </p:cNvPr>
          <p:cNvSpPr txBox="1"/>
          <p:nvPr/>
        </p:nvSpPr>
        <p:spPr>
          <a:xfrm>
            <a:off x="1245151" y="3313942"/>
            <a:ext cx="982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this we identified that bath, balcony doesn’t got much significance so we drop 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13B7E-70FC-4A81-9A19-07E544DE24FD}"/>
              </a:ext>
            </a:extLst>
          </p:cNvPr>
          <p:cNvSpPr txBox="1"/>
          <p:nvPr/>
        </p:nvSpPr>
        <p:spPr>
          <a:xfrm>
            <a:off x="4569863" y="4678721"/>
            <a:ext cx="6643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correlation matrix we identifies that no further columns have multi collinearity, thus there isn’t any need for removing the other columns.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17078-1CA7-45A6-B160-6506FA8E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649658"/>
            <a:ext cx="2164268" cy="1539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AC384F-197E-4B7A-9326-E8C0A788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933056"/>
            <a:ext cx="3100760" cy="26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EDB89D-67E5-454F-8674-486064B4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94898"/>
            <a:ext cx="10820399" cy="73125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Building Final the model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56A582C-4E9E-4927-92BD-8D98D80EF7D0}"/>
              </a:ext>
            </a:extLst>
          </p:cNvPr>
          <p:cNvSpPr txBox="1">
            <a:spLocks/>
          </p:cNvSpPr>
          <p:nvPr/>
        </p:nvSpPr>
        <p:spPr>
          <a:xfrm>
            <a:off x="711642" y="1351939"/>
            <a:ext cx="11242848" cy="4104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BFD78-B77A-4513-98D4-F49DEF7548C0}"/>
              </a:ext>
            </a:extLst>
          </p:cNvPr>
          <p:cNvSpPr txBox="1"/>
          <p:nvPr/>
        </p:nvSpPr>
        <p:spPr>
          <a:xfrm>
            <a:off x="1173615" y="2527004"/>
            <a:ext cx="10306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converted the locations and area _type into dummy variables through one-hot-encoding.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also did hyperparameter tuning using GridSearchCV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then build the final model using XGBoost Regressor with the following scores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EE04D-473D-42A9-8B7B-E88F0FE1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17" y="4558825"/>
            <a:ext cx="3555762" cy="8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8FAB-C9AB-48DF-B3BE-935CF8D633A8}"/>
              </a:ext>
            </a:extLst>
          </p:cNvPr>
          <p:cNvSpPr txBox="1">
            <a:spLocks/>
          </p:cNvSpPr>
          <p:nvPr/>
        </p:nvSpPr>
        <p:spPr>
          <a:xfrm>
            <a:off x="685800" y="620688"/>
            <a:ext cx="10820399" cy="73125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FF00"/>
                </a:solidFill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13B2F-1505-4353-9B9E-24BD64159184}"/>
              </a:ext>
            </a:extLst>
          </p:cNvPr>
          <p:cNvSpPr txBox="1"/>
          <p:nvPr/>
        </p:nvSpPr>
        <p:spPr>
          <a:xfrm>
            <a:off x="685800" y="1951672"/>
            <a:ext cx="10820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then created a function called predict_price() to predict the price of our desired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also created a function called list_of() to get the names of location and the area type list so that it will be easy for us to use that in the predict_price fuction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5129-4D4D-4D17-A48D-367C222D7B4A}"/>
              </a:ext>
            </a:extLst>
          </p:cNvPr>
          <p:cNvSpPr txBox="1"/>
          <p:nvPr/>
        </p:nvSpPr>
        <p:spPr>
          <a:xfrm>
            <a:off x="4583832" y="3718032"/>
            <a:ext cx="369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⬇️ </a:t>
            </a:r>
            <a:r>
              <a:rPr lang="en-IN" sz="2800" dirty="0">
                <a:solidFill>
                  <a:srgbClr val="00B050"/>
                </a:solidFill>
              </a:rPr>
              <a:t>Final Result </a:t>
            </a:r>
            <a:r>
              <a:rPr lang="en-IN" sz="2800" dirty="0">
                <a:solidFill>
                  <a:srgbClr val="00B0F0"/>
                </a:solidFill>
              </a:rPr>
              <a:t>👇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CA84-6234-4C6E-AB1A-E9875FCA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03" y="4498036"/>
            <a:ext cx="7681192" cy="20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08B03CD-83AE-4B96-A2BC-7DF7DF6A9CE5}"/>
              </a:ext>
            </a:extLst>
          </p:cNvPr>
          <p:cNvSpPr txBox="1"/>
          <p:nvPr/>
        </p:nvSpPr>
        <p:spPr>
          <a:xfrm>
            <a:off x="839416" y="836712"/>
            <a:ext cx="102251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Credits :</a:t>
            </a:r>
          </a:p>
          <a:p>
            <a:pPr algn="l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Google: For providing valuable resources and information used in this project.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YouTube: For hosting educational videos and tutorials that helped in learning and understanding key concepts.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Sreelakshmi ( my sis )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Engineer and invaluable contributor, for her expertise, guidance, and support throughout the development of this property price prediction model.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OpenAI (ChatGPT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For providing assistance in programming and code-related aspects, making the development process easier and more efficient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E4364D-1F49-4A59-BA15-04CAF7072625}"/>
              </a:ext>
            </a:extLst>
          </p:cNvPr>
          <p:cNvSpPr/>
          <p:nvPr/>
        </p:nvSpPr>
        <p:spPr>
          <a:xfrm>
            <a:off x="3179676" y="2132856"/>
            <a:ext cx="5832648" cy="171541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  <a:scene3d>
              <a:camera prst="perspectiveContrastingRightFacing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Thank </a:t>
            </a:r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2410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27" y="548680"/>
            <a:ext cx="10515600" cy="114522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400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is to develop a predictive model that can accurately estimate the price of a property based on its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anyone interested to purchase an asset in Bangalore he/she can look into the predicted price for further clarifications.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dataset which consists 13320 property ( rows ) with prices in lakhs from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the model.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our target variable is price which is a continuous variable, So this is a regression problem.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9 features in total and even after basic data processing the base model accuracy was in negative numbers.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data processing includes duplicate cleaning, null value treatments, data type matching, location segregation.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we have done a lot of advanced data processing on this to make the model apt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636F15-B192-4C23-9388-17216750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Features overview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2086790"/>
            <a:ext cx="11377264" cy="401084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 area_type   :     Describes the type of area the property is located in (e.g., Super build up Area, Built-up Area, Plot Area, Carpet Area).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availability  :      Indicates from which date the property will be available for purchase.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 location      :      Specifies the location of the property in Bangalore.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 size            :      Represents the size or number of rooms in the property (e.g., 2 BHK, 3 BHK).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 society       :      Indicates the name of the society or housing complex the property belongs to.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 </a:t>
            </a:r>
            <a:r>
              <a:rPr lang="en-IN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total_sqft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:      Specifies the total square footage of the property.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 bath           :       Represents the number of bathrooms in the property. </a:t>
            </a:r>
          </a:p>
          <a:p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 balcony      :       Indicates the number of balconies available in the property. </a:t>
            </a:r>
          </a:p>
          <a:p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  price          :       Represents the price of the property.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930"/>
            <a:ext cx="10515600" cy="6483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Raw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170D4-868D-485E-AF53-5775D63CB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44" y="1436124"/>
            <a:ext cx="3240360" cy="2445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7F74A-BDED-42DA-B665-AB3AC050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404738"/>
            <a:ext cx="5905872" cy="2460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65E57F-7164-42D6-9F6F-3A04269ED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4625517"/>
            <a:ext cx="6866215" cy="1592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44F31-64CB-4BF9-AA0F-14827C6C974F}"/>
              </a:ext>
            </a:extLst>
          </p:cNvPr>
          <p:cNvSpPr txBox="1"/>
          <p:nvPr/>
        </p:nvSpPr>
        <p:spPr>
          <a:xfrm>
            <a:off x="1091444" y="390416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Here only bath, balcony and price is in the correct datatype by default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496AF-BF88-4E46-B940-B98DE7EB67C2}"/>
              </a:ext>
            </a:extLst>
          </p:cNvPr>
          <p:cNvSpPr txBox="1"/>
          <p:nvPr/>
        </p:nvSpPr>
        <p:spPr>
          <a:xfrm>
            <a:off x="7102043" y="3882073"/>
            <a:ext cx="2553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description of the raw dataset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D3C42-EF2E-4508-9789-F78D93487441}"/>
              </a:ext>
            </a:extLst>
          </p:cNvPr>
          <p:cNvSpPr txBox="1"/>
          <p:nvPr/>
        </p:nvSpPr>
        <p:spPr>
          <a:xfrm>
            <a:off x="4994670" y="6279265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First 5 values of the dataset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78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5336"/>
            <a:ext cx="10515600" cy="8896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Basic Data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56052-2FFA-4C33-A8FB-F3ADDDA1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66" y="1916832"/>
            <a:ext cx="11242848" cy="4104456"/>
          </a:xfrm>
        </p:spPr>
        <p:txBody>
          <a:bodyPr>
            <a:norm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duplicated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records and as well as null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from the data frame.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availability columns from a specific date to number of days left for availability.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size column from object datatype into BHK having only numeric values.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the society column as in further analysis it is observed as insignificant.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total_sqr column which was having ‘-’, ‘sq’ etc into only float datatypes.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only 46 data which were null values left in total_sqft.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the null values in Bath and Balcony using Iterative Imputer.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a total of 1061 locations into the 'Others' category, which encompassed locations with a count of less than 11.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fuzzywuzzy algorithm to check the similarity between locations and grouped them further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64" y="137063"/>
            <a:ext cx="2552328" cy="5891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ABDB2D-B813-4526-B963-38C7C7DC52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9" y="1124744"/>
            <a:ext cx="3456384" cy="228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58872-81E1-40ED-8098-8A5073D7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634" y="1199759"/>
            <a:ext cx="3591147" cy="2199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14DC8-FA6B-441E-AA87-D0F11B0FD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4005064"/>
            <a:ext cx="3816424" cy="2369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13DD1-0839-4901-8E54-A7FE694CE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013" y="1168907"/>
            <a:ext cx="3644085" cy="2199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7AA8C4-7DA7-47EB-BBB1-E3955DD83645}"/>
              </a:ext>
            </a:extLst>
          </p:cNvPr>
          <p:cNvSpPr txBox="1"/>
          <p:nvPr/>
        </p:nvSpPr>
        <p:spPr>
          <a:xfrm>
            <a:off x="223807" y="3419763"/>
            <a:ext cx="34563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Here we can see that the price and BHK is in linear relationship , but still got lot of cleaning to be done</a:t>
            </a:r>
            <a:endParaRPr lang="en-IN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9B68D-0E09-4EE1-A16A-28F32655D10A}"/>
              </a:ext>
            </a:extLst>
          </p:cNvPr>
          <p:cNvSpPr txBox="1"/>
          <p:nvPr/>
        </p:nvSpPr>
        <p:spPr>
          <a:xfrm>
            <a:off x="4463414" y="3429000"/>
            <a:ext cx="369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From here we identified that plot area is more expensive than the other area types in general</a:t>
            </a:r>
            <a:endParaRPr lang="en-IN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1FE51-ECAE-4E27-BAD8-A0DE997EAC29}"/>
              </a:ext>
            </a:extLst>
          </p:cNvPr>
          <p:cNvSpPr txBox="1"/>
          <p:nvPr/>
        </p:nvSpPr>
        <p:spPr>
          <a:xfrm>
            <a:off x="8385348" y="3458608"/>
            <a:ext cx="36016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Counts of 2 and 3 BHK is the highest and after 9 BHK the data counts are significantly low</a:t>
            </a:r>
            <a:endParaRPr lang="en-IN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7294DA-A1EF-4237-8A1E-9D21C7034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044" y="4005064"/>
            <a:ext cx="3816424" cy="23698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81AC5E-81F8-4862-A78D-F38DD55472DF}"/>
              </a:ext>
            </a:extLst>
          </p:cNvPr>
          <p:cNvSpPr txBox="1"/>
          <p:nvPr/>
        </p:nvSpPr>
        <p:spPr>
          <a:xfrm>
            <a:off x="911424" y="6467021"/>
            <a:ext cx="458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Location plays a major rule in determining the price of the property</a:t>
            </a:r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F0B4E-999E-40BA-ADEA-3C8A78931637}"/>
              </a:ext>
            </a:extLst>
          </p:cNvPr>
          <p:cNvSpPr txBox="1"/>
          <p:nvPr/>
        </p:nvSpPr>
        <p:spPr>
          <a:xfrm>
            <a:off x="6987443" y="6467021"/>
            <a:ext cx="4193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Number of balconies also have a linear relationship with price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BF5A-EAAE-4188-A5BC-5EAA7AA6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476672"/>
            <a:ext cx="6624736" cy="5891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the base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D0B95-A58B-4080-B746-9A6CF697B445}"/>
              </a:ext>
            </a:extLst>
          </p:cNvPr>
          <p:cNvSpPr txBox="1"/>
          <p:nvPr/>
        </p:nvSpPr>
        <p:spPr>
          <a:xfrm>
            <a:off x="883580" y="1988840"/>
            <a:ext cx="570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Linear regression score                  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8E0A9-39D4-462A-9677-71ECB2E8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830665"/>
            <a:ext cx="3405633" cy="778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A3306-FD4C-4587-958B-8D39D5928DA4}"/>
              </a:ext>
            </a:extLst>
          </p:cNvPr>
          <p:cNvSpPr txBox="1"/>
          <p:nvPr/>
        </p:nvSpPr>
        <p:spPr>
          <a:xfrm>
            <a:off x="881911" y="33662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/>
              <a:t>Random Forest Regression Score 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E38AA0-4A65-435D-B334-E9F471D6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159418"/>
            <a:ext cx="3376307" cy="875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0E4542-41F2-4A53-879D-45E3C3BFA97A}"/>
              </a:ext>
            </a:extLst>
          </p:cNvPr>
          <p:cNvSpPr txBox="1"/>
          <p:nvPr/>
        </p:nvSpPr>
        <p:spPr>
          <a:xfrm>
            <a:off x="872454" y="5301208"/>
            <a:ext cx="1044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The scores are so bad, So we dig on more into Data cleaning and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186" y="908720"/>
            <a:ext cx="725762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Advanced data processing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487A3DC-075D-40B7-A88B-602467FF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60" y="2924944"/>
            <a:ext cx="11526080" cy="223224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data points having 0 square feet and also those having less than 250 sqfts per BHK.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data points having bathroom having more than 2 of BHK.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outliers in price having values more or less than 1.5 times of standard deviation from the mean.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data points with prices lower than the average price of properties with fewer bedrooms.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data points having BHK greater than 9 because the price of that doesn’t act as usual.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BF5A-EAAE-4188-A5BC-5EAA7AA6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559" y="860625"/>
            <a:ext cx="6624736" cy="5891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Finding The best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E4542-41F2-4A53-879D-45E3C3BFA97A}"/>
              </a:ext>
            </a:extLst>
          </p:cNvPr>
          <p:cNvSpPr txBox="1"/>
          <p:nvPr/>
        </p:nvSpPr>
        <p:spPr>
          <a:xfrm>
            <a:off x="3124423" y="4365104"/>
            <a:ext cx="6753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Here we have run multiple algorithms 5 times with reshuffling and find out the average scores of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E4DF8-81DB-4D2A-B322-A8950779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18" y="1844824"/>
            <a:ext cx="5022164" cy="2363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EF0045-90DD-4A35-902B-9E9025730471}"/>
              </a:ext>
            </a:extLst>
          </p:cNvPr>
          <p:cNvSpPr txBox="1"/>
          <p:nvPr/>
        </p:nvSpPr>
        <p:spPr>
          <a:xfrm>
            <a:off x="3565353" y="5229899"/>
            <a:ext cx="571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/>
                </a:solidFill>
              </a:rPr>
              <a:t>From this we identified that XGboost is the best algorithm to build the final model</a:t>
            </a:r>
          </a:p>
        </p:txBody>
      </p:sp>
    </p:spTree>
    <p:extLst>
      <p:ext uri="{BB962C8B-B14F-4D97-AF65-F5344CB8AC3E}">
        <p14:creationId xmlns:p14="http://schemas.microsoft.com/office/powerpoint/2010/main" val="353062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964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Arial</vt:lpstr>
      <vt:lpstr>Century Gothic</vt:lpstr>
      <vt:lpstr>Century Schoolbook</vt:lpstr>
      <vt:lpstr>Söhne</vt:lpstr>
      <vt:lpstr>Times New Roman</vt:lpstr>
      <vt:lpstr>Vapor Trail</vt:lpstr>
      <vt:lpstr>PowerPoint Presentation</vt:lpstr>
      <vt:lpstr>Problem Statement</vt:lpstr>
      <vt:lpstr>Features overview</vt:lpstr>
      <vt:lpstr>Raw Dataset</vt:lpstr>
      <vt:lpstr>Basic Data Preprocessing</vt:lpstr>
      <vt:lpstr>EDA</vt:lpstr>
      <vt:lpstr>the base model</vt:lpstr>
      <vt:lpstr>Advanced data processing</vt:lpstr>
      <vt:lpstr>Finding The best model</vt:lpstr>
      <vt:lpstr>Feature engineering</vt:lpstr>
      <vt:lpstr>Building Final the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Price Prediction</dc:title>
  <dc:creator>Hari M</dc:creator>
  <cp:lastModifiedBy>Hari M</cp:lastModifiedBy>
  <cp:revision>25</cp:revision>
  <dcterms:created xsi:type="dcterms:W3CDTF">2023-05-23T07:59:19Z</dcterms:created>
  <dcterms:modified xsi:type="dcterms:W3CDTF">2023-06-04T05:46:58Z</dcterms:modified>
</cp:coreProperties>
</file>