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530" r:id="rId5"/>
    <p:sldId id="547" r:id="rId6"/>
    <p:sldId id="5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B745C-9A2B-4132-B232-326046BDAA89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3B7713-32F1-40F4-85A7-7ED73F294632}">
      <dgm:prSet/>
      <dgm:spPr>
        <a:gradFill rotWithShape="0">
          <a:gsLst>
            <a:gs pos="80000">
              <a:srgbClr val="9690ED"/>
            </a:gs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4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9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b="1" dirty="0"/>
            <a:t>Top Performers</a:t>
          </a:r>
          <a:endParaRPr lang="en-US" dirty="0"/>
        </a:p>
      </dgm:t>
    </dgm:pt>
    <dgm:pt modelId="{85A909B5-EB5C-4925-9F72-47DFFEDE8B47}" type="parTrans" cxnId="{0A7F6793-E1BF-4CB4-ADD7-8541013D02C3}">
      <dgm:prSet/>
      <dgm:spPr/>
      <dgm:t>
        <a:bodyPr/>
        <a:lstStyle/>
        <a:p>
          <a:endParaRPr lang="en-US"/>
        </a:p>
      </dgm:t>
    </dgm:pt>
    <dgm:pt modelId="{03023969-4FB8-4957-84B3-7E1A7BE75EB0}" type="sibTrans" cxnId="{0A7F6793-E1BF-4CB4-ADD7-8541013D02C3}">
      <dgm:prSet/>
      <dgm:spPr/>
      <dgm:t>
        <a:bodyPr/>
        <a:lstStyle/>
        <a:p>
          <a:endParaRPr lang="en-US"/>
        </a:p>
      </dgm:t>
    </dgm:pt>
    <dgm:pt modelId="{1C2BA37E-3F14-4344-BC5B-06261A57310C}" type="pres">
      <dgm:prSet presAssocID="{B30B745C-9A2B-4132-B232-326046BDAA89}" presName="linear" presStyleCnt="0">
        <dgm:presLayoutVars>
          <dgm:animLvl val="lvl"/>
          <dgm:resizeHandles val="exact"/>
        </dgm:presLayoutVars>
      </dgm:prSet>
      <dgm:spPr/>
    </dgm:pt>
    <dgm:pt modelId="{0084CCFC-4567-4685-9080-F6638BF9F3BB}" type="pres">
      <dgm:prSet presAssocID="{EB3B7713-32F1-40F4-85A7-7ED73F294632}" presName="parentText" presStyleLbl="node1" presStyleIdx="0" presStyleCnt="1" custScaleY="100964">
        <dgm:presLayoutVars>
          <dgm:chMax val="0"/>
          <dgm:bulletEnabled val="1"/>
        </dgm:presLayoutVars>
      </dgm:prSet>
      <dgm:spPr/>
    </dgm:pt>
  </dgm:ptLst>
  <dgm:cxnLst>
    <dgm:cxn modelId="{0A7F6793-E1BF-4CB4-ADD7-8541013D02C3}" srcId="{B30B745C-9A2B-4132-B232-326046BDAA89}" destId="{EB3B7713-32F1-40F4-85A7-7ED73F294632}" srcOrd="0" destOrd="0" parTransId="{85A909B5-EB5C-4925-9F72-47DFFEDE8B47}" sibTransId="{03023969-4FB8-4957-84B3-7E1A7BE75EB0}"/>
    <dgm:cxn modelId="{8F22F1B9-BFA9-424B-A795-BB081F3CD784}" type="presOf" srcId="{B30B745C-9A2B-4132-B232-326046BDAA89}" destId="{1C2BA37E-3F14-4344-BC5B-06261A57310C}" srcOrd="0" destOrd="0" presId="urn:microsoft.com/office/officeart/2005/8/layout/vList2"/>
    <dgm:cxn modelId="{1908BAD2-9898-4044-A9C1-7FAB087E5BBA}" type="presOf" srcId="{EB3B7713-32F1-40F4-85A7-7ED73F294632}" destId="{0084CCFC-4567-4685-9080-F6638BF9F3BB}" srcOrd="0" destOrd="0" presId="urn:microsoft.com/office/officeart/2005/8/layout/vList2"/>
    <dgm:cxn modelId="{4A0C487A-C940-419F-91EC-E96FA36A9B51}" type="presParOf" srcId="{1C2BA37E-3F14-4344-BC5B-06261A57310C}" destId="{0084CCFC-4567-4685-9080-F6638BF9F3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94E8D-F967-4CB9-9722-C12EDE997681}" type="doc">
      <dgm:prSet loTypeId="urn:microsoft.com/office/officeart/2005/8/layout/vList5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01E514E-1B85-491D-A940-1AA46801C4BB}">
      <dgm:prSet/>
      <dgm:spPr/>
      <dgm:t>
        <a:bodyPr/>
        <a:lstStyle/>
        <a:p>
          <a:r>
            <a:rPr lang="en-US" b="1" dirty="0">
              <a:effectLst>
                <a:glow rad="63500">
                  <a:schemeClr val="accent2">
                    <a:lumMod val="50000"/>
                    <a:alpha val="4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rPr>
            <a:t>Key </a:t>
          </a:r>
          <a:r>
            <a:rPr lang="en-US" dirty="0">
              <a:effectLst>
                <a:glow rad="63500">
                  <a:schemeClr val="accent2">
                    <a:lumMod val="50000"/>
                    <a:alpha val="4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rPr>
            <a:t>Metrics</a:t>
          </a:r>
        </a:p>
      </dgm:t>
    </dgm:pt>
    <dgm:pt modelId="{4F599C25-8BED-4269-A52C-DA047D03145C}" type="parTrans" cxnId="{C3A3ECF2-FF44-4677-A889-2E4C9DAB7A60}">
      <dgm:prSet/>
      <dgm:spPr/>
      <dgm:t>
        <a:bodyPr/>
        <a:lstStyle/>
        <a:p>
          <a:endParaRPr lang="en-US"/>
        </a:p>
      </dgm:t>
    </dgm:pt>
    <dgm:pt modelId="{FF3A14B5-8233-400D-9B17-00283CF9BFDA}" type="sibTrans" cxnId="{C3A3ECF2-FF44-4677-A889-2E4C9DAB7A60}">
      <dgm:prSet/>
      <dgm:spPr/>
      <dgm:t>
        <a:bodyPr/>
        <a:lstStyle/>
        <a:p>
          <a:endParaRPr lang="en-US"/>
        </a:p>
      </dgm:t>
    </dgm:pt>
    <dgm:pt modelId="{EA8B8FD0-EEA2-4C4D-A7BC-81593D6B205D}" type="pres">
      <dgm:prSet presAssocID="{99694E8D-F967-4CB9-9722-C12EDE997681}" presName="Name0" presStyleCnt="0">
        <dgm:presLayoutVars>
          <dgm:dir/>
          <dgm:animLvl val="lvl"/>
          <dgm:resizeHandles val="exact"/>
        </dgm:presLayoutVars>
      </dgm:prSet>
      <dgm:spPr/>
    </dgm:pt>
    <dgm:pt modelId="{447FC8CF-A82C-47F9-9039-BF538A2B1883}" type="pres">
      <dgm:prSet presAssocID="{301E514E-1B85-491D-A940-1AA46801C4BB}" presName="linNode" presStyleCnt="0"/>
      <dgm:spPr/>
    </dgm:pt>
    <dgm:pt modelId="{EA741C79-8A05-4182-A3D6-675C693902FF}" type="pres">
      <dgm:prSet presAssocID="{301E514E-1B85-491D-A940-1AA46801C4BB}" presName="parentText" presStyleLbl="node1" presStyleIdx="0" presStyleCnt="1" custScaleX="277778" custLinFactX="-24824" custLinFactNeighborX="-100000" custLinFactNeighborY="-4816">
        <dgm:presLayoutVars>
          <dgm:chMax val="1"/>
          <dgm:bulletEnabled val="1"/>
        </dgm:presLayoutVars>
      </dgm:prSet>
      <dgm:spPr/>
    </dgm:pt>
  </dgm:ptLst>
  <dgm:cxnLst>
    <dgm:cxn modelId="{CFE95275-073A-4295-9AF4-45E9EE3CC473}" type="presOf" srcId="{301E514E-1B85-491D-A940-1AA46801C4BB}" destId="{EA741C79-8A05-4182-A3D6-675C693902FF}" srcOrd="0" destOrd="0" presId="urn:microsoft.com/office/officeart/2005/8/layout/vList5"/>
    <dgm:cxn modelId="{4FEC5E5A-119C-4D0D-B8AD-371A767F0AB7}" type="presOf" srcId="{99694E8D-F967-4CB9-9722-C12EDE997681}" destId="{EA8B8FD0-EEA2-4C4D-A7BC-81593D6B205D}" srcOrd="0" destOrd="0" presId="urn:microsoft.com/office/officeart/2005/8/layout/vList5"/>
    <dgm:cxn modelId="{C3A3ECF2-FF44-4677-A889-2E4C9DAB7A60}" srcId="{99694E8D-F967-4CB9-9722-C12EDE997681}" destId="{301E514E-1B85-491D-A940-1AA46801C4BB}" srcOrd="0" destOrd="0" parTransId="{4F599C25-8BED-4269-A52C-DA047D03145C}" sibTransId="{FF3A14B5-8233-400D-9B17-00283CF9BFDA}"/>
    <dgm:cxn modelId="{2B93079D-8E12-4FE3-8B42-34DFFD623F96}" type="presParOf" srcId="{EA8B8FD0-EEA2-4C4D-A7BC-81593D6B205D}" destId="{447FC8CF-A82C-47F9-9039-BF538A2B1883}" srcOrd="0" destOrd="0" presId="urn:microsoft.com/office/officeart/2005/8/layout/vList5"/>
    <dgm:cxn modelId="{D253BEC4-1D28-482C-81B9-606C1895F57F}" type="presParOf" srcId="{447FC8CF-A82C-47F9-9039-BF538A2B1883}" destId="{EA741C79-8A05-4182-A3D6-675C693902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F0FCE-3681-48C8-8D77-234A38BACA19}" type="doc">
      <dgm:prSet loTypeId="urn:microsoft.com/office/officeart/2005/8/layout/vList2" loCatId="list" qsTypeId="urn:microsoft.com/office/officeart/2005/8/quickstyle/3d2" qsCatId="3D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C51D7A63-8BF9-4E68-AA23-C532B4F64FBB}">
      <dgm:prSet/>
      <dgm:spPr/>
      <dgm:t>
        <a:bodyPr/>
        <a:lstStyle/>
        <a:p>
          <a:r>
            <a:rPr lang="en-US" b="1" i="0" baseline="0" dirty="0"/>
            <a:t>Total Sales</a:t>
          </a:r>
          <a:r>
            <a:rPr lang="en-US" b="0" i="0" baseline="0" dirty="0"/>
            <a:t>: ₹15,65,804</a:t>
          </a:r>
          <a:endParaRPr lang="en-US" dirty="0"/>
        </a:p>
      </dgm:t>
    </dgm:pt>
    <dgm:pt modelId="{9F3F0314-50FC-4C60-920E-E7947B38B76B}" type="parTrans" cxnId="{B76A573C-B1C6-40A4-8767-30009AB60FFE}">
      <dgm:prSet/>
      <dgm:spPr/>
      <dgm:t>
        <a:bodyPr/>
        <a:lstStyle/>
        <a:p>
          <a:endParaRPr lang="en-US"/>
        </a:p>
      </dgm:t>
    </dgm:pt>
    <dgm:pt modelId="{A58BC706-87C9-45CD-B1BF-3B40C8732771}" type="sibTrans" cxnId="{B76A573C-B1C6-40A4-8767-30009AB60FFE}">
      <dgm:prSet/>
      <dgm:spPr/>
      <dgm:t>
        <a:bodyPr/>
        <a:lstStyle/>
        <a:p>
          <a:endParaRPr lang="en-US"/>
        </a:p>
      </dgm:t>
    </dgm:pt>
    <dgm:pt modelId="{2D4E83EF-CE52-47AC-8396-00FC2AC2A8E0}">
      <dgm:prSet/>
      <dgm:spPr/>
      <dgm:t>
        <a:bodyPr/>
        <a:lstStyle/>
        <a:p>
          <a:r>
            <a:rPr lang="en-US" b="1" i="0" baseline="0"/>
            <a:t>Total Profit</a:t>
          </a:r>
          <a:r>
            <a:rPr lang="en-US" b="0" i="0" baseline="0"/>
            <a:t>: ₹1,75,262</a:t>
          </a:r>
          <a:endParaRPr lang="en-US"/>
        </a:p>
      </dgm:t>
    </dgm:pt>
    <dgm:pt modelId="{17190626-723C-4B33-A404-E6F93ECE5031}" type="parTrans" cxnId="{AAF9B9CC-3480-444A-805C-2FC34FB288B8}">
      <dgm:prSet/>
      <dgm:spPr/>
      <dgm:t>
        <a:bodyPr/>
        <a:lstStyle/>
        <a:p>
          <a:endParaRPr lang="en-US"/>
        </a:p>
      </dgm:t>
    </dgm:pt>
    <dgm:pt modelId="{76A97691-4E50-4E4E-8B15-6228889FB2C5}" type="sibTrans" cxnId="{AAF9B9CC-3480-444A-805C-2FC34FB288B8}">
      <dgm:prSet/>
      <dgm:spPr/>
      <dgm:t>
        <a:bodyPr/>
        <a:lstStyle/>
        <a:p>
          <a:endParaRPr lang="en-US"/>
        </a:p>
      </dgm:t>
    </dgm:pt>
    <dgm:pt modelId="{019BD112-49FE-4EA9-9374-40842E0AA99C}">
      <dgm:prSet/>
      <dgm:spPr/>
      <dgm:t>
        <a:bodyPr/>
        <a:lstStyle/>
        <a:p>
          <a:r>
            <a:rPr lang="en-US" b="1" i="0" baseline="0"/>
            <a:t>Total Orders</a:t>
          </a:r>
          <a:r>
            <a:rPr lang="en-US" b="0" i="0" baseline="0"/>
            <a:t>: 3,003</a:t>
          </a:r>
          <a:endParaRPr lang="en-US"/>
        </a:p>
      </dgm:t>
    </dgm:pt>
    <dgm:pt modelId="{F4D3F452-21E5-4319-B2AA-EB78A4F53313}" type="parTrans" cxnId="{E58E93AA-C267-445A-8EC9-22595369582F}">
      <dgm:prSet/>
      <dgm:spPr/>
      <dgm:t>
        <a:bodyPr/>
        <a:lstStyle/>
        <a:p>
          <a:endParaRPr lang="en-US"/>
        </a:p>
      </dgm:t>
    </dgm:pt>
    <dgm:pt modelId="{C402314C-8301-4309-A5AC-44F12FD2C90A}" type="sibTrans" cxnId="{E58E93AA-C267-445A-8EC9-22595369582F}">
      <dgm:prSet/>
      <dgm:spPr/>
      <dgm:t>
        <a:bodyPr/>
        <a:lstStyle/>
        <a:p>
          <a:endParaRPr lang="en-US"/>
        </a:p>
      </dgm:t>
    </dgm:pt>
    <dgm:pt modelId="{EFF132B9-1B6C-40D3-B50F-AD5DC9AC68F6}" type="pres">
      <dgm:prSet presAssocID="{CC1F0FCE-3681-48C8-8D77-234A38BACA19}" presName="linear" presStyleCnt="0">
        <dgm:presLayoutVars>
          <dgm:animLvl val="lvl"/>
          <dgm:resizeHandles val="exact"/>
        </dgm:presLayoutVars>
      </dgm:prSet>
      <dgm:spPr/>
    </dgm:pt>
    <dgm:pt modelId="{19D17CCD-4478-437E-8A27-D88289ED6648}" type="pres">
      <dgm:prSet presAssocID="{C51D7A63-8BF9-4E68-AA23-C532B4F64F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70096-D910-4287-B980-529048941780}" type="pres">
      <dgm:prSet presAssocID="{A58BC706-87C9-45CD-B1BF-3B40C8732771}" presName="spacer" presStyleCnt="0"/>
      <dgm:spPr/>
    </dgm:pt>
    <dgm:pt modelId="{19B859FD-05E0-4265-A7B5-7DB350E6CC90}" type="pres">
      <dgm:prSet presAssocID="{2D4E83EF-CE52-47AC-8396-00FC2AC2A8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26FB7B-D61F-4190-A544-544DE4791782}" type="pres">
      <dgm:prSet presAssocID="{76A97691-4E50-4E4E-8B15-6228889FB2C5}" presName="spacer" presStyleCnt="0"/>
      <dgm:spPr/>
    </dgm:pt>
    <dgm:pt modelId="{7CEAAA50-F0BF-4D99-9675-9100C1B4EA25}" type="pres">
      <dgm:prSet presAssocID="{019BD112-49FE-4EA9-9374-40842E0AA9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3B3004-3A43-4523-8878-0AB4A7D3EF8F}" type="presOf" srcId="{CC1F0FCE-3681-48C8-8D77-234A38BACA19}" destId="{EFF132B9-1B6C-40D3-B50F-AD5DC9AC68F6}" srcOrd="0" destOrd="0" presId="urn:microsoft.com/office/officeart/2005/8/layout/vList2"/>
    <dgm:cxn modelId="{B76A573C-B1C6-40A4-8767-30009AB60FFE}" srcId="{CC1F0FCE-3681-48C8-8D77-234A38BACA19}" destId="{C51D7A63-8BF9-4E68-AA23-C532B4F64FBB}" srcOrd="0" destOrd="0" parTransId="{9F3F0314-50FC-4C60-920E-E7947B38B76B}" sibTransId="{A58BC706-87C9-45CD-B1BF-3B40C8732771}"/>
    <dgm:cxn modelId="{F31F8B80-4B61-4B77-8A80-DA5298E36509}" type="presOf" srcId="{019BD112-49FE-4EA9-9374-40842E0AA99C}" destId="{7CEAAA50-F0BF-4D99-9675-9100C1B4EA25}" srcOrd="0" destOrd="0" presId="urn:microsoft.com/office/officeart/2005/8/layout/vList2"/>
    <dgm:cxn modelId="{C8FD108A-CAA8-4E20-9A71-07F844EF754B}" type="presOf" srcId="{2D4E83EF-CE52-47AC-8396-00FC2AC2A8E0}" destId="{19B859FD-05E0-4265-A7B5-7DB350E6CC90}" srcOrd="0" destOrd="0" presId="urn:microsoft.com/office/officeart/2005/8/layout/vList2"/>
    <dgm:cxn modelId="{9495C29C-17D1-406F-835F-2A120820FC47}" type="presOf" srcId="{C51D7A63-8BF9-4E68-AA23-C532B4F64FBB}" destId="{19D17CCD-4478-437E-8A27-D88289ED6648}" srcOrd="0" destOrd="0" presId="urn:microsoft.com/office/officeart/2005/8/layout/vList2"/>
    <dgm:cxn modelId="{E58E93AA-C267-445A-8EC9-22595369582F}" srcId="{CC1F0FCE-3681-48C8-8D77-234A38BACA19}" destId="{019BD112-49FE-4EA9-9374-40842E0AA99C}" srcOrd="2" destOrd="0" parTransId="{F4D3F452-21E5-4319-B2AA-EB78A4F53313}" sibTransId="{C402314C-8301-4309-A5AC-44F12FD2C90A}"/>
    <dgm:cxn modelId="{AAF9B9CC-3480-444A-805C-2FC34FB288B8}" srcId="{CC1F0FCE-3681-48C8-8D77-234A38BACA19}" destId="{2D4E83EF-CE52-47AC-8396-00FC2AC2A8E0}" srcOrd="1" destOrd="0" parTransId="{17190626-723C-4B33-A404-E6F93ECE5031}" sibTransId="{76A97691-4E50-4E4E-8B15-6228889FB2C5}"/>
    <dgm:cxn modelId="{3C4CAD28-4C77-49D5-8A03-CEF36DA77482}" type="presParOf" srcId="{EFF132B9-1B6C-40D3-B50F-AD5DC9AC68F6}" destId="{19D17CCD-4478-437E-8A27-D88289ED6648}" srcOrd="0" destOrd="0" presId="urn:microsoft.com/office/officeart/2005/8/layout/vList2"/>
    <dgm:cxn modelId="{A371A9C0-0421-40F7-A2AD-A41C62A1752B}" type="presParOf" srcId="{EFF132B9-1B6C-40D3-B50F-AD5DC9AC68F6}" destId="{35F70096-D910-4287-B980-529048941780}" srcOrd="1" destOrd="0" presId="urn:microsoft.com/office/officeart/2005/8/layout/vList2"/>
    <dgm:cxn modelId="{C1A33928-8E1A-45FA-9E73-C3C147221D84}" type="presParOf" srcId="{EFF132B9-1B6C-40D3-B50F-AD5DC9AC68F6}" destId="{19B859FD-05E0-4265-A7B5-7DB350E6CC90}" srcOrd="2" destOrd="0" presId="urn:microsoft.com/office/officeart/2005/8/layout/vList2"/>
    <dgm:cxn modelId="{6EC28C0E-66B9-48DD-B334-6C074C8441BF}" type="presParOf" srcId="{EFF132B9-1B6C-40D3-B50F-AD5DC9AC68F6}" destId="{1B26FB7B-D61F-4190-A544-544DE4791782}" srcOrd="3" destOrd="0" presId="urn:microsoft.com/office/officeart/2005/8/layout/vList2"/>
    <dgm:cxn modelId="{3D42B522-32FA-499D-943B-0FF17FA310A0}" type="presParOf" srcId="{EFF132B9-1B6C-40D3-B50F-AD5DC9AC68F6}" destId="{7CEAAA50-F0BF-4D99-9675-9100C1B4EA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7C2D1A-899E-406E-8BEC-77DA678B2F1C}" type="doc">
      <dgm:prSet loTypeId="urn:microsoft.com/office/officeart/2005/8/layout/vList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6C958B-C815-4136-90D4-CF7F5FE68385}">
      <dgm:prSet/>
      <dgm:spPr/>
      <dgm:t>
        <a:bodyPr/>
        <a:lstStyle/>
        <a:p>
          <a:r>
            <a:rPr lang="en-US" b="1" i="0" baseline="0" dirty="0"/>
            <a:t>Top Product Category: Office Supplies – ₹6,43,708</a:t>
          </a:r>
          <a:endParaRPr lang="en-US" b="1" dirty="0"/>
        </a:p>
      </dgm:t>
    </dgm:pt>
    <dgm:pt modelId="{A842D6D8-9BCB-47F9-B792-60AE98788E2A}" type="parTrans" cxnId="{CA71E63A-66E3-49EF-B885-395529C57D8F}">
      <dgm:prSet/>
      <dgm:spPr/>
      <dgm:t>
        <a:bodyPr/>
        <a:lstStyle/>
        <a:p>
          <a:endParaRPr lang="en-US"/>
        </a:p>
      </dgm:t>
    </dgm:pt>
    <dgm:pt modelId="{98538FA8-D9AE-4E06-89E7-970672C9BD16}" type="sibTrans" cxnId="{CA71E63A-66E3-49EF-B885-395529C57D8F}">
      <dgm:prSet/>
      <dgm:spPr/>
      <dgm:t>
        <a:bodyPr/>
        <a:lstStyle/>
        <a:p>
          <a:endParaRPr lang="en-US"/>
        </a:p>
      </dgm:t>
    </dgm:pt>
    <dgm:pt modelId="{09699A9A-4E9D-49DC-898E-6A2DC349E6BD}">
      <dgm:prSet/>
      <dgm:spPr/>
      <dgm:t>
        <a:bodyPr/>
        <a:lstStyle/>
        <a:p>
          <a:r>
            <a:rPr lang="en-US" b="1" i="0" baseline="0" dirty="0"/>
            <a:t>Top Customer Segment</a:t>
          </a:r>
          <a:r>
            <a:rPr lang="en-US" b="0" i="0" baseline="0" dirty="0"/>
            <a:t>: </a:t>
          </a:r>
          <a:r>
            <a:rPr lang="en-US" b="1" i="0" baseline="0" dirty="0"/>
            <a:t>Consumer</a:t>
          </a:r>
          <a:r>
            <a:rPr lang="en-US" b="0" i="0" baseline="0" dirty="0"/>
            <a:t> – </a:t>
          </a:r>
          <a:r>
            <a:rPr lang="en-US" b="1" i="0" baseline="0" dirty="0"/>
            <a:t>₹7,53,002</a:t>
          </a:r>
          <a:endParaRPr lang="en-US" b="1" dirty="0"/>
        </a:p>
      </dgm:t>
    </dgm:pt>
    <dgm:pt modelId="{9DCE8FE0-CB8E-4248-9CDE-8F50FBA68A9C}" type="parTrans" cxnId="{6BBAD977-2D54-4910-8271-4CA04E6D49C6}">
      <dgm:prSet/>
      <dgm:spPr/>
      <dgm:t>
        <a:bodyPr/>
        <a:lstStyle/>
        <a:p>
          <a:endParaRPr lang="en-US"/>
        </a:p>
      </dgm:t>
    </dgm:pt>
    <dgm:pt modelId="{C0CEE263-31A0-4CED-90B8-5013AEBA65BB}" type="sibTrans" cxnId="{6BBAD977-2D54-4910-8271-4CA04E6D49C6}">
      <dgm:prSet/>
      <dgm:spPr/>
      <dgm:t>
        <a:bodyPr/>
        <a:lstStyle/>
        <a:p>
          <a:endParaRPr lang="en-US"/>
        </a:p>
      </dgm:t>
    </dgm:pt>
    <dgm:pt modelId="{9E1B504E-5FB1-433F-AE5E-144A42E9F223}">
      <dgm:prSet/>
      <dgm:spPr/>
      <dgm:t>
        <a:bodyPr/>
        <a:lstStyle/>
        <a:p>
          <a:r>
            <a:rPr lang="en-US" b="1" i="0" baseline="0"/>
            <a:t>Month with Peak Sales: December – ₹2,44,585</a:t>
          </a:r>
          <a:endParaRPr lang="en-US" b="1" dirty="0"/>
        </a:p>
      </dgm:t>
    </dgm:pt>
    <dgm:pt modelId="{B5CA4182-18AB-4F3A-BFAA-70F9A09CB80C}" type="parTrans" cxnId="{DC8F7279-EC48-4818-B80F-D5E45D8BC8CE}">
      <dgm:prSet/>
      <dgm:spPr/>
      <dgm:t>
        <a:bodyPr/>
        <a:lstStyle/>
        <a:p>
          <a:endParaRPr lang="en-US"/>
        </a:p>
      </dgm:t>
    </dgm:pt>
    <dgm:pt modelId="{5FF95F6F-4685-4861-BE80-0034BA158FE5}" type="sibTrans" cxnId="{DC8F7279-EC48-4818-B80F-D5E45D8BC8CE}">
      <dgm:prSet/>
      <dgm:spPr/>
      <dgm:t>
        <a:bodyPr/>
        <a:lstStyle/>
        <a:p>
          <a:endParaRPr lang="en-US"/>
        </a:p>
      </dgm:t>
    </dgm:pt>
    <dgm:pt modelId="{A0D15607-DBC6-4653-9721-1F8DE31A353B}">
      <dgm:prSet/>
      <dgm:spPr/>
      <dgm:t>
        <a:bodyPr/>
        <a:lstStyle/>
        <a:p>
          <a:r>
            <a:rPr lang="en-US" b="1" i="0" baseline="0"/>
            <a:t>Top Region by Sales: West – ₹5,22,441</a:t>
          </a:r>
          <a:endParaRPr lang="en-US" b="1" dirty="0"/>
        </a:p>
      </dgm:t>
    </dgm:pt>
    <dgm:pt modelId="{108F71F5-A3A1-40FF-8BE2-088CF5B5A122}" type="parTrans" cxnId="{58C7C6B9-F261-44D3-9C3A-EA744E4C7EF6}">
      <dgm:prSet/>
      <dgm:spPr/>
      <dgm:t>
        <a:bodyPr/>
        <a:lstStyle/>
        <a:p>
          <a:endParaRPr lang="en-US"/>
        </a:p>
      </dgm:t>
    </dgm:pt>
    <dgm:pt modelId="{038A3CCB-646E-47E3-836A-92784341A5E7}" type="sibTrans" cxnId="{58C7C6B9-F261-44D3-9C3A-EA744E4C7EF6}">
      <dgm:prSet/>
      <dgm:spPr/>
      <dgm:t>
        <a:bodyPr/>
        <a:lstStyle/>
        <a:p>
          <a:endParaRPr lang="en-US"/>
        </a:p>
      </dgm:t>
    </dgm:pt>
    <dgm:pt modelId="{5DF1822C-626C-4B9A-9765-825FDC24256C}" type="pres">
      <dgm:prSet presAssocID="{EF7C2D1A-899E-406E-8BEC-77DA678B2F1C}" presName="linear" presStyleCnt="0">
        <dgm:presLayoutVars>
          <dgm:animLvl val="lvl"/>
          <dgm:resizeHandles val="exact"/>
        </dgm:presLayoutVars>
      </dgm:prSet>
      <dgm:spPr/>
    </dgm:pt>
    <dgm:pt modelId="{CAA77D6B-5AD2-4DDE-8F0A-70CA0BBD2C21}" type="pres">
      <dgm:prSet presAssocID="{9B6C958B-C815-4136-90D4-CF7F5FE68385}" presName="parentText" presStyleLbl="node1" presStyleIdx="0" presStyleCnt="4" custScaleY="142503" custLinFactNeighborX="6778" custLinFactNeighborY="-19598">
        <dgm:presLayoutVars>
          <dgm:chMax val="0"/>
          <dgm:bulletEnabled val="1"/>
        </dgm:presLayoutVars>
      </dgm:prSet>
      <dgm:spPr/>
    </dgm:pt>
    <dgm:pt modelId="{1BA16200-2590-4ABC-BBE6-46EED97604BB}" type="pres">
      <dgm:prSet presAssocID="{98538FA8-D9AE-4E06-89E7-970672C9BD16}" presName="spacer" presStyleCnt="0"/>
      <dgm:spPr/>
    </dgm:pt>
    <dgm:pt modelId="{D4A9BA25-C2E2-46CD-AF2C-CF90F6EF0856}" type="pres">
      <dgm:prSet presAssocID="{09699A9A-4E9D-49DC-898E-6A2DC349E6BD}" presName="parentText" presStyleLbl="node1" presStyleIdx="1" presStyleCnt="4" custScaleY="159090">
        <dgm:presLayoutVars>
          <dgm:chMax val="0"/>
          <dgm:bulletEnabled val="1"/>
        </dgm:presLayoutVars>
      </dgm:prSet>
      <dgm:spPr/>
    </dgm:pt>
    <dgm:pt modelId="{27E23565-4C56-4D9D-BB3F-DAD4E690ABD4}" type="pres">
      <dgm:prSet presAssocID="{C0CEE263-31A0-4CED-90B8-5013AEBA65BB}" presName="spacer" presStyleCnt="0"/>
      <dgm:spPr/>
    </dgm:pt>
    <dgm:pt modelId="{8714D785-6B42-41AB-BD02-82F07F54A4F6}" type="pres">
      <dgm:prSet presAssocID="{9E1B504E-5FB1-433F-AE5E-144A42E9F223}" presName="parentText" presStyleLbl="node1" presStyleIdx="2" presStyleCnt="4" custScaleY="185785" custLinFactNeighborX="-15491" custLinFactNeighborY="-72626">
        <dgm:presLayoutVars>
          <dgm:chMax val="0"/>
          <dgm:bulletEnabled val="1"/>
        </dgm:presLayoutVars>
      </dgm:prSet>
      <dgm:spPr/>
    </dgm:pt>
    <dgm:pt modelId="{E5D6491F-C1E7-4827-AD3A-18C444955AFA}" type="pres">
      <dgm:prSet presAssocID="{5FF95F6F-4685-4861-BE80-0034BA158FE5}" presName="spacer" presStyleCnt="0"/>
      <dgm:spPr/>
    </dgm:pt>
    <dgm:pt modelId="{F8749D63-0818-4F97-955D-D293B7CA04CC}" type="pres">
      <dgm:prSet presAssocID="{A0D15607-DBC6-4653-9721-1F8DE31A353B}" presName="parentText" presStyleLbl="node1" presStyleIdx="3" presStyleCnt="4" custScaleY="189063" custLinFactNeighborY="-57622">
        <dgm:presLayoutVars>
          <dgm:chMax val="0"/>
          <dgm:bulletEnabled val="1"/>
        </dgm:presLayoutVars>
      </dgm:prSet>
      <dgm:spPr/>
    </dgm:pt>
  </dgm:ptLst>
  <dgm:cxnLst>
    <dgm:cxn modelId="{FB358F36-6B95-43A5-822F-D8524561330A}" type="presOf" srcId="{9E1B504E-5FB1-433F-AE5E-144A42E9F223}" destId="{8714D785-6B42-41AB-BD02-82F07F54A4F6}" srcOrd="0" destOrd="0" presId="urn:microsoft.com/office/officeart/2005/8/layout/vList2"/>
    <dgm:cxn modelId="{CA71E63A-66E3-49EF-B885-395529C57D8F}" srcId="{EF7C2D1A-899E-406E-8BEC-77DA678B2F1C}" destId="{9B6C958B-C815-4136-90D4-CF7F5FE68385}" srcOrd="0" destOrd="0" parTransId="{A842D6D8-9BCB-47F9-B792-60AE98788E2A}" sibTransId="{98538FA8-D9AE-4E06-89E7-970672C9BD16}"/>
    <dgm:cxn modelId="{F89E4550-F0BC-48D8-ABE9-F2D3C10DF727}" type="presOf" srcId="{09699A9A-4E9D-49DC-898E-6A2DC349E6BD}" destId="{D4A9BA25-C2E2-46CD-AF2C-CF90F6EF0856}" srcOrd="0" destOrd="0" presId="urn:microsoft.com/office/officeart/2005/8/layout/vList2"/>
    <dgm:cxn modelId="{EA624056-3905-4F67-92F8-7416CC4F5A60}" type="presOf" srcId="{EF7C2D1A-899E-406E-8BEC-77DA678B2F1C}" destId="{5DF1822C-626C-4B9A-9765-825FDC24256C}" srcOrd="0" destOrd="0" presId="urn:microsoft.com/office/officeart/2005/8/layout/vList2"/>
    <dgm:cxn modelId="{6BBAD977-2D54-4910-8271-4CA04E6D49C6}" srcId="{EF7C2D1A-899E-406E-8BEC-77DA678B2F1C}" destId="{09699A9A-4E9D-49DC-898E-6A2DC349E6BD}" srcOrd="1" destOrd="0" parTransId="{9DCE8FE0-CB8E-4248-9CDE-8F50FBA68A9C}" sibTransId="{C0CEE263-31A0-4CED-90B8-5013AEBA65BB}"/>
    <dgm:cxn modelId="{DC8F7279-EC48-4818-B80F-D5E45D8BC8CE}" srcId="{EF7C2D1A-899E-406E-8BEC-77DA678B2F1C}" destId="{9E1B504E-5FB1-433F-AE5E-144A42E9F223}" srcOrd="2" destOrd="0" parTransId="{B5CA4182-18AB-4F3A-BFAA-70F9A09CB80C}" sibTransId="{5FF95F6F-4685-4861-BE80-0034BA158FE5}"/>
    <dgm:cxn modelId="{57C9C759-A878-4BB8-BC89-948A8F2452E2}" type="presOf" srcId="{A0D15607-DBC6-4653-9721-1F8DE31A353B}" destId="{F8749D63-0818-4F97-955D-D293B7CA04CC}" srcOrd="0" destOrd="0" presId="urn:microsoft.com/office/officeart/2005/8/layout/vList2"/>
    <dgm:cxn modelId="{8EBDEC9C-17C9-481A-8DEA-FC6BB2B07ACC}" type="presOf" srcId="{9B6C958B-C815-4136-90D4-CF7F5FE68385}" destId="{CAA77D6B-5AD2-4DDE-8F0A-70CA0BBD2C21}" srcOrd="0" destOrd="0" presId="urn:microsoft.com/office/officeart/2005/8/layout/vList2"/>
    <dgm:cxn modelId="{58C7C6B9-F261-44D3-9C3A-EA744E4C7EF6}" srcId="{EF7C2D1A-899E-406E-8BEC-77DA678B2F1C}" destId="{A0D15607-DBC6-4653-9721-1F8DE31A353B}" srcOrd="3" destOrd="0" parTransId="{108F71F5-A3A1-40FF-8BE2-088CF5B5A122}" sibTransId="{038A3CCB-646E-47E3-836A-92784341A5E7}"/>
    <dgm:cxn modelId="{F3EB0CC0-F662-43A4-9819-B565436B66F6}" type="presParOf" srcId="{5DF1822C-626C-4B9A-9765-825FDC24256C}" destId="{CAA77D6B-5AD2-4DDE-8F0A-70CA0BBD2C21}" srcOrd="0" destOrd="0" presId="urn:microsoft.com/office/officeart/2005/8/layout/vList2"/>
    <dgm:cxn modelId="{2C5547BA-1647-4692-B5CA-1EFADB01C446}" type="presParOf" srcId="{5DF1822C-626C-4B9A-9765-825FDC24256C}" destId="{1BA16200-2590-4ABC-BBE6-46EED97604BB}" srcOrd="1" destOrd="0" presId="urn:microsoft.com/office/officeart/2005/8/layout/vList2"/>
    <dgm:cxn modelId="{C4BAD072-6B26-4C74-A914-87EB99EC57BD}" type="presParOf" srcId="{5DF1822C-626C-4B9A-9765-825FDC24256C}" destId="{D4A9BA25-C2E2-46CD-AF2C-CF90F6EF0856}" srcOrd="2" destOrd="0" presId="urn:microsoft.com/office/officeart/2005/8/layout/vList2"/>
    <dgm:cxn modelId="{85BE0D79-54F2-4B52-A19D-BC843995322E}" type="presParOf" srcId="{5DF1822C-626C-4B9A-9765-825FDC24256C}" destId="{27E23565-4C56-4D9D-BB3F-DAD4E690ABD4}" srcOrd="3" destOrd="0" presId="urn:microsoft.com/office/officeart/2005/8/layout/vList2"/>
    <dgm:cxn modelId="{3DB4EA78-AA15-44BC-A0F8-2145647212D4}" type="presParOf" srcId="{5DF1822C-626C-4B9A-9765-825FDC24256C}" destId="{8714D785-6B42-41AB-BD02-82F07F54A4F6}" srcOrd="4" destOrd="0" presId="urn:microsoft.com/office/officeart/2005/8/layout/vList2"/>
    <dgm:cxn modelId="{C7B2DC83-3387-4B81-BBB7-339DFCD14A24}" type="presParOf" srcId="{5DF1822C-626C-4B9A-9765-825FDC24256C}" destId="{E5D6491F-C1E7-4827-AD3A-18C444955AFA}" srcOrd="5" destOrd="0" presId="urn:microsoft.com/office/officeart/2005/8/layout/vList2"/>
    <dgm:cxn modelId="{6B23AE0D-B28D-4942-81F8-2EAFE7E9C525}" type="presParOf" srcId="{5DF1822C-626C-4B9A-9765-825FDC24256C}" destId="{F8749D63-0818-4F97-955D-D293B7CA04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7D4F5C-7EFF-4AF9-BECF-910FCC3DD9D3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A8159F-FE71-410D-BD8D-D76DAF189FA1}">
      <dgm:prSet/>
      <dgm:spPr/>
      <dgm:t>
        <a:bodyPr/>
        <a:lstStyle/>
        <a:p>
          <a:r>
            <a:rPr lang="en-US" b="1" baseline="0" dirty="0"/>
            <a:t>Actionable Insights</a:t>
          </a:r>
          <a:endParaRPr lang="en-US" dirty="0"/>
        </a:p>
      </dgm:t>
    </dgm:pt>
    <dgm:pt modelId="{63829354-7FE3-4DC6-B7C5-4432B350532F}" type="parTrans" cxnId="{2BCB076D-A148-44B5-882E-52E67C630412}">
      <dgm:prSet/>
      <dgm:spPr/>
      <dgm:t>
        <a:bodyPr/>
        <a:lstStyle/>
        <a:p>
          <a:endParaRPr lang="en-US"/>
        </a:p>
      </dgm:t>
    </dgm:pt>
    <dgm:pt modelId="{6991B621-7350-4AEF-9425-DFD21A934A58}" type="sibTrans" cxnId="{2BCB076D-A148-44B5-882E-52E67C630412}">
      <dgm:prSet/>
      <dgm:spPr/>
      <dgm:t>
        <a:bodyPr/>
        <a:lstStyle/>
        <a:p>
          <a:endParaRPr lang="en-US"/>
        </a:p>
      </dgm:t>
    </dgm:pt>
    <dgm:pt modelId="{A77031B7-73BD-40DE-B2BC-A5123508C460}" type="pres">
      <dgm:prSet presAssocID="{137D4F5C-7EFF-4AF9-BECF-910FCC3DD9D3}" presName="linear" presStyleCnt="0">
        <dgm:presLayoutVars>
          <dgm:animLvl val="lvl"/>
          <dgm:resizeHandles val="exact"/>
        </dgm:presLayoutVars>
      </dgm:prSet>
      <dgm:spPr/>
    </dgm:pt>
    <dgm:pt modelId="{8C2D2A2A-D605-421B-8B7A-55CBE64F9F37}" type="pres">
      <dgm:prSet presAssocID="{BDA8159F-FE71-410D-BD8D-D76DAF189F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BCB076D-A148-44B5-882E-52E67C630412}" srcId="{137D4F5C-7EFF-4AF9-BECF-910FCC3DD9D3}" destId="{BDA8159F-FE71-410D-BD8D-D76DAF189FA1}" srcOrd="0" destOrd="0" parTransId="{63829354-7FE3-4DC6-B7C5-4432B350532F}" sibTransId="{6991B621-7350-4AEF-9425-DFD21A934A58}"/>
    <dgm:cxn modelId="{F991F783-4B94-4DF0-861F-A4266956BBC5}" type="presOf" srcId="{BDA8159F-FE71-410D-BD8D-D76DAF189FA1}" destId="{8C2D2A2A-D605-421B-8B7A-55CBE64F9F37}" srcOrd="0" destOrd="0" presId="urn:microsoft.com/office/officeart/2005/8/layout/vList2"/>
    <dgm:cxn modelId="{BFE47DF7-BD42-4C4E-BF15-20E42A3AF9AF}" type="presOf" srcId="{137D4F5C-7EFF-4AF9-BECF-910FCC3DD9D3}" destId="{A77031B7-73BD-40DE-B2BC-A5123508C460}" srcOrd="0" destOrd="0" presId="urn:microsoft.com/office/officeart/2005/8/layout/vList2"/>
    <dgm:cxn modelId="{9527664A-670D-4A94-BC46-0EDE18E0C8AF}" type="presParOf" srcId="{A77031B7-73BD-40DE-B2BC-A5123508C460}" destId="{8C2D2A2A-D605-421B-8B7A-55CBE64F9F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D9C63A-57FD-42A4-B3AB-840A820494B2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F8A36CE-1B3D-4DA2-826F-0F07C3CCE7EC}">
      <dgm:prSet/>
      <dgm:spPr/>
      <dgm:t>
        <a:bodyPr/>
        <a:lstStyle/>
        <a:p>
          <a:r>
            <a:rPr lang="en-US" dirty="0"/>
            <a:t>Boost inventory and campaigns in the </a:t>
          </a:r>
          <a:r>
            <a:rPr lang="en-US" b="1" dirty="0"/>
            <a:t>West region</a:t>
          </a:r>
          <a:r>
            <a:rPr lang="en-US" dirty="0"/>
            <a:t> to further capitalize on high performance.</a:t>
          </a:r>
        </a:p>
      </dgm:t>
    </dgm:pt>
    <dgm:pt modelId="{5B2EA7A8-55A7-4791-BE10-E54E0281FA44}" type="parTrans" cxnId="{FC16CA11-DBBD-4165-924D-28F0B029EC2B}">
      <dgm:prSet/>
      <dgm:spPr/>
      <dgm:t>
        <a:bodyPr/>
        <a:lstStyle/>
        <a:p>
          <a:endParaRPr lang="en-US"/>
        </a:p>
      </dgm:t>
    </dgm:pt>
    <dgm:pt modelId="{0E7D9A7C-528D-4ABA-A5D9-3CCF97BA8895}" type="sibTrans" cxnId="{FC16CA11-DBBD-4165-924D-28F0B029EC2B}">
      <dgm:prSet/>
      <dgm:spPr/>
      <dgm:t>
        <a:bodyPr/>
        <a:lstStyle/>
        <a:p>
          <a:endParaRPr lang="en-US"/>
        </a:p>
      </dgm:t>
    </dgm:pt>
    <dgm:pt modelId="{8EC097B8-AB1F-4753-92E2-CEFE2F469BBC}">
      <dgm:prSet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Evaluate discounting strategy and cost structure for </a:t>
          </a:r>
          <a:r>
            <a:rPr lang="en-US" b="1" dirty="0"/>
            <a:t>Tables</a:t>
          </a:r>
          <a:r>
            <a:rPr lang="en-US" dirty="0"/>
            <a:t> to reduce losses.</a:t>
          </a:r>
        </a:p>
      </dgm:t>
    </dgm:pt>
    <dgm:pt modelId="{BF704FA7-B023-4B51-BBD8-6DDED2B5A242}" type="parTrans" cxnId="{478FE23A-3221-4BF7-AC7E-9FE5E90B5605}">
      <dgm:prSet/>
      <dgm:spPr/>
      <dgm:t>
        <a:bodyPr/>
        <a:lstStyle/>
        <a:p>
          <a:endParaRPr lang="en-US"/>
        </a:p>
      </dgm:t>
    </dgm:pt>
    <dgm:pt modelId="{37C9D4FD-3B0C-426C-A126-E9AD6E8C0101}" type="sibTrans" cxnId="{478FE23A-3221-4BF7-AC7E-9FE5E90B5605}">
      <dgm:prSet/>
      <dgm:spPr/>
      <dgm:t>
        <a:bodyPr/>
        <a:lstStyle/>
        <a:p>
          <a:endParaRPr lang="en-US"/>
        </a:p>
      </dgm:t>
    </dgm:pt>
    <dgm:pt modelId="{E4E184DA-0EF4-4941-B0A3-DBC28D43D3AD}">
      <dgm:prSet/>
      <dgm:spPr/>
      <dgm:t>
        <a:bodyPr/>
        <a:lstStyle/>
        <a:p>
          <a:r>
            <a:rPr lang="en-US" dirty="0"/>
            <a:t>Focus marketing on the </a:t>
          </a:r>
          <a:r>
            <a:rPr lang="en-US" b="1" dirty="0"/>
            <a:t>Consumer segment</a:t>
          </a:r>
          <a:r>
            <a:rPr lang="en-US" dirty="0"/>
            <a:t>, which contributes the most revenue.</a:t>
          </a:r>
        </a:p>
      </dgm:t>
    </dgm:pt>
    <dgm:pt modelId="{8CCC1912-FFFF-4BCC-9954-CBD4FF586520}" type="parTrans" cxnId="{D2061829-A0B5-4A08-BA15-7DB2B7C9DFFF}">
      <dgm:prSet/>
      <dgm:spPr/>
      <dgm:t>
        <a:bodyPr/>
        <a:lstStyle/>
        <a:p>
          <a:endParaRPr lang="en-US"/>
        </a:p>
      </dgm:t>
    </dgm:pt>
    <dgm:pt modelId="{CE86F5C5-3EC2-499C-8210-FFF808ECE578}" type="sibTrans" cxnId="{D2061829-A0B5-4A08-BA15-7DB2B7C9DFFF}">
      <dgm:prSet/>
      <dgm:spPr/>
      <dgm:t>
        <a:bodyPr/>
        <a:lstStyle/>
        <a:p>
          <a:endParaRPr lang="en-US"/>
        </a:p>
      </dgm:t>
    </dgm:pt>
    <dgm:pt modelId="{B19498AB-DEB2-4F36-841D-F31127A9F733}">
      <dgm:prSet/>
      <dgm:spPr/>
      <dgm:t>
        <a:bodyPr/>
        <a:lstStyle/>
        <a:p>
          <a:r>
            <a:rPr lang="en-US" dirty="0"/>
            <a:t>Consider promotional pushes during </a:t>
          </a:r>
          <a:r>
            <a:rPr lang="en-US" b="1" dirty="0"/>
            <a:t>December</a:t>
          </a:r>
          <a:r>
            <a:rPr lang="en-US" dirty="0"/>
            <a:t>, the most profitable month.</a:t>
          </a:r>
        </a:p>
      </dgm:t>
    </dgm:pt>
    <dgm:pt modelId="{A011048F-9ECF-42DA-9A2A-FEAEAD0E924C}" type="parTrans" cxnId="{A5B68E03-7DB8-484E-A084-E86012C72C1B}">
      <dgm:prSet/>
      <dgm:spPr/>
      <dgm:t>
        <a:bodyPr/>
        <a:lstStyle/>
        <a:p>
          <a:endParaRPr lang="en-US"/>
        </a:p>
      </dgm:t>
    </dgm:pt>
    <dgm:pt modelId="{DDF66E12-C8AD-4584-8696-A3D95D7F69E9}" type="sibTrans" cxnId="{A5B68E03-7DB8-484E-A084-E86012C72C1B}">
      <dgm:prSet/>
      <dgm:spPr/>
      <dgm:t>
        <a:bodyPr/>
        <a:lstStyle/>
        <a:p>
          <a:endParaRPr lang="en-US"/>
        </a:p>
      </dgm:t>
    </dgm:pt>
    <dgm:pt modelId="{BE0B94E8-07AA-4281-B398-6AEB70B08AC2}" type="pres">
      <dgm:prSet presAssocID="{FAD9C63A-57FD-42A4-B3AB-840A820494B2}" presName="linear" presStyleCnt="0">
        <dgm:presLayoutVars>
          <dgm:animLvl val="lvl"/>
          <dgm:resizeHandles val="exact"/>
        </dgm:presLayoutVars>
      </dgm:prSet>
      <dgm:spPr/>
    </dgm:pt>
    <dgm:pt modelId="{26BCB378-87D2-4AA3-A552-31CA4865BB51}" type="pres">
      <dgm:prSet presAssocID="{AF8A36CE-1B3D-4DA2-826F-0F07C3CCE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1DD0A8-C9D1-4837-A689-00B2805E8FB0}" type="pres">
      <dgm:prSet presAssocID="{0E7D9A7C-528D-4ABA-A5D9-3CCF97BA8895}" presName="spacer" presStyleCnt="0"/>
      <dgm:spPr/>
    </dgm:pt>
    <dgm:pt modelId="{6AB26287-AC01-48AA-8A3E-27796D9AF285}" type="pres">
      <dgm:prSet presAssocID="{8EC097B8-AB1F-4753-92E2-CEFE2F469B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4AFB3E-E569-4C64-946F-788C3C479F91}" type="pres">
      <dgm:prSet presAssocID="{37C9D4FD-3B0C-426C-A126-E9AD6E8C0101}" presName="spacer" presStyleCnt="0"/>
      <dgm:spPr/>
    </dgm:pt>
    <dgm:pt modelId="{FF5DAC76-D4E8-4FB2-B9BF-4E750719F97A}" type="pres">
      <dgm:prSet presAssocID="{E4E184DA-0EF4-4941-B0A3-DBC28D43D3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63636D-A7D7-482A-B921-F49CDFDAF461}" type="pres">
      <dgm:prSet presAssocID="{CE86F5C5-3EC2-499C-8210-FFF808ECE578}" presName="spacer" presStyleCnt="0"/>
      <dgm:spPr/>
    </dgm:pt>
    <dgm:pt modelId="{2D18ADE9-8FEC-4BF9-B39C-7F5F5F827647}" type="pres">
      <dgm:prSet presAssocID="{B19498AB-DEB2-4F36-841D-F31127A9F7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B68E03-7DB8-484E-A084-E86012C72C1B}" srcId="{FAD9C63A-57FD-42A4-B3AB-840A820494B2}" destId="{B19498AB-DEB2-4F36-841D-F31127A9F733}" srcOrd="3" destOrd="0" parTransId="{A011048F-9ECF-42DA-9A2A-FEAEAD0E924C}" sibTransId="{DDF66E12-C8AD-4584-8696-A3D95D7F69E9}"/>
    <dgm:cxn modelId="{FC16CA11-DBBD-4165-924D-28F0B029EC2B}" srcId="{FAD9C63A-57FD-42A4-B3AB-840A820494B2}" destId="{AF8A36CE-1B3D-4DA2-826F-0F07C3CCE7EC}" srcOrd="0" destOrd="0" parTransId="{5B2EA7A8-55A7-4791-BE10-E54E0281FA44}" sibTransId="{0E7D9A7C-528D-4ABA-A5D9-3CCF97BA8895}"/>
    <dgm:cxn modelId="{CDCC4327-85E6-4EE4-B624-F97BC1D397A3}" type="presOf" srcId="{8EC097B8-AB1F-4753-92E2-CEFE2F469BBC}" destId="{6AB26287-AC01-48AA-8A3E-27796D9AF285}" srcOrd="0" destOrd="0" presId="urn:microsoft.com/office/officeart/2005/8/layout/vList2"/>
    <dgm:cxn modelId="{D2061829-A0B5-4A08-BA15-7DB2B7C9DFFF}" srcId="{FAD9C63A-57FD-42A4-B3AB-840A820494B2}" destId="{E4E184DA-0EF4-4941-B0A3-DBC28D43D3AD}" srcOrd="2" destOrd="0" parTransId="{8CCC1912-FFFF-4BCC-9954-CBD4FF586520}" sibTransId="{CE86F5C5-3EC2-499C-8210-FFF808ECE578}"/>
    <dgm:cxn modelId="{478FE23A-3221-4BF7-AC7E-9FE5E90B5605}" srcId="{FAD9C63A-57FD-42A4-B3AB-840A820494B2}" destId="{8EC097B8-AB1F-4753-92E2-CEFE2F469BBC}" srcOrd="1" destOrd="0" parTransId="{BF704FA7-B023-4B51-BBD8-6DDED2B5A242}" sibTransId="{37C9D4FD-3B0C-426C-A126-E9AD6E8C0101}"/>
    <dgm:cxn modelId="{E6C2D43F-CF10-414C-96B0-F17B7486927D}" type="presOf" srcId="{AF8A36CE-1B3D-4DA2-826F-0F07C3CCE7EC}" destId="{26BCB378-87D2-4AA3-A552-31CA4865BB51}" srcOrd="0" destOrd="0" presId="urn:microsoft.com/office/officeart/2005/8/layout/vList2"/>
    <dgm:cxn modelId="{9ABB4D68-0D09-4FB1-9C29-F61B90114807}" type="presOf" srcId="{B19498AB-DEB2-4F36-841D-F31127A9F733}" destId="{2D18ADE9-8FEC-4BF9-B39C-7F5F5F827647}" srcOrd="0" destOrd="0" presId="urn:microsoft.com/office/officeart/2005/8/layout/vList2"/>
    <dgm:cxn modelId="{FB7E2E55-4A85-4857-974B-335B43DA174A}" type="presOf" srcId="{E4E184DA-0EF4-4941-B0A3-DBC28D43D3AD}" destId="{FF5DAC76-D4E8-4FB2-B9BF-4E750719F97A}" srcOrd="0" destOrd="0" presId="urn:microsoft.com/office/officeart/2005/8/layout/vList2"/>
    <dgm:cxn modelId="{8ADD9BA0-E62D-4D68-BCB6-DF0E77CC6AF6}" type="presOf" srcId="{FAD9C63A-57FD-42A4-B3AB-840A820494B2}" destId="{BE0B94E8-07AA-4281-B398-6AEB70B08AC2}" srcOrd="0" destOrd="0" presId="urn:microsoft.com/office/officeart/2005/8/layout/vList2"/>
    <dgm:cxn modelId="{8C305577-E796-4E91-BF2C-E4C660CF2446}" type="presParOf" srcId="{BE0B94E8-07AA-4281-B398-6AEB70B08AC2}" destId="{26BCB378-87D2-4AA3-A552-31CA4865BB51}" srcOrd="0" destOrd="0" presId="urn:microsoft.com/office/officeart/2005/8/layout/vList2"/>
    <dgm:cxn modelId="{0BC272A6-CA6B-46C6-9634-E8E2F041F366}" type="presParOf" srcId="{BE0B94E8-07AA-4281-B398-6AEB70B08AC2}" destId="{2E1DD0A8-C9D1-4837-A689-00B2805E8FB0}" srcOrd="1" destOrd="0" presId="urn:microsoft.com/office/officeart/2005/8/layout/vList2"/>
    <dgm:cxn modelId="{A7C6E418-C3E6-489D-B3AB-7D4EF995B925}" type="presParOf" srcId="{BE0B94E8-07AA-4281-B398-6AEB70B08AC2}" destId="{6AB26287-AC01-48AA-8A3E-27796D9AF285}" srcOrd="2" destOrd="0" presId="urn:microsoft.com/office/officeart/2005/8/layout/vList2"/>
    <dgm:cxn modelId="{983BC21D-ABB1-4B3D-9897-0B9D1A25A27D}" type="presParOf" srcId="{BE0B94E8-07AA-4281-B398-6AEB70B08AC2}" destId="{E64AFB3E-E569-4C64-946F-788C3C479F91}" srcOrd="3" destOrd="0" presId="urn:microsoft.com/office/officeart/2005/8/layout/vList2"/>
    <dgm:cxn modelId="{A2E6EC05-C5B0-4DB9-9458-DF047B777FB9}" type="presParOf" srcId="{BE0B94E8-07AA-4281-B398-6AEB70B08AC2}" destId="{FF5DAC76-D4E8-4FB2-B9BF-4E750719F97A}" srcOrd="4" destOrd="0" presId="urn:microsoft.com/office/officeart/2005/8/layout/vList2"/>
    <dgm:cxn modelId="{142B36B8-EC30-4AD8-93E9-73C9E2DBB834}" type="presParOf" srcId="{BE0B94E8-07AA-4281-B398-6AEB70B08AC2}" destId="{6C63636D-A7D7-482A-B921-F49CDFDAF461}" srcOrd="5" destOrd="0" presId="urn:microsoft.com/office/officeart/2005/8/layout/vList2"/>
    <dgm:cxn modelId="{BB1625CE-EBCC-4178-8591-9119D8DA3B81}" type="presParOf" srcId="{BE0B94E8-07AA-4281-B398-6AEB70B08AC2}" destId="{2D18ADE9-8FEC-4BF9-B39C-7F5F5F8276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5F07C-2A4F-4A03-A421-1DFE89D5509F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265F3C4-9221-453F-9DBA-9ABD82D675D5}">
      <dgm:prSet custT="1"/>
      <dgm:spPr/>
      <dgm:t>
        <a:bodyPr/>
        <a:lstStyle/>
        <a:p>
          <a:r>
            <a:rPr lang="en-US" sz="2800" b="1" dirty="0"/>
            <a:t>Performance Gaps</a:t>
          </a:r>
        </a:p>
      </dgm:t>
    </dgm:pt>
    <dgm:pt modelId="{EB0C92FA-E634-4953-8D4B-47665F27AC25}" type="parTrans" cxnId="{F924D293-4F73-4FA5-8E5F-6C13CB0DBBDA}">
      <dgm:prSet/>
      <dgm:spPr/>
      <dgm:t>
        <a:bodyPr/>
        <a:lstStyle/>
        <a:p>
          <a:endParaRPr lang="en-US"/>
        </a:p>
      </dgm:t>
    </dgm:pt>
    <dgm:pt modelId="{B8482B8F-7983-44E2-A64E-B74051F724BB}" type="sibTrans" cxnId="{F924D293-4F73-4FA5-8E5F-6C13CB0DBBDA}">
      <dgm:prSet/>
      <dgm:spPr/>
      <dgm:t>
        <a:bodyPr/>
        <a:lstStyle/>
        <a:p>
          <a:endParaRPr lang="en-US"/>
        </a:p>
      </dgm:t>
    </dgm:pt>
    <dgm:pt modelId="{EB107A87-366B-4593-A86F-D7E2CF7B579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Least Profitable Sub-Category</a:t>
          </a:r>
          <a:r>
            <a:rPr lang="en-US" dirty="0">
              <a:solidFill>
                <a:schemeClr val="tx1"/>
              </a:solidFill>
            </a:rPr>
            <a:t>: </a:t>
          </a:r>
          <a:r>
            <a:rPr lang="en-US" b="1" dirty="0">
              <a:solidFill>
                <a:schemeClr val="tx1"/>
              </a:solidFill>
            </a:rPr>
            <a:t>Tables</a:t>
          </a:r>
          <a:r>
            <a:rPr lang="en-US" dirty="0">
              <a:solidFill>
                <a:schemeClr val="tx1"/>
              </a:solidFill>
            </a:rPr>
            <a:t> with a loss of ₹11,092</a:t>
          </a:r>
        </a:p>
      </dgm:t>
    </dgm:pt>
    <dgm:pt modelId="{5DD0B03A-430C-4A17-B01C-FEC4D281E577}" type="parTrans" cxnId="{D4D9FE91-C894-4067-B4CA-5165AAB44473}">
      <dgm:prSet/>
      <dgm:spPr/>
      <dgm:t>
        <a:bodyPr/>
        <a:lstStyle/>
        <a:p>
          <a:endParaRPr lang="en-US"/>
        </a:p>
      </dgm:t>
    </dgm:pt>
    <dgm:pt modelId="{F329527E-0DE7-4FA3-931C-217C04E317CD}" type="sibTrans" cxnId="{D4D9FE91-C894-4067-B4CA-5165AAB44473}">
      <dgm:prSet/>
      <dgm:spPr/>
      <dgm:t>
        <a:bodyPr/>
        <a:lstStyle/>
        <a:p>
          <a:endParaRPr lang="en-US"/>
        </a:p>
      </dgm:t>
    </dgm:pt>
    <dgm:pt modelId="{33BB1B9D-E333-465B-A65D-13F18A8F4AC9}" type="pres">
      <dgm:prSet presAssocID="{A875F07C-2A4F-4A03-A421-1DFE89D5509F}" presName="linear" presStyleCnt="0">
        <dgm:presLayoutVars>
          <dgm:animLvl val="lvl"/>
          <dgm:resizeHandles val="exact"/>
        </dgm:presLayoutVars>
      </dgm:prSet>
      <dgm:spPr/>
    </dgm:pt>
    <dgm:pt modelId="{98BE7A70-8ECD-425D-BA44-91B6034761A9}" type="pres">
      <dgm:prSet presAssocID="{1265F3C4-9221-453F-9DBA-9ABD82D675D5}" presName="parentText" presStyleLbl="node1" presStyleIdx="0" presStyleCnt="2" custLinFactNeighborX="-4190" custLinFactNeighborY="36748">
        <dgm:presLayoutVars>
          <dgm:chMax val="0"/>
          <dgm:bulletEnabled val="1"/>
        </dgm:presLayoutVars>
      </dgm:prSet>
      <dgm:spPr/>
    </dgm:pt>
    <dgm:pt modelId="{69C7E173-9B03-46B5-8644-10F90E628570}" type="pres">
      <dgm:prSet presAssocID="{B8482B8F-7983-44E2-A64E-B74051F724BB}" presName="spacer" presStyleCnt="0"/>
      <dgm:spPr/>
    </dgm:pt>
    <dgm:pt modelId="{1C7A66CE-A425-40C1-98FA-5EAD13D41AB7}" type="pres">
      <dgm:prSet presAssocID="{EB107A87-366B-4593-A86F-D7E2CF7B5799}" presName="parentText" presStyleLbl="node1" presStyleIdx="1" presStyleCnt="2" custScaleY="109469">
        <dgm:presLayoutVars>
          <dgm:chMax val="0"/>
          <dgm:bulletEnabled val="1"/>
        </dgm:presLayoutVars>
      </dgm:prSet>
      <dgm:spPr/>
    </dgm:pt>
  </dgm:ptLst>
  <dgm:cxnLst>
    <dgm:cxn modelId="{44C14A18-5DD4-49F3-A9B1-ECCF15890ECF}" type="presOf" srcId="{A875F07C-2A4F-4A03-A421-1DFE89D5509F}" destId="{33BB1B9D-E333-465B-A65D-13F18A8F4AC9}" srcOrd="0" destOrd="0" presId="urn:microsoft.com/office/officeart/2005/8/layout/vList2"/>
    <dgm:cxn modelId="{D4D9FE91-C894-4067-B4CA-5165AAB44473}" srcId="{A875F07C-2A4F-4A03-A421-1DFE89D5509F}" destId="{EB107A87-366B-4593-A86F-D7E2CF7B5799}" srcOrd="1" destOrd="0" parTransId="{5DD0B03A-430C-4A17-B01C-FEC4D281E577}" sibTransId="{F329527E-0DE7-4FA3-931C-217C04E317CD}"/>
    <dgm:cxn modelId="{F924D293-4F73-4FA5-8E5F-6C13CB0DBBDA}" srcId="{A875F07C-2A4F-4A03-A421-1DFE89D5509F}" destId="{1265F3C4-9221-453F-9DBA-9ABD82D675D5}" srcOrd="0" destOrd="0" parTransId="{EB0C92FA-E634-4953-8D4B-47665F27AC25}" sibTransId="{B8482B8F-7983-44E2-A64E-B74051F724BB}"/>
    <dgm:cxn modelId="{5446BB9D-284E-4AF5-A4D5-C027DF61BCD8}" type="presOf" srcId="{1265F3C4-9221-453F-9DBA-9ABD82D675D5}" destId="{98BE7A70-8ECD-425D-BA44-91B6034761A9}" srcOrd="0" destOrd="0" presId="urn:microsoft.com/office/officeart/2005/8/layout/vList2"/>
    <dgm:cxn modelId="{46A36BE9-E0E5-403E-8DF9-E26BE7B47743}" type="presOf" srcId="{EB107A87-366B-4593-A86F-D7E2CF7B5799}" destId="{1C7A66CE-A425-40C1-98FA-5EAD13D41AB7}" srcOrd="0" destOrd="0" presId="urn:microsoft.com/office/officeart/2005/8/layout/vList2"/>
    <dgm:cxn modelId="{01929A88-1895-48F1-9951-C8ECE43574F5}" type="presParOf" srcId="{33BB1B9D-E333-465B-A65D-13F18A8F4AC9}" destId="{98BE7A70-8ECD-425D-BA44-91B6034761A9}" srcOrd="0" destOrd="0" presId="urn:microsoft.com/office/officeart/2005/8/layout/vList2"/>
    <dgm:cxn modelId="{F4C03054-DDC2-49F9-AD88-F5AAC39AD4AA}" type="presParOf" srcId="{33BB1B9D-E333-465B-A65D-13F18A8F4AC9}" destId="{69C7E173-9B03-46B5-8644-10F90E628570}" srcOrd="1" destOrd="0" presId="urn:microsoft.com/office/officeart/2005/8/layout/vList2"/>
    <dgm:cxn modelId="{4671FB55-C80D-4543-91B5-9AE5FB6BD934}" type="presParOf" srcId="{33BB1B9D-E333-465B-A65D-13F18A8F4AC9}" destId="{1C7A66CE-A425-40C1-98FA-5EAD13D41AB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4CCFC-4567-4685-9080-F6638BF9F3BB}">
      <dsp:nvSpPr>
        <dsp:cNvPr id="0" name=""/>
        <dsp:cNvSpPr/>
      </dsp:nvSpPr>
      <dsp:spPr>
        <a:xfrm>
          <a:off x="0" y="7295"/>
          <a:ext cx="3981252" cy="909584"/>
        </a:xfrm>
        <a:prstGeom prst="roundRect">
          <a:avLst/>
        </a:prstGeom>
        <a:gradFill rotWithShape="0">
          <a:gsLst>
            <a:gs pos="80000">
              <a:srgbClr val="9690ED"/>
            </a:gs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4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9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Top Performers</a:t>
          </a:r>
          <a:endParaRPr lang="en-US" sz="3500" kern="1200" dirty="0"/>
        </a:p>
      </dsp:txBody>
      <dsp:txXfrm>
        <a:off x="44402" y="51697"/>
        <a:ext cx="3892448" cy="82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41C79-8A05-4182-A3D6-675C693902FF}">
      <dsp:nvSpPr>
        <dsp:cNvPr id="0" name=""/>
        <dsp:cNvSpPr/>
      </dsp:nvSpPr>
      <dsp:spPr>
        <a:xfrm>
          <a:off x="0" y="0"/>
          <a:ext cx="3977367" cy="793336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effectLst>
                <a:glow rad="63500">
                  <a:schemeClr val="accent2">
                    <a:lumMod val="50000"/>
                    <a:alpha val="4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rPr>
            <a:t>Key </a:t>
          </a:r>
          <a:r>
            <a:rPr lang="en-US" sz="3700" kern="1200" dirty="0">
              <a:effectLst>
                <a:glow rad="63500">
                  <a:schemeClr val="accent2">
                    <a:lumMod val="50000"/>
                    <a:alpha val="4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rPr>
            <a:t>Metrics</a:t>
          </a:r>
        </a:p>
      </dsp:txBody>
      <dsp:txXfrm>
        <a:off x="38727" y="38727"/>
        <a:ext cx="3899913" cy="715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17CCD-4478-437E-8A27-D88289ED6648}">
      <dsp:nvSpPr>
        <dsp:cNvPr id="0" name=""/>
        <dsp:cNvSpPr/>
      </dsp:nvSpPr>
      <dsp:spPr>
        <a:xfrm>
          <a:off x="0" y="12659"/>
          <a:ext cx="4375837" cy="7464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Total Sales</a:t>
          </a:r>
          <a:r>
            <a:rPr lang="en-US" sz="2900" b="0" i="0" kern="1200" baseline="0" dirty="0"/>
            <a:t>: ₹15,65,804</a:t>
          </a:r>
          <a:endParaRPr lang="en-US" sz="2900" kern="1200" dirty="0"/>
        </a:p>
      </dsp:txBody>
      <dsp:txXfrm>
        <a:off x="36439" y="49098"/>
        <a:ext cx="4302959" cy="673582"/>
      </dsp:txXfrm>
    </dsp:sp>
    <dsp:sp modelId="{19B859FD-05E0-4265-A7B5-7DB350E6CC90}">
      <dsp:nvSpPr>
        <dsp:cNvPr id="0" name=""/>
        <dsp:cNvSpPr/>
      </dsp:nvSpPr>
      <dsp:spPr>
        <a:xfrm>
          <a:off x="0" y="842639"/>
          <a:ext cx="4375837" cy="7464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Total Profit</a:t>
          </a:r>
          <a:r>
            <a:rPr lang="en-US" sz="2900" b="0" i="0" kern="1200" baseline="0"/>
            <a:t>: ₹1,75,262</a:t>
          </a:r>
          <a:endParaRPr lang="en-US" sz="2900" kern="1200"/>
        </a:p>
      </dsp:txBody>
      <dsp:txXfrm>
        <a:off x="36439" y="879078"/>
        <a:ext cx="4302959" cy="673582"/>
      </dsp:txXfrm>
    </dsp:sp>
    <dsp:sp modelId="{7CEAAA50-F0BF-4D99-9675-9100C1B4EA25}">
      <dsp:nvSpPr>
        <dsp:cNvPr id="0" name=""/>
        <dsp:cNvSpPr/>
      </dsp:nvSpPr>
      <dsp:spPr>
        <a:xfrm>
          <a:off x="0" y="1672620"/>
          <a:ext cx="4375837" cy="7464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Total Orders</a:t>
          </a:r>
          <a:r>
            <a:rPr lang="en-US" sz="2900" b="0" i="0" kern="1200" baseline="0"/>
            <a:t>: 3,003</a:t>
          </a:r>
          <a:endParaRPr lang="en-US" sz="2900" kern="1200"/>
        </a:p>
      </dsp:txBody>
      <dsp:txXfrm>
        <a:off x="36439" y="1709059"/>
        <a:ext cx="4302959" cy="673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77D6B-5AD2-4DDE-8F0A-70CA0BBD2C21}">
      <dsp:nvSpPr>
        <dsp:cNvPr id="0" name=""/>
        <dsp:cNvSpPr/>
      </dsp:nvSpPr>
      <dsp:spPr>
        <a:xfrm>
          <a:off x="0" y="7555"/>
          <a:ext cx="6038252" cy="6969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Top Product Category: Office Supplies – ₹6,43,708</a:t>
          </a:r>
          <a:endParaRPr lang="en-US" sz="1900" b="1" kern="1200" dirty="0"/>
        </a:p>
      </dsp:txBody>
      <dsp:txXfrm>
        <a:off x="34021" y="41576"/>
        <a:ext cx="5970210" cy="628883"/>
      </dsp:txXfrm>
    </dsp:sp>
    <dsp:sp modelId="{D4A9BA25-C2E2-46CD-AF2C-CF90F6EF0856}">
      <dsp:nvSpPr>
        <dsp:cNvPr id="0" name=""/>
        <dsp:cNvSpPr/>
      </dsp:nvSpPr>
      <dsp:spPr>
        <a:xfrm>
          <a:off x="0" y="769924"/>
          <a:ext cx="6038252" cy="77804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Top Customer Segment</a:t>
          </a:r>
          <a:r>
            <a:rPr lang="en-US" sz="1900" b="0" i="0" kern="1200" baseline="0" dirty="0"/>
            <a:t>: </a:t>
          </a:r>
          <a:r>
            <a:rPr lang="en-US" sz="1900" b="1" i="0" kern="1200" baseline="0" dirty="0"/>
            <a:t>Consumer</a:t>
          </a:r>
          <a:r>
            <a:rPr lang="en-US" sz="1900" b="0" i="0" kern="1200" baseline="0" dirty="0"/>
            <a:t> – </a:t>
          </a:r>
          <a:r>
            <a:rPr lang="en-US" sz="1900" b="1" i="0" kern="1200" baseline="0" dirty="0"/>
            <a:t>₹7,53,002</a:t>
          </a:r>
          <a:endParaRPr lang="en-US" sz="1900" b="1" kern="1200" dirty="0"/>
        </a:p>
      </dsp:txBody>
      <dsp:txXfrm>
        <a:off x="37981" y="807905"/>
        <a:ext cx="5962290" cy="702083"/>
      </dsp:txXfrm>
    </dsp:sp>
    <dsp:sp modelId="{8714D785-6B42-41AB-BD02-82F07F54A4F6}">
      <dsp:nvSpPr>
        <dsp:cNvPr id="0" name=""/>
        <dsp:cNvSpPr/>
      </dsp:nvSpPr>
      <dsp:spPr>
        <a:xfrm>
          <a:off x="0" y="1562949"/>
          <a:ext cx="6038252" cy="908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Month with Peak Sales: December – ₹2,44,585</a:t>
          </a:r>
          <a:endParaRPr lang="en-US" sz="1900" b="1" kern="1200" dirty="0"/>
        </a:p>
      </dsp:txBody>
      <dsp:txXfrm>
        <a:off x="44354" y="1607303"/>
        <a:ext cx="5949544" cy="819892"/>
      </dsp:txXfrm>
    </dsp:sp>
    <dsp:sp modelId="{F8749D63-0818-4F97-955D-D293B7CA04CC}">
      <dsp:nvSpPr>
        <dsp:cNvPr id="0" name=""/>
        <dsp:cNvSpPr/>
      </dsp:nvSpPr>
      <dsp:spPr>
        <a:xfrm>
          <a:off x="0" y="2534479"/>
          <a:ext cx="6038252" cy="92463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Top Region by Sales: West – ₹5,22,441</a:t>
          </a:r>
          <a:endParaRPr lang="en-US" sz="1900" b="1" kern="1200" dirty="0"/>
        </a:p>
      </dsp:txBody>
      <dsp:txXfrm>
        <a:off x="45137" y="2579616"/>
        <a:ext cx="5947978" cy="834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D2A2A-D605-421B-8B7A-55CBE64F9F37}">
      <dsp:nvSpPr>
        <dsp:cNvPr id="0" name=""/>
        <dsp:cNvSpPr/>
      </dsp:nvSpPr>
      <dsp:spPr>
        <a:xfrm>
          <a:off x="0" y="7254"/>
          <a:ext cx="10881360" cy="10553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 dirty="0"/>
            <a:t>Actionable Insights</a:t>
          </a:r>
          <a:endParaRPr lang="en-US" sz="4100" kern="1200" dirty="0"/>
        </a:p>
      </dsp:txBody>
      <dsp:txXfrm>
        <a:off x="51517" y="58771"/>
        <a:ext cx="10778326" cy="952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B378-87D2-4AA3-A552-31CA4865BB51}">
      <dsp:nvSpPr>
        <dsp:cNvPr id="0" name=""/>
        <dsp:cNvSpPr/>
      </dsp:nvSpPr>
      <dsp:spPr>
        <a:xfrm>
          <a:off x="0" y="255599"/>
          <a:ext cx="10271379" cy="514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Boost inventory and campaigns in the </a:t>
          </a:r>
          <a:r>
            <a:rPr lang="en-US" sz="2000" b="1" kern="1200" dirty="0"/>
            <a:t>West region</a:t>
          </a:r>
          <a:r>
            <a:rPr lang="en-US" sz="2000" kern="1200" dirty="0"/>
            <a:t> to further capitalize on high performance.</a:t>
          </a:r>
        </a:p>
      </dsp:txBody>
      <dsp:txXfrm>
        <a:off x="25130" y="280729"/>
        <a:ext cx="10221119" cy="464540"/>
      </dsp:txXfrm>
    </dsp:sp>
    <dsp:sp modelId="{6AB26287-AC01-48AA-8A3E-27796D9AF285}">
      <dsp:nvSpPr>
        <dsp:cNvPr id="0" name=""/>
        <dsp:cNvSpPr/>
      </dsp:nvSpPr>
      <dsp:spPr>
        <a:xfrm>
          <a:off x="0" y="827999"/>
          <a:ext cx="10271379" cy="514800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discounting strategy and cost structure for </a:t>
          </a:r>
          <a:r>
            <a:rPr lang="en-US" sz="2000" b="1" kern="1200" dirty="0"/>
            <a:t>Tables</a:t>
          </a:r>
          <a:r>
            <a:rPr lang="en-US" sz="2000" kern="1200" dirty="0"/>
            <a:t> to reduce losses.</a:t>
          </a:r>
        </a:p>
      </dsp:txBody>
      <dsp:txXfrm>
        <a:off x="25130" y="853129"/>
        <a:ext cx="10221119" cy="464540"/>
      </dsp:txXfrm>
    </dsp:sp>
    <dsp:sp modelId="{FF5DAC76-D4E8-4FB2-B9BF-4E750719F97A}">
      <dsp:nvSpPr>
        <dsp:cNvPr id="0" name=""/>
        <dsp:cNvSpPr/>
      </dsp:nvSpPr>
      <dsp:spPr>
        <a:xfrm>
          <a:off x="0" y="1400400"/>
          <a:ext cx="10271379" cy="514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marketing on the </a:t>
          </a:r>
          <a:r>
            <a:rPr lang="en-US" sz="2000" b="1" kern="1200" dirty="0"/>
            <a:t>Consumer segment</a:t>
          </a:r>
          <a:r>
            <a:rPr lang="en-US" sz="2000" kern="1200" dirty="0"/>
            <a:t>, which contributes the most revenue.</a:t>
          </a:r>
        </a:p>
      </dsp:txBody>
      <dsp:txXfrm>
        <a:off x="25130" y="1425530"/>
        <a:ext cx="10221119" cy="464540"/>
      </dsp:txXfrm>
    </dsp:sp>
    <dsp:sp modelId="{2D18ADE9-8FEC-4BF9-B39C-7F5F5F827647}">
      <dsp:nvSpPr>
        <dsp:cNvPr id="0" name=""/>
        <dsp:cNvSpPr/>
      </dsp:nvSpPr>
      <dsp:spPr>
        <a:xfrm>
          <a:off x="0" y="1972800"/>
          <a:ext cx="10271379" cy="514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Consider promotional pushes during </a:t>
          </a:r>
          <a:r>
            <a:rPr lang="en-US" sz="2000" b="1" kern="1200" dirty="0"/>
            <a:t>December</a:t>
          </a:r>
          <a:r>
            <a:rPr lang="en-US" sz="2000" kern="1200" dirty="0"/>
            <a:t>, the most profitable month.</a:t>
          </a:r>
        </a:p>
      </dsp:txBody>
      <dsp:txXfrm>
        <a:off x="25130" y="1997930"/>
        <a:ext cx="10221119" cy="464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7A70-8ECD-425D-BA44-91B6034761A9}">
      <dsp:nvSpPr>
        <dsp:cNvPr id="0" name=""/>
        <dsp:cNvSpPr/>
      </dsp:nvSpPr>
      <dsp:spPr>
        <a:xfrm>
          <a:off x="0" y="26770"/>
          <a:ext cx="10202990" cy="712529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Performance Gaps</a:t>
          </a:r>
        </a:p>
      </dsp:txBody>
      <dsp:txXfrm>
        <a:off x="34783" y="61553"/>
        <a:ext cx="10133424" cy="642963"/>
      </dsp:txXfrm>
    </dsp:sp>
    <dsp:sp modelId="{1C7A66CE-A425-40C1-98FA-5EAD13D41AB7}">
      <dsp:nvSpPr>
        <dsp:cNvPr id="0" name=""/>
        <dsp:cNvSpPr/>
      </dsp:nvSpPr>
      <dsp:spPr>
        <a:xfrm>
          <a:off x="0" y="777555"/>
          <a:ext cx="10202990" cy="779999"/>
        </a:xfrm>
        <a:prstGeom prst="roundRect">
          <a:avLst/>
        </a:prstGeom>
        <a:solidFill>
          <a:schemeClr val="accent2">
            <a:shade val="50000"/>
            <a:hueOff val="184061"/>
            <a:satOff val="40781"/>
            <a:lumOff val="35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Least Profitable Sub-Category</a:t>
          </a:r>
          <a:r>
            <a:rPr lang="en-US" sz="2100" kern="1200" dirty="0">
              <a:solidFill>
                <a:schemeClr val="tx1"/>
              </a:solidFill>
            </a:rPr>
            <a:t>: </a:t>
          </a:r>
          <a:r>
            <a:rPr lang="en-US" sz="2100" b="1" kern="1200" dirty="0">
              <a:solidFill>
                <a:schemeClr val="tx1"/>
              </a:solidFill>
            </a:rPr>
            <a:t>Tables</a:t>
          </a:r>
          <a:r>
            <a:rPr lang="en-US" sz="2100" kern="1200" dirty="0">
              <a:solidFill>
                <a:schemeClr val="tx1"/>
              </a:solidFill>
            </a:rPr>
            <a:t> with a loss of ₹11,092</a:t>
          </a:r>
        </a:p>
      </dsp:txBody>
      <dsp:txXfrm>
        <a:off x="38076" y="815631"/>
        <a:ext cx="10126838" cy="70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Sales Dashboard – Summary 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0F09CB-A8E0-65EE-CEB0-82776CE7A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873928"/>
              </p:ext>
            </p:extLst>
          </p:nvPr>
        </p:nvGraphicFramePr>
        <p:xfrm>
          <a:off x="6808089" y="1130403"/>
          <a:ext cx="3981252" cy="92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9E43B6-B81A-D3B4-2DBE-49F15E76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9DE4A2-0204-7F99-9F9C-F28E2D521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376949"/>
              </p:ext>
            </p:extLst>
          </p:nvPr>
        </p:nvGraphicFramePr>
        <p:xfrm>
          <a:off x="1022105" y="1258420"/>
          <a:ext cx="3981252" cy="79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3B7CA0E-D15D-7BCE-928A-A386779D55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811239"/>
              </p:ext>
            </p:extLst>
          </p:nvPr>
        </p:nvGraphicFramePr>
        <p:xfrm>
          <a:off x="824813" y="2339429"/>
          <a:ext cx="4375837" cy="243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47B3CB0-1473-A9A6-E067-768605EB0BF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6731282"/>
              </p:ext>
            </p:extLst>
          </p:nvPr>
        </p:nvGraphicFramePr>
        <p:xfrm>
          <a:off x="5819776" y="2339428"/>
          <a:ext cx="6038252" cy="3508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8147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296411A-A8BF-D82D-66DA-1A0C79D94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553941"/>
              </p:ext>
            </p:extLst>
          </p:nvPr>
        </p:nvGraphicFramePr>
        <p:xfrm>
          <a:off x="850392" y="832104"/>
          <a:ext cx="10881360" cy="106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5275-4FBE-B48E-8670-2971EB1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F540479-ED6C-7858-CF63-348713DB8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925358"/>
              </p:ext>
            </p:extLst>
          </p:nvPr>
        </p:nvGraphicFramePr>
        <p:xfrm>
          <a:off x="960310" y="1790700"/>
          <a:ext cx="10271379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5F3745E-800B-E2DB-AC10-66C2B6E62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345939"/>
              </p:ext>
            </p:extLst>
          </p:nvPr>
        </p:nvGraphicFramePr>
        <p:xfrm>
          <a:off x="960310" y="4791075"/>
          <a:ext cx="10202990" cy="156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288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46</TotalTime>
  <Words>126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Segoe UI Light</vt:lpstr>
      <vt:lpstr>Tw Cen MT</vt:lpstr>
      <vt:lpstr>Office Theme</vt:lpstr>
      <vt:lpstr>Superstore Sales Dashboard – Summary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Hariprasanna .</dc:creator>
  <cp:lastModifiedBy>Hariprasanna .</cp:lastModifiedBy>
  <cp:revision>1</cp:revision>
  <dcterms:created xsi:type="dcterms:W3CDTF">2025-04-22T16:52:10Z</dcterms:created>
  <dcterms:modified xsi:type="dcterms:W3CDTF">2025-04-22T17:38:59Z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