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7" r:id="rId2"/>
    <p:sldId id="259" r:id="rId3"/>
    <p:sldId id="268" r:id="rId4"/>
    <p:sldId id="269" r:id="rId5"/>
    <p:sldId id="270" r:id="rId6"/>
    <p:sldId id="280" r:id="rId7"/>
    <p:sldId id="281" r:id="rId8"/>
    <p:sldId id="282" r:id="rId9"/>
    <p:sldId id="260" r:id="rId10"/>
    <p:sldId id="261" r:id="rId11"/>
    <p:sldId id="279" r:id="rId12"/>
    <p:sldId id="271" r:id="rId13"/>
    <p:sldId id="272" r:id="rId14"/>
    <p:sldId id="273" r:id="rId15"/>
    <p:sldId id="264" r:id="rId16"/>
    <p:sldId id="265" r:id="rId17"/>
    <p:sldId id="266" r:id="rId18"/>
    <p:sldId id="267"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4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35E725-AEB8-4CD2-A47F-DA6285F3E0FC}" v="66" dt="2022-05-09T04:12:48.1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AD347D-5ACD-4C99-B74B-A9C85AD731AF}" type="datetimeFigureOut">
              <a:rPr lang="en-US" smtClean="0"/>
              <a:pPr/>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pPr/>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pPr/>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pPr/>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pPr/>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96027F-7875-4030-9381-8BD8C4F21935}" type="datetimeFigureOut">
              <a:rPr lang="en-US" smtClean="0"/>
              <a:pPr/>
              <a:t>5/11/2022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96027F-7875-4030-9381-8BD8C4F21935}" type="datetimeFigureOut">
              <a:rPr lang="en-US" smtClean="0"/>
              <a:pPr/>
              <a:t>5/11/2022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09A250-FF31-4206-8172-F9D3106AACB1}" type="datetimeFigureOut">
              <a:rPr lang="en-US" smtClean="0"/>
              <a:pPr/>
              <a:t>5/11/2022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pPr/>
              <a:t>5/11/2022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5/11/2022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5/11/2022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D347D-5ACD-4C99-B74B-A9C85AD731AF}" type="datetimeFigureOut">
              <a:rPr lang="en-US" smtClean="0"/>
              <a:pPr/>
              <a:t>5/11/2022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24.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PowerPoint Creative Education Template"/>
          <p:cNvPicPr>
            <a:picLocks noChangeAspect="1" noChangeArrowheads="1"/>
          </p:cNvPicPr>
          <p:nvPr/>
        </p:nvPicPr>
        <p:blipFill>
          <a:blip r:embed="rId2"/>
          <a:srcRect/>
          <a:stretch>
            <a:fillRect/>
          </a:stretch>
        </p:blipFill>
        <p:spPr bwMode="auto">
          <a:xfrm>
            <a:off x="0" y="160020"/>
            <a:ext cx="9144000" cy="6850380"/>
          </a:xfrm>
          <a:prstGeom prst="rect">
            <a:avLst/>
          </a:prstGeom>
          <a:noFill/>
        </p:spPr>
      </p:pic>
      <p:sp>
        <p:nvSpPr>
          <p:cNvPr id="3" name="TextBox 2"/>
          <p:cNvSpPr txBox="1"/>
          <p:nvPr/>
        </p:nvSpPr>
        <p:spPr>
          <a:xfrm>
            <a:off x="2438400" y="2514600"/>
            <a:ext cx="5867399" cy="1200329"/>
          </a:xfrm>
          <a:prstGeom prst="rect">
            <a:avLst/>
          </a:prstGeom>
          <a:solidFill>
            <a:schemeClr val="bg1">
              <a:lumMod val="65000"/>
              <a:lumOff val="35000"/>
            </a:schemeClr>
          </a:solidFill>
        </p:spPr>
        <p:txBody>
          <a:bodyPr wrap="square" rtlCol="0">
            <a:spAutoFit/>
          </a:bodyPr>
          <a:lstStyle/>
          <a:p>
            <a:r>
              <a:rPr lang="en-US" sz="3200" b="1" dirty="0">
                <a:latin typeface="Times New Roman" pitchFamily="18" charset="0"/>
                <a:cs typeface="Times New Roman" pitchFamily="18" charset="0"/>
              </a:rPr>
              <a:t> </a:t>
            </a:r>
            <a:r>
              <a:rPr lang="en-US" sz="3600" b="1" dirty="0">
                <a:latin typeface="Times New Roman" pitchFamily="18" charset="0"/>
                <a:cs typeface="Times New Roman" pitchFamily="18" charset="0"/>
              </a:rPr>
              <a:t>Prediction of early dropouts from online courses</a:t>
            </a:r>
          </a:p>
        </p:txBody>
      </p:sp>
      <p:sp>
        <p:nvSpPr>
          <p:cNvPr id="4" name="TextBox 3"/>
          <p:cNvSpPr txBox="1"/>
          <p:nvPr/>
        </p:nvSpPr>
        <p:spPr>
          <a:xfrm>
            <a:off x="3429001" y="4038600"/>
            <a:ext cx="5715000" cy="2339102"/>
          </a:xfrm>
          <a:prstGeom prst="rect">
            <a:avLst/>
          </a:prstGeom>
          <a:noFill/>
        </p:spPr>
        <p:txBody>
          <a:bodyPr wrap="square" rtlCol="0">
            <a:spAutoFit/>
          </a:bodyPr>
          <a:lstStyle/>
          <a:p>
            <a:r>
              <a:rPr lang="en-US" sz="1400" b="1" i="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1600" b="1" i="1" dirty="0">
                <a:latin typeface="Times New Roman" pitchFamily="18" charset="0"/>
                <a:cs typeface="Times New Roman" pitchFamily="18" charset="0"/>
              </a:rPr>
              <a:t>Harika Dondapati </a:t>
            </a:r>
            <a:r>
              <a:rPr lang="en-US" sz="1600" b="1" i="1" baseline="30000" dirty="0">
                <a:latin typeface="Times New Roman" pitchFamily="18" charset="0"/>
                <a:cs typeface="Times New Roman" pitchFamily="18" charset="0"/>
              </a:rPr>
              <a:t>1 </a:t>
            </a:r>
            <a:r>
              <a:rPr lang="en-US" sz="1600" b="1" i="1" dirty="0">
                <a:latin typeface="Times New Roman" pitchFamily="18" charset="0"/>
                <a:cs typeface="Times New Roman" pitchFamily="18" charset="0"/>
              </a:rPr>
              <a:t>, Lakshmi Priya Komalli </a:t>
            </a:r>
            <a:r>
              <a:rPr lang="en-US" sz="1600" b="1" i="1" baseline="30000" dirty="0">
                <a:latin typeface="Times New Roman" pitchFamily="18" charset="0"/>
                <a:cs typeface="Times New Roman" pitchFamily="18" charset="0"/>
              </a:rPr>
              <a:t>1</a:t>
            </a:r>
            <a:r>
              <a:rPr lang="en-US" sz="1600" b="1" i="1" dirty="0">
                <a:latin typeface="Times New Roman" pitchFamily="18" charset="0"/>
                <a:cs typeface="Times New Roman" pitchFamily="18" charset="0"/>
              </a:rPr>
              <a:t>, Tejaswi Koneru </a:t>
            </a:r>
            <a:r>
              <a:rPr lang="en-US" sz="1600" b="1" i="1" baseline="30000" dirty="0">
                <a:latin typeface="Times New Roman" pitchFamily="18" charset="0"/>
                <a:cs typeface="Times New Roman" pitchFamily="18" charset="0"/>
              </a:rPr>
              <a:t>1</a:t>
            </a:r>
            <a:r>
              <a:rPr lang="en-US" sz="1600" b="1" i="1" dirty="0">
                <a:latin typeface="Times New Roman" pitchFamily="18" charset="0"/>
                <a:cs typeface="Times New Roman" pitchFamily="18" charset="0"/>
              </a:rPr>
              <a:t>, Jaynica </a:t>
            </a:r>
            <a:r>
              <a:rPr lang="en-US" sz="1600" b="1" i="1" dirty="0" err="1">
                <a:latin typeface="Times New Roman" pitchFamily="18" charset="0"/>
                <a:cs typeface="Times New Roman" pitchFamily="18" charset="0"/>
              </a:rPr>
              <a:t>Nunna</a:t>
            </a:r>
            <a:r>
              <a:rPr lang="en-US" sz="1600" b="1" i="1" dirty="0">
                <a:latin typeface="Times New Roman" pitchFamily="18" charset="0"/>
                <a:cs typeface="Times New Roman" pitchFamily="18" charset="0"/>
              </a:rPr>
              <a:t> </a:t>
            </a:r>
            <a:r>
              <a:rPr lang="en-US" sz="1600" b="1" i="1" baseline="30000" dirty="0" smtClean="0">
                <a:latin typeface="Times New Roman" pitchFamily="18" charset="0"/>
                <a:cs typeface="Times New Roman" pitchFamily="18" charset="0"/>
              </a:rPr>
              <a:t>1</a:t>
            </a:r>
          </a:p>
          <a:p>
            <a:r>
              <a:rPr lang="en-US" sz="1600" b="1" i="1" dirty="0" smtClean="0">
                <a:latin typeface="Times New Roman" pitchFamily="18" charset="0"/>
                <a:cs typeface="Times New Roman" pitchFamily="18" charset="0"/>
              </a:rPr>
              <a:t>  </a:t>
            </a:r>
          </a:p>
          <a:p>
            <a:r>
              <a:rPr lang="en-US" b="1" dirty="0" smtClean="0">
                <a:latin typeface="Times New Roman" pitchFamily="18" charset="0"/>
                <a:cs typeface="Times New Roman" pitchFamily="18" charset="0"/>
              </a:rPr>
              <a:t>        Guided By: Dr. Sumalatha </a:t>
            </a:r>
            <a:r>
              <a:rPr lang="en-US" b="1" dirty="0" err="1" smtClean="0">
                <a:latin typeface="Times New Roman" pitchFamily="18" charset="0"/>
                <a:cs typeface="Times New Roman" pitchFamily="18" charset="0"/>
              </a:rPr>
              <a:t>Saleti</a:t>
            </a:r>
            <a:endParaRPr lang="en-US" b="1" i="1" dirty="0">
              <a:latin typeface="Times New Roman" pitchFamily="18" charset="0"/>
              <a:cs typeface="Times New Roman" pitchFamily="18" charset="0"/>
            </a:endParaRPr>
          </a:p>
          <a:p>
            <a:endParaRPr lang="en-US" sz="1600" b="1" i="1" dirty="0">
              <a:latin typeface="Times New Roman" pitchFamily="18" charset="0"/>
              <a:cs typeface="Times New Roman" pitchFamily="18" charset="0"/>
            </a:endParaRPr>
          </a:p>
          <a:p>
            <a:r>
              <a:rPr lang="en-US" sz="1600" b="1" i="1" dirty="0">
                <a:latin typeface="Times New Roman" pitchFamily="18" charset="0"/>
                <a:cs typeface="Times New Roman" pitchFamily="18" charset="0"/>
              </a:rPr>
              <a:t>Department of Computer Science and Engineering SRM University - AP Amaravati, Andhra Pradesh, India </a:t>
            </a:r>
            <a:r>
              <a:rPr lang="en-US" sz="1600" b="1" i="1" baseline="30000" dirty="0">
                <a:latin typeface="Times New Roman" pitchFamily="18" charset="0"/>
                <a:cs typeface="Times New Roman" pitchFamily="18" charset="0"/>
              </a:rPr>
              <a:t>1</a:t>
            </a:r>
            <a:r>
              <a:rPr lang="en-US" sz="1600" b="1" i="1" dirty="0">
                <a:latin typeface="Times New Roman" pitchFamily="18" charset="0"/>
                <a:cs typeface="Times New Roman" pitchFamily="18" charset="0"/>
              </a:rPr>
              <a:t>.</a:t>
            </a:r>
          </a:p>
          <a:p>
            <a:r>
              <a:rPr lang="en-US" sz="1600" b="1" i="1" dirty="0">
                <a:solidFill>
                  <a:schemeClr val="bg1"/>
                </a:solidFill>
                <a:latin typeface="Times New Roman" pitchFamily="18" charset="0"/>
                <a:cs typeface="Times New Roman" pitchFamily="18" charset="0"/>
              </a:rPr>
              <a:t/>
            </a:r>
            <a:br>
              <a:rPr lang="en-US" sz="1600" b="1" i="1" dirty="0">
                <a:solidFill>
                  <a:schemeClr val="bg1"/>
                </a:solidFill>
                <a:latin typeface="Times New Roman" pitchFamily="18" charset="0"/>
                <a:cs typeface="Times New Roman" pitchFamily="18" charset="0"/>
              </a:rPr>
            </a:br>
            <a:endParaRPr lang="en-US" sz="1600" b="1" i="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6" name="Rectangle 5"/>
          <p:cNvSpPr/>
          <p:nvPr/>
        </p:nvSpPr>
        <p:spPr>
          <a:xfrm>
            <a:off x="4191000" y="5638801"/>
            <a:ext cx="4953000" cy="1477328"/>
          </a:xfrm>
          <a:prstGeom prst="rect">
            <a:avLst/>
          </a:prstGeom>
        </p:spPr>
        <p:txBody>
          <a:bodyPr wrap="square">
            <a:spAutoFit/>
          </a:bodyPr>
          <a:lstStyle/>
          <a:p>
            <a:r>
              <a:rPr lang="en-US" i="1" dirty="0"/>
              <a:t>  </a:t>
            </a:r>
          </a:p>
          <a:p>
            <a:endParaRPr lang="en-US" b="1" i="1" dirty="0"/>
          </a:p>
          <a:p>
            <a:r>
              <a:rPr lang="en-US" b="1" i="1" dirty="0"/>
              <a:t>            </a:t>
            </a:r>
            <a:endParaRPr lang="en-US" b="0" dirty="0"/>
          </a:p>
          <a:p>
            <a:r>
              <a:rPr lang="en-US" dirty="0"/>
              <a:t/>
            </a:r>
            <a:br>
              <a:rPr lang="en-US" dirty="0"/>
            </a:br>
            <a:endParaRPr lang="en-US" dirty="0"/>
          </a:p>
        </p:txBody>
      </p:sp>
      <p:sp>
        <p:nvSpPr>
          <p:cNvPr id="7" name="Rectangle 6"/>
          <p:cNvSpPr/>
          <p:nvPr/>
        </p:nvSpPr>
        <p:spPr>
          <a:xfrm>
            <a:off x="228600" y="304800"/>
            <a:ext cx="4572000" cy="369332"/>
          </a:xfrm>
          <a:prstGeom prst="rect">
            <a:avLst/>
          </a:prstGeom>
        </p:spPr>
        <p:txBody>
          <a:bodyPr>
            <a:spAutoFit/>
          </a:bodyPr>
          <a:lstStyle/>
          <a:p>
            <a:r>
              <a:rPr lang="en-US" dirty="0">
                <a:latin typeface="Times New Roman" pitchFamily="18" charset="0"/>
                <a:cs typeface="Times New Roman" pitchFamily="18" charset="0"/>
              </a:rPr>
              <a:t> </a:t>
            </a:r>
            <a:endParaRPr lang="en-US" dirty="0"/>
          </a:p>
        </p:txBody>
      </p:sp>
      <p:sp>
        <p:nvSpPr>
          <p:cNvPr id="8" name="Content Placeholder 7"/>
          <p:cNvSpPr>
            <a:spLocks noGrp="1"/>
          </p:cNvSpPr>
          <p:nvPr>
            <p:ph idx="1"/>
          </p:nvPr>
        </p:nvSpPr>
        <p:spPr>
          <a:xfrm>
            <a:off x="228600" y="381000"/>
            <a:ext cx="8077200" cy="6248400"/>
          </a:xfrm>
        </p:spPr>
        <p:txBody>
          <a:bodyPr>
            <a:normAutofit/>
          </a:bodyPr>
          <a:lstStyle/>
          <a:p>
            <a:pPr algn="just">
              <a:buFont typeface="Wingdings" pitchFamily="2" charset="2"/>
              <a:buChar char="v"/>
            </a:pPr>
            <a:r>
              <a:rPr lang="en-US" sz="2100" dirty="0">
                <a:solidFill>
                  <a:schemeClr val="bg1"/>
                </a:solidFill>
                <a:latin typeface="Times New Roman" pitchFamily="18" charset="0"/>
                <a:cs typeface="Times New Roman" pitchFamily="18" charset="0"/>
              </a:rPr>
              <a:t>In the previous studies over the Dropout rate prediction everyone has taken the consideration of the </a:t>
            </a:r>
            <a:r>
              <a:rPr lang="en-US" sz="2100" dirty="0" smtClean="0">
                <a:solidFill>
                  <a:schemeClr val="bg1"/>
                </a:solidFill>
                <a:latin typeface="Times New Roman" pitchFamily="18" charset="0"/>
                <a:cs typeface="Times New Roman" pitchFamily="18" charset="0"/>
              </a:rPr>
              <a:t>student behavior </a:t>
            </a:r>
            <a:r>
              <a:rPr lang="en-US" sz="2100" dirty="0">
                <a:solidFill>
                  <a:schemeClr val="bg1"/>
                </a:solidFill>
                <a:latin typeface="Times New Roman" pitchFamily="18" charset="0"/>
                <a:cs typeface="Times New Roman" pitchFamily="18" charset="0"/>
              </a:rPr>
              <a:t>over a particular course which will definitely lead to lower accuracy because the student has done many courses and his behavior depends on all of the course he has </a:t>
            </a:r>
            <a:r>
              <a:rPr lang="en-US" sz="2100" dirty="0" smtClean="0">
                <a:solidFill>
                  <a:schemeClr val="bg1"/>
                </a:solidFill>
                <a:latin typeface="Times New Roman" pitchFamily="18" charset="0"/>
                <a:cs typeface="Times New Roman" pitchFamily="18" charset="0"/>
              </a:rPr>
              <a:t>done.</a:t>
            </a:r>
          </a:p>
          <a:p>
            <a:pPr algn="just">
              <a:buFont typeface="Wingdings" pitchFamily="2" charset="2"/>
              <a:buChar char="v"/>
            </a:pPr>
            <a:endParaRPr lang="en-US" sz="800" dirty="0" smtClean="0">
              <a:solidFill>
                <a:schemeClr val="bg1"/>
              </a:solidFill>
              <a:latin typeface="Times New Roman" pitchFamily="18" charset="0"/>
              <a:cs typeface="Times New Roman" pitchFamily="18" charset="0"/>
            </a:endParaRPr>
          </a:p>
          <a:p>
            <a:pPr algn="just">
              <a:buNone/>
            </a:pPr>
            <a:endParaRPr lang="en-US" sz="1800" dirty="0" smtClean="0">
              <a:solidFill>
                <a:schemeClr val="bg1"/>
              </a:solidFill>
              <a:latin typeface="Times New Roman" pitchFamily="18" charset="0"/>
              <a:cs typeface="Times New Roman" pitchFamily="18" charset="0"/>
            </a:endParaRPr>
          </a:p>
          <a:p>
            <a:pPr algn="just">
              <a:buFont typeface="Wingdings" pitchFamily="2" charset="2"/>
              <a:buChar char="v"/>
            </a:pPr>
            <a:r>
              <a:rPr lang="en-US" sz="1900" dirty="0" smtClean="0">
                <a:solidFill>
                  <a:schemeClr val="bg1"/>
                </a:solidFill>
                <a:latin typeface="Times New Roman" pitchFamily="18" charset="0"/>
                <a:cs typeface="Times New Roman" pitchFamily="18" charset="0"/>
              </a:rPr>
              <a:t>In order to overcome the low accuracy </a:t>
            </a:r>
          </a:p>
          <a:p>
            <a:pPr algn="just">
              <a:buNone/>
            </a:pPr>
            <a:r>
              <a:rPr lang="en-US" sz="1900" dirty="0" smtClean="0">
                <a:solidFill>
                  <a:schemeClr val="bg1"/>
                </a:solidFill>
                <a:latin typeface="Times New Roman" pitchFamily="18" charset="0"/>
                <a:cs typeface="Times New Roman" pitchFamily="18" charset="0"/>
              </a:rPr>
              <a:t>    rate we have taken some statistical </a:t>
            </a:r>
          </a:p>
          <a:p>
            <a:pPr algn="just">
              <a:buNone/>
            </a:pPr>
            <a:r>
              <a:rPr lang="en-US" sz="1900" dirty="0" smtClean="0">
                <a:solidFill>
                  <a:schemeClr val="bg1"/>
                </a:solidFill>
                <a:latin typeface="Times New Roman" pitchFamily="18" charset="0"/>
                <a:cs typeface="Times New Roman" pitchFamily="18" charset="0"/>
              </a:rPr>
              <a:t>Measures such as Standard deviation, </a:t>
            </a:r>
          </a:p>
          <a:p>
            <a:pPr algn="just">
              <a:buNone/>
            </a:pPr>
            <a:r>
              <a:rPr lang="en-US" sz="1900" dirty="0" smtClean="0">
                <a:solidFill>
                  <a:schemeClr val="bg1"/>
                </a:solidFill>
                <a:latin typeface="Times New Roman" pitchFamily="18" charset="0"/>
                <a:cs typeface="Times New Roman" pitchFamily="18" charset="0"/>
              </a:rPr>
              <a:t>skewness and  kurtosis as a Rolling </a:t>
            </a:r>
          </a:p>
          <a:p>
            <a:pPr algn="just">
              <a:buNone/>
            </a:pPr>
            <a:r>
              <a:rPr lang="en-US" sz="1900" dirty="0" smtClean="0">
                <a:solidFill>
                  <a:schemeClr val="bg1"/>
                </a:solidFill>
                <a:latin typeface="Times New Roman" pitchFamily="18" charset="0"/>
                <a:cs typeface="Times New Roman" pitchFamily="18" charset="0"/>
              </a:rPr>
              <a:t>window  over the student  course completion </a:t>
            </a:r>
          </a:p>
          <a:p>
            <a:pPr algn="just">
              <a:buNone/>
            </a:pPr>
            <a:r>
              <a:rPr lang="en-US" sz="1900" dirty="0" smtClean="0">
                <a:solidFill>
                  <a:schemeClr val="bg1"/>
                </a:solidFill>
                <a:latin typeface="Times New Roman" pitchFamily="18" charset="0"/>
                <a:cs typeface="Times New Roman" pitchFamily="18" charset="0"/>
              </a:rPr>
              <a:t>percentage over different Subjects Enabling </a:t>
            </a:r>
          </a:p>
          <a:p>
            <a:pPr algn="just">
              <a:buNone/>
            </a:pPr>
            <a:r>
              <a:rPr lang="en-US" sz="1900" dirty="0" smtClean="0">
                <a:solidFill>
                  <a:schemeClr val="bg1"/>
                </a:solidFill>
                <a:latin typeface="Times New Roman" pitchFamily="18" charset="0"/>
                <a:cs typeface="Times New Roman" pitchFamily="18" charset="0"/>
              </a:rPr>
              <a:t>to us to train the model with The features of </a:t>
            </a:r>
          </a:p>
          <a:p>
            <a:pPr algn="just">
              <a:buNone/>
            </a:pPr>
            <a:r>
              <a:rPr lang="en-US" sz="1900" dirty="0" smtClean="0">
                <a:solidFill>
                  <a:schemeClr val="bg1"/>
                </a:solidFill>
                <a:latin typeface="Times New Roman" pitchFamily="18" charset="0"/>
                <a:cs typeface="Times New Roman" pitchFamily="18" charset="0"/>
              </a:rPr>
              <a:t>student depending on different Subjects there </a:t>
            </a:r>
          </a:p>
          <a:p>
            <a:pPr algn="just">
              <a:buNone/>
            </a:pPr>
            <a:r>
              <a:rPr lang="en-US" sz="1900" dirty="0" smtClean="0">
                <a:solidFill>
                  <a:schemeClr val="bg1"/>
                </a:solidFill>
                <a:latin typeface="Times New Roman" pitchFamily="18" charset="0"/>
                <a:cs typeface="Times New Roman" pitchFamily="18" charset="0"/>
              </a:rPr>
              <a:t>by increasing the accuracy of prediction</a:t>
            </a:r>
            <a:r>
              <a:rPr lang="en-US" sz="2000" dirty="0" smtClean="0">
                <a:solidFill>
                  <a:schemeClr val="bg1"/>
                </a:solidFill>
                <a:latin typeface="Times New Roman" pitchFamily="18" charset="0"/>
                <a:cs typeface="Times New Roman" pitchFamily="18" charset="0"/>
              </a:rPr>
              <a:t>.</a:t>
            </a:r>
          </a:p>
          <a:p>
            <a:pPr>
              <a:buFont typeface="Wingdings" pitchFamily="2" charset="2"/>
              <a:buChar char="Ø"/>
            </a:pPr>
            <a:endParaRPr lang="en-US" sz="1200" dirty="0">
              <a:latin typeface="Times New Roman" pitchFamily="18" charset="0"/>
              <a:cs typeface="Times New Roman" pitchFamily="18" charset="0"/>
            </a:endParaRPr>
          </a:p>
          <a:p>
            <a:pPr>
              <a:buNone/>
            </a:pPr>
            <a:endParaRPr lang="en-US" sz="1400" dirty="0">
              <a:latin typeface="Times New Roman" pitchFamily="18" charset="0"/>
              <a:cs typeface="Times New Roman" pitchFamily="18" charset="0"/>
            </a:endParaRPr>
          </a:p>
        </p:txBody>
      </p:sp>
      <p:pic>
        <p:nvPicPr>
          <p:cNvPr id="10" name="Picture 4" descr="https://lh3.googleusercontent.com/sMhwzVup19bUHczvFDsouf619peybzWnuz3ObtGprty7mMnJBwLUjpU2MtxFxg4MsHdI9rpcpihzU7taAs6IVUUuAWWSp4B_Tp_DxDQHnm7mfLIw30s_u2_Vs-Hpe7WysQUuPc-XT_AdsMiWHA"/>
          <p:cNvPicPr>
            <a:picLocks noChangeAspect="1" noChangeArrowheads="1"/>
          </p:cNvPicPr>
          <p:nvPr/>
        </p:nvPicPr>
        <p:blipFill>
          <a:blip r:embed="rId3"/>
          <a:srcRect/>
          <a:stretch>
            <a:fillRect/>
          </a:stretch>
        </p:blipFill>
        <p:spPr bwMode="auto">
          <a:xfrm>
            <a:off x="4800600" y="1981200"/>
            <a:ext cx="4063652" cy="46482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458200" cy="6172200"/>
          </a:xfrm>
        </p:spPr>
        <p:txBody>
          <a:bodyPr>
            <a:normAutofit/>
          </a:bodyPr>
          <a:lstStyle/>
          <a:p>
            <a:pPr>
              <a:buNone/>
            </a:pPr>
            <a:endParaRPr lang="en-US" sz="2400" dirty="0" smtClean="0">
              <a:latin typeface=" times new roman"/>
            </a:endParaRPr>
          </a:p>
          <a:p>
            <a:r>
              <a:rPr lang="en-US" sz="2800" b="1" dirty="0" smtClean="0">
                <a:solidFill>
                  <a:schemeClr val="bg1"/>
                </a:solidFill>
                <a:latin typeface=" times new roman"/>
              </a:rPr>
              <a:t>Dataset Description:</a:t>
            </a:r>
            <a:r>
              <a:rPr lang="en-US" sz="2800" dirty="0" smtClean="0">
                <a:solidFill>
                  <a:schemeClr val="bg1"/>
                </a:solidFill>
                <a:latin typeface=" times new roman"/>
              </a:rPr>
              <a:t> </a:t>
            </a:r>
          </a:p>
          <a:p>
            <a:pPr>
              <a:buNone/>
            </a:pPr>
            <a:endParaRPr lang="en-US" sz="2000" dirty="0" smtClean="0">
              <a:solidFill>
                <a:schemeClr val="bg1"/>
              </a:solidFill>
              <a:latin typeface=" times new roman"/>
            </a:endParaRPr>
          </a:p>
          <a:p>
            <a:pPr algn="just">
              <a:buNone/>
            </a:pPr>
            <a:r>
              <a:rPr lang="en-US" sz="2000" dirty="0" smtClean="0">
                <a:solidFill>
                  <a:schemeClr val="bg1"/>
                </a:solidFill>
                <a:latin typeface=" times new roman"/>
              </a:rPr>
              <a:t>     Prediction of early dropouts from online courses conducted by the Student course dropout prediction dataset are included in the collection of data like student_id, years, entrance_test_score, enroll_date_time, course_id, Course_progress, online, gender, international From 2016 to 2020, data from the personality math class College Algebra and Solving Problems presented by EdPlus on the MOOC program Open edX platform at Arizona State University (ASU) was considered. The availability of this data is restrictive Data has been collected through EdPlus and is accessible with permission from the authors. EdPlus is a service that is provided by EdPlus. The family educational and privacy act protects student information (FERPA).  </a:t>
            </a:r>
          </a:p>
          <a:p>
            <a:pPr algn="just">
              <a:buNone/>
            </a:pPr>
            <a:endParaRPr lang="en-US" sz="2400" dirty="0">
              <a:latin typeface=" times new roman"/>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02090" cy="5715000"/>
          </a:xfrm>
        </p:spPr>
        <p:txBody>
          <a:bodyPr>
            <a:noAutofit/>
          </a:bodyPr>
          <a:lstStyle/>
          <a:p>
            <a:pPr algn="l"/>
            <a:r>
              <a:rPr lang="en-US" sz="1800" dirty="0" smtClean="0">
                <a:solidFill>
                  <a:schemeClr val="bg1"/>
                </a:solidFill>
                <a:latin typeface=" times new roman"/>
              </a:rPr>
              <a:t>                                       </a:t>
            </a:r>
            <a:r>
              <a:rPr lang="en-US" sz="2000" b="1" dirty="0" smtClean="0">
                <a:solidFill>
                  <a:schemeClr val="bg1"/>
                </a:solidFill>
                <a:latin typeface=" times new roman"/>
              </a:rPr>
              <a:t>Future Scope</a:t>
            </a:r>
            <a:r>
              <a:rPr lang="en-US" sz="1800" b="1" dirty="0" smtClean="0">
                <a:solidFill>
                  <a:schemeClr val="bg1"/>
                </a:solidFill>
                <a:latin typeface=" times new roman"/>
              </a:rPr>
              <a:t/>
            </a:r>
            <a:br>
              <a:rPr lang="en-US" sz="1800" b="1" dirty="0" smtClean="0">
                <a:solidFill>
                  <a:schemeClr val="bg1"/>
                </a:solidFill>
                <a:latin typeface=" times new roman"/>
              </a:rPr>
            </a:br>
            <a:r>
              <a:rPr lang="en-US" sz="1800" b="1" dirty="0" smtClean="0">
                <a:solidFill>
                  <a:schemeClr val="bg1"/>
                </a:solidFill>
                <a:latin typeface=" times new roman"/>
              </a:rPr>
              <a:t/>
            </a:r>
            <a:br>
              <a:rPr lang="en-US" sz="1800" b="1" dirty="0" smtClean="0">
                <a:solidFill>
                  <a:schemeClr val="bg1"/>
                </a:solidFill>
                <a:latin typeface=" times new roman"/>
              </a:rPr>
            </a:br>
            <a:r>
              <a:rPr lang="en-US" sz="1800" dirty="0" smtClean="0">
                <a:solidFill>
                  <a:schemeClr val="bg1"/>
                </a:solidFill>
                <a:latin typeface=" times new roman"/>
              </a:rPr>
              <a:t>Many academics have been interested in Drop out prediction model’s in machine learning research. The use of drop out prediction model In MOOC course has been proposed the estimation and execution methods of the initial mass for students are first presented as per the DPM in MOOC, and also proposed the trainings utmost region definition sample, as well as their customization and implementation. </a:t>
            </a:r>
            <a:br>
              <a:rPr lang="en-US" sz="1800" dirty="0" smtClean="0">
                <a:solidFill>
                  <a:schemeClr val="bg1"/>
                </a:solidFill>
                <a:latin typeface=" times new roman"/>
              </a:rPr>
            </a:br>
            <a:r>
              <a:rPr lang="en-US" sz="1800" dirty="0">
                <a:solidFill>
                  <a:schemeClr val="bg1"/>
                </a:solidFill>
                <a:latin typeface=" times new roman"/>
              </a:rPr>
              <a:t/>
            </a:r>
            <a:br>
              <a:rPr lang="en-US" sz="1800" dirty="0">
                <a:solidFill>
                  <a:schemeClr val="bg1"/>
                </a:solidFill>
                <a:latin typeface=" times new roman"/>
              </a:rPr>
            </a:br>
            <a:r>
              <a:rPr lang="en-US" sz="1800" dirty="0" smtClean="0">
                <a:solidFill>
                  <a:schemeClr val="bg1"/>
                </a:solidFill>
                <a:latin typeface=" times new roman"/>
              </a:rPr>
              <a:t>When we apply the suggested DPM to forecast MOOC student’s prediction condition, we first capture the student’s clickstream dataset and represent every student as just a multi-dimensional feature vector based on their clickstream data. Many challenges must be overcome in DPM research learn on machine learning, such as distance learning between learner, training sample quality, training sample imbalance, feature extraction and representation. </a:t>
            </a:r>
            <a:br>
              <a:rPr lang="en-US" sz="1800" dirty="0" smtClean="0">
                <a:solidFill>
                  <a:schemeClr val="bg1"/>
                </a:solidFill>
                <a:latin typeface=" times new roman"/>
              </a:rPr>
            </a:br>
            <a:r>
              <a:rPr lang="en-US" sz="1800" dirty="0" smtClean="0">
                <a:solidFill>
                  <a:schemeClr val="bg1"/>
                </a:solidFill>
                <a:latin typeface=" times new roman"/>
              </a:rPr>
              <a:t/>
            </a:r>
            <a:br>
              <a:rPr lang="en-US" sz="1800" dirty="0" smtClean="0">
                <a:solidFill>
                  <a:schemeClr val="bg1"/>
                </a:solidFill>
                <a:latin typeface=" times new roman"/>
              </a:rPr>
            </a:br>
            <a:r>
              <a:rPr lang="en-US" sz="1800" dirty="0" smtClean="0">
                <a:solidFill>
                  <a:schemeClr val="bg1"/>
                </a:solidFill>
                <a:latin typeface=" times new roman"/>
              </a:rPr>
              <a:t>In this project we simply constructed the machine learning model using eight algorithms. As a result, in future, we will be able to create various machine learning techniques and various data attributes.</a:t>
            </a:r>
            <a:br>
              <a:rPr lang="en-US" sz="1800" dirty="0" smtClean="0">
                <a:solidFill>
                  <a:schemeClr val="bg1"/>
                </a:solidFill>
                <a:latin typeface=" times new roman"/>
              </a:rPr>
            </a:br>
            <a:endParaRPr lang="en-US" sz="1800" dirty="0">
              <a:solidFill>
                <a:schemeClr val="bg1"/>
              </a:solidFill>
              <a:latin typeface=" times new roman"/>
            </a:endParaRPr>
          </a:p>
        </p:txBody>
      </p:sp>
    </p:spTree>
    <p:extLst>
      <p:ext uri="{BB962C8B-B14F-4D97-AF65-F5344CB8AC3E}">
        <p14:creationId xmlns:p14="http://schemas.microsoft.com/office/powerpoint/2010/main" val="7257176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8354490" cy="5719482"/>
          </a:xfrm>
        </p:spPr>
        <p:txBody>
          <a:bodyPr>
            <a:normAutofit fontScale="90000"/>
          </a:bodyPr>
          <a:lstStyle/>
          <a:p>
            <a:pPr algn="l"/>
            <a:r>
              <a:rPr lang="en-US" sz="3200" dirty="0" smtClean="0">
                <a:solidFill>
                  <a:schemeClr val="bg1"/>
                </a:solidFill>
              </a:rPr>
              <a:t>                              </a:t>
            </a:r>
            <a:r>
              <a:rPr lang="en-US" sz="2700" dirty="0" smtClean="0">
                <a:solidFill>
                  <a:schemeClr val="bg1"/>
                </a:solidFill>
                <a:latin typeface=" times new roman"/>
              </a:rPr>
              <a:t>Conclusion</a:t>
            </a:r>
            <a:br>
              <a:rPr lang="en-US" sz="2700" dirty="0" smtClean="0">
                <a:solidFill>
                  <a:schemeClr val="bg1"/>
                </a:solidFill>
                <a:latin typeface=" times new roman"/>
              </a:rPr>
            </a:br>
            <a:r>
              <a:rPr lang="en-US" sz="3200" dirty="0" smtClean="0">
                <a:solidFill>
                  <a:schemeClr val="bg1"/>
                </a:solidFill>
              </a:rPr>
              <a:t/>
            </a:r>
            <a:br>
              <a:rPr lang="en-US" sz="3200" dirty="0" smtClean="0">
                <a:solidFill>
                  <a:schemeClr val="bg1"/>
                </a:solidFill>
              </a:rPr>
            </a:br>
            <a:r>
              <a:rPr lang="en-US" sz="2000" dirty="0">
                <a:solidFill>
                  <a:schemeClr val="bg1"/>
                </a:solidFill>
                <a:latin typeface=" times new roman"/>
              </a:rPr>
              <a:t> </a:t>
            </a:r>
            <a:r>
              <a:rPr lang="en-US" sz="2000" dirty="0" smtClean="0">
                <a:solidFill>
                  <a:schemeClr val="bg1"/>
                </a:solidFill>
                <a:latin typeface=" times new roman"/>
              </a:rPr>
              <a:t>Academic institutions face a difficult problem in predicting which students will abandon their studies. Attrition among college students is a long term process, necessitating the use of longitudinal modeling method</a:t>
            </a:r>
            <a:r>
              <a:rPr lang="en-US" sz="2000" dirty="0">
                <a:solidFill>
                  <a:schemeClr val="bg1"/>
                </a:solidFill>
                <a:latin typeface=" times new roman"/>
              </a:rPr>
              <a:t>. </a:t>
            </a:r>
            <a:r>
              <a:rPr lang="en-US" sz="2000" dirty="0" smtClean="0">
                <a:solidFill>
                  <a:schemeClr val="bg1"/>
                </a:solidFill>
                <a:latin typeface=" times new roman"/>
              </a:rPr>
              <a:t/>
            </a:r>
            <a:br>
              <a:rPr lang="en-US" sz="2000" dirty="0" smtClean="0">
                <a:solidFill>
                  <a:schemeClr val="bg1"/>
                </a:solidFill>
                <a:latin typeface=" times new roman"/>
              </a:rPr>
            </a:br>
            <a:r>
              <a:rPr lang="en-US" sz="2000" dirty="0" smtClean="0">
                <a:solidFill>
                  <a:schemeClr val="bg1"/>
                </a:solidFill>
                <a:latin typeface=" times new roman"/>
              </a:rPr>
              <a:t/>
            </a:r>
            <a:br>
              <a:rPr lang="en-US" sz="2000" dirty="0" smtClean="0">
                <a:solidFill>
                  <a:schemeClr val="bg1"/>
                </a:solidFill>
                <a:latin typeface=" times new roman"/>
              </a:rPr>
            </a:br>
            <a:r>
              <a:rPr lang="en-US" sz="2000" dirty="0" smtClean="0">
                <a:solidFill>
                  <a:schemeClr val="bg1"/>
                </a:solidFill>
                <a:latin typeface=" times new roman"/>
              </a:rPr>
              <a:t>Throughout </a:t>
            </a:r>
            <a:r>
              <a:rPr lang="en-US" sz="2000" dirty="0">
                <a:solidFill>
                  <a:schemeClr val="bg1"/>
                </a:solidFill>
                <a:latin typeface=" times new roman"/>
              </a:rPr>
              <a:t>this paper, we propose a survival analysis-based methodology for assessing students who are at high risk of dropping out of their higher education programme at an early stage. Extending various statistical methods to the study of attrition has allowed us to investigate the periodic character of attrition </a:t>
            </a:r>
            <a:r>
              <a:rPr lang="en-US" sz="2000" dirty="0" smtClean="0">
                <a:solidFill>
                  <a:schemeClr val="bg1"/>
                </a:solidFill>
                <a:latin typeface=" times new roman"/>
              </a:rPr>
              <a:t>behaviors </a:t>
            </a:r>
            <a:r>
              <a:rPr lang="en-US" sz="2000" dirty="0">
                <a:solidFill>
                  <a:schemeClr val="bg1"/>
                </a:solidFill>
                <a:latin typeface=" times new roman"/>
              </a:rPr>
              <a:t>in our research. </a:t>
            </a:r>
            <a:r>
              <a:rPr lang="en-US" sz="2000" dirty="0" smtClean="0">
                <a:solidFill>
                  <a:schemeClr val="bg1"/>
                </a:solidFill>
                <a:latin typeface=" times new roman"/>
              </a:rPr>
              <a:t/>
            </a:r>
            <a:br>
              <a:rPr lang="en-US" sz="2000" dirty="0" smtClean="0">
                <a:solidFill>
                  <a:schemeClr val="bg1"/>
                </a:solidFill>
                <a:latin typeface=" times new roman"/>
              </a:rPr>
            </a:br>
            <a:r>
              <a:rPr lang="en-US" sz="2000" dirty="0">
                <a:solidFill>
                  <a:schemeClr val="bg1"/>
                </a:solidFill>
                <a:latin typeface=" times new roman"/>
              </a:rPr>
              <a:t/>
            </a:r>
            <a:br>
              <a:rPr lang="en-US" sz="2000" dirty="0">
                <a:solidFill>
                  <a:schemeClr val="bg1"/>
                </a:solidFill>
                <a:latin typeface=" times new roman"/>
              </a:rPr>
            </a:br>
            <a:r>
              <a:rPr lang="en-US" sz="2000" dirty="0" smtClean="0">
                <a:solidFill>
                  <a:schemeClr val="bg1"/>
                </a:solidFill>
                <a:latin typeface=" times new roman"/>
              </a:rPr>
              <a:t>The </a:t>
            </a:r>
            <a:r>
              <a:rPr lang="en-US" sz="2000" dirty="0">
                <a:solidFill>
                  <a:schemeClr val="bg1"/>
                </a:solidFill>
                <a:latin typeface=" times new roman"/>
              </a:rPr>
              <a:t>statistical modelling approaches employed in this study are targeted on the problem of early student dropout. Other factors that influence the probability of senior students dropping out can be included in the suggested framework to model late student dropout</a:t>
            </a:r>
            <a:r>
              <a:rPr lang="en-US" sz="2000" dirty="0" smtClean="0">
                <a:solidFill>
                  <a:schemeClr val="bg1"/>
                </a:solidFill>
                <a:latin typeface=" times new roman"/>
              </a:rPr>
              <a:t>. Feed-forward </a:t>
            </a:r>
            <a:r>
              <a:rPr lang="en-US" sz="2000" dirty="0">
                <a:solidFill>
                  <a:schemeClr val="bg1"/>
                </a:solidFill>
                <a:latin typeface=" times new roman"/>
              </a:rPr>
              <a:t>neural networks, support vector machines, and probabilistic ensemble simplified fuzzy ARTMAP are three machine learning </a:t>
            </a:r>
            <a:r>
              <a:rPr lang="en-US" sz="2000" dirty="0" smtClean="0">
                <a:solidFill>
                  <a:schemeClr val="bg1"/>
                </a:solidFill>
                <a:latin typeface=" times new roman"/>
              </a:rPr>
              <a:t>techniques used </a:t>
            </a:r>
            <a:r>
              <a:rPr lang="en-US" sz="2000" dirty="0">
                <a:solidFill>
                  <a:schemeClr val="bg1"/>
                </a:solidFill>
                <a:latin typeface=" times new roman"/>
              </a:rPr>
              <a:t>in the method. </a:t>
            </a:r>
            <a:r>
              <a:rPr lang="en-US" sz="2000" dirty="0" smtClean="0">
                <a:solidFill>
                  <a:schemeClr val="bg1"/>
                </a:solidFill>
                <a:latin typeface=" times new roman"/>
              </a:rPr>
              <a:t/>
            </a:r>
            <a:br>
              <a:rPr lang="en-US" sz="2000" dirty="0" smtClean="0">
                <a:solidFill>
                  <a:schemeClr val="bg1"/>
                </a:solidFill>
                <a:latin typeface=" times new roman"/>
              </a:rPr>
            </a:br>
            <a:endParaRPr lang="en-US" sz="2000" dirty="0">
              <a:solidFill>
                <a:schemeClr val="bg1"/>
              </a:solidFill>
              <a:latin typeface=" times new roman"/>
            </a:endParaRPr>
          </a:p>
        </p:txBody>
      </p:sp>
    </p:spTree>
    <p:extLst>
      <p:ext uri="{BB962C8B-B14F-4D97-AF65-F5344CB8AC3E}">
        <p14:creationId xmlns:p14="http://schemas.microsoft.com/office/powerpoint/2010/main" val="7500926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8354490" cy="5871882"/>
          </a:xfrm>
        </p:spPr>
        <p:txBody>
          <a:bodyPr/>
          <a:lstStyle/>
          <a:p>
            <a:pPr algn="l"/>
            <a:r>
              <a:rPr lang="en-US" sz="1800" dirty="0" smtClean="0">
                <a:solidFill>
                  <a:schemeClr val="bg1"/>
                </a:solidFill>
                <a:latin typeface=" times new roman"/>
              </a:rPr>
              <a:t> The method integrates their estimations using three separate choice schemes to overcome individual technique flaws in detecting dropout pupils.</a:t>
            </a:r>
            <a:br>
              <a:rPr lang="en-US" sz="1800" dirty="0" smtClean="0">
                <a:solidFill>
                  <a:schemeClr val="bg1"/>
                </a:solidFill>
                <a:latin typeface=" times new roman"/>
              </a:rPr>
            </a:br>
            <a:r>
              <a:rPr lang="en-US" sz="1800" dirty="0" smtClean="0">
                <a:solidFill>
                  <a:schemeClr val="bg1"/>
                </a:solidFill>
                <a:latin typeface=" times new roman"/>
              </a:rPr>
              <a:t/>
            </a:r>
            <a:br>
              <a:rPr lang="en-US" sz="1800" dirty="0" smtClean="0">
                <a:solidFill>
                  <a:schemeClr val="bg1"/>
                </a:solidFill>
                <a:latin typeface=" times new roman"/>
              </a:rPr>
            </a:br>
            <a:r>
              <a:rPr lang="en-US" sz="1800" dirty="0" smtClean="0">
                <a:solidFill>
                  <a:schemeClr val="bg1"/>
                </a:solidFill>
                <a:latin typeface=" times new roman"/>
              </a:rPr>
              <a:t>Students participating in online courses are more likely to drop out than those enrolled in a traditional classroom setting. The key difficulty for corporate universities is employee motivation to study and the inability to choose one's preferred learning method. </a:t>
            </a:r>
            <a:br>
              <a:rPr lang="en-US" sz="1800" dirty="0" smtClean="0">
                <a:solidFill>
                  <a:schemeClr val="bg1"/>
                </a:solidFill>
                <a:latin typeface=" times new roman"/>
              </a:rPr>
            </a:br>
            <a:r>
              <a:rPr lang="en-US" sz="1800" dirty="0">
                <a:solidFill>
                  <a:schemeClr val="bg1"/>
                </a:solidFill>
                <a:latin typeface=" times new roman"/>
              </a:rPr>
              <a:t/>
            </a:r>
            <a:br>
              <a:rPr lang="en-US" sz="1800" dirty="0">
                <a:solidFill>
                  <a:schemeClr val="bg1"/>
                </a:solidFill>
                <a:latin typeface=" times new roman"/>
              </a:rPr>
            </a:br>
            <a:r>
              <a:rPr lang="en-US" sz="1800" dirty="0" smtClean="0">
                <a:solidFill>
                  <a:schemeClr val="bg1"/>
                </a:solidFill>
                <a:latin typeface=" times new roman"/>
              </a:rPr>
              <a:t>It could lead to ineffectiveness and a misalignment of employee requirements with organization's strategic goals. As a result, improving the effectiveness and efficacy of student learning is critical for both environmental and economic reasons for both public and commercial institutions. </a:t>
            </a:r>
            <a:br>
              <a:rPr lang="en-US" sz="1800" dirty="0" smtClean="0">
                <a:solidFill>
                  <a:schemeClr val="bg1"/>
                </a:solidFill>
                <a:latin typeface=" times new roman"/>
              </a:rPr>
            </a:br>
            <a:r>
              <a:rPr lang="en-US" sz="1800" dirty="0">
                <a:solidFill>
                  <a:schemeClr val="bg1"/>
                </a:solidFill>
                <a:latin typeface=" times new roman"/>
              </a:rPr>
              <a:t/>
            </a:r>
            <a:br>
              <a:rPr lang="en-US" sz="1800" dirty="0">
                <a:solidFill>
                  <a:schemeClr val="bg1"/>
                </a:solidFill>
                <a:latin typeface=" times new roman"/>
              </a:rPr>
            </a:br>
            <a:r>
              <a:rPr lang="en-US" sz="1800" dirty="0" smtClean="0">
                <a:solidFill>
                  <a:schemeClr val="bg1"/>
                </a:solidFill>
                <a:latin typeface=" times new roman"/>
              </a:rPr>
              <a:t>The goal of this study was to provide an in-depth look at the factors that influence student dropout rates (SDP).</a:t>
            </a:r>
            <a:endParaRPr lang="en-US" sz="1800" dirty="0">
              <a:solidFill>
                <a:schemeClr val="bg1"/>
              </a:solidFill>
              <a:latin typeface=" times new roman"/>
            </a:endParaRPr>
          </a:p>
        </p:txBody>
      </p:sp>
    </p:spTree>
    <p:extLst>
      <p:ext uri="{BB962C8B-B14F-4D97-AF65-F5344CB8AC3E}">
        <p14:creationId xmlns:p14="http://schemas.microsoft.com/office/powerpoint/2010/main" val="29423820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7" name="Content Placeholder 6" descr="Decision Tree.png"/>
          <p:cNvPicPr>
            <a:picLocks noGrp="1" noChangeAspect="1"/>
          </p:cNvPicPr>
          <p:nvPr>
            <p:ph idx="1"/>
          </p:nvPr>
        </p:nvPicPr>
        <p:blipFill>
          <a:blip r:embed="rId3"/>
          <a:stretch>
            <a:fillRect/>
          </a:stretch>
        </p:blipFill>
        <p:spPr>
          <a:xfrm>
            <a:off x="5105400" y="838200"/>
            <a:ext cx="3581400" cy="2514599"/>
          </a:xfrm>
        </p:spPr>
      </p:pic>
      <p:sp>
        <p:nvSpPr>
          <p:cNvPr id="8" name="TextBox 7"/>
          <p:cNvSpPr txBox="1"/>
          <p:nvPr/>
        </p:nvSpPr>
        <p:spPr>
          <a:xfrm>
            <a:off x="1905000" y="3429000"/>
            <a:ext cx="5006563" cy="369332"/>
          </a:xfrm>
          <a:prstGeom prst="rect">
            <a:avLst/>
          </a:prstGeom>
          <a:noFill/>
        </p:spPr>
        <p:txBody>
          <a:bodyPr wrap="none" rtlCol="0">
            <a:spAutoFit/>
          </a:bodyPr>
          <a:lstStyle/>
          <a:p>
            <a:r>
              <a:rPr lang="en-US" dirty="0">
                <a:solidFill>
                  <a:schemeClr val="bg1"/>
                </a:solidFill>
                <a:latin typeface=" times new roman"/>
              </a:rPr>
              <a:t>Decision tree Confusion Matrix And  Roc Curve</a:t>
            </a:r>
          </a:p>
        </p:txBody>
      </p:sp>
      <p:pic>
        <p:nvPicPr>
          <p:cNvPr id="9" name="Picture 8" descr="Decision Tree.png"/>
          <p:cNvPicPr>
            <a:picLocks noChangeAspect="1"/>
          </p:cNvPicPr>
          <p:nvPr/>
        </p:nvPicPr>
        <p:blipFill>
          <a:blip r:embed="rId4"/>
          <a:stretch>
            <a:fillRect/>
          </a:stretch>
        </p:blipFill>
        <p:spPr>
          <a:xfrm>
            <a:off x="457200" y="838200"/>
            <a:ext cx="4343400" cy="2560522"/>
          </a:xfrm>
          <a:prstGeom prst="rect">
            <a:avLst/>
          </a:prstGeom>
        </p:spPr>
      </p:pic>
      <p:pic>
        <p:nvPicPr>
          <p:cNvPr id="10" name="Picture 9" descr="Rando forest.png"/>
          <p:cNvPicPr>
            <a:picLocks noChangeAspect="1"/>
          </p:cNvPicPr>
          <p:nvPr/>
        </p:nvPicPr>
        <p:blipFill>
          <a:blip r:embed="rId5"/>
          <a:stretch>
            <a:fillRect/>
          </a:stretch>
        </p:blipFill>
        <p:spPr>
          <a:xfrm>
            <a:off x="381000" y="3962400"/>
            <a:ext cx="4267200" cy="2532185"/>
          </a:xfrm>
          <a:prstGeom prst="rect">
            <a:avLst/>
          </a:prstGeom>
        </p:spPr>
      </p:pic>
      <p:pic>
        <p:nvPicPr>
          <p:cNvPr id="11" name="Picture 10" descr="Random Forest.png"/>
          <p:cNvPicPr>
            <a:picLocks noChangeAspect="1"/>
          </p:cNvPicPr>
          <p:nvPr/>
        </p:nvPicPr>
        <p:blipFill>
          <a:blip r:embed="rId6"/>
          <a:stretch>
            <a:fillRect/>
          </a:stretch>
        </p:blipFill>
        <p:spPr>
          <a:xfrm>
            <a:off x="5029200" y="3962400"/>
            <a:ext cx="3558562" cy="2514600"/>
          </a:xfrm>
          <a:prstGeom prst="rect">
            <a:avLst/>
          </a:prstGeom>
        </p:spPr>
      </p:pic>
      <p:sp>
        <p:nvSpPr>
          <p:cNvPr id="12" name="TextBox 11"/>
          <p:cNvSpPr txBox="1"/>
          <p:nvPr/>
        </p:nvSpPr>
        <p:spPr>
          <a:xfrm>
            <a:off x="1905000" y="6488668"/>
            <a:ext cx="5314340" cy="369332"/>
          </a:xfrm>
          <a:prstGeom prst="rect">
            <a:avLst/>
          </a:prstGeom>
          <a:noFill/>
        </p:spPr>
        <p:txBody>
          <a:bodyPr wrap="none" rtlCol="0">
            <a:spAutoFit/>
          </a:bodyPr>
          <a:lstStyle/>
          <a:p>
            <a:r>
              <a:rPr lang="en-US" dirty="0">
                <a:solidFill>
                  <a:schemeClr val="bg1"/>
                </a:solidFill>
                <a:latin typeface=" times new roman"/>
              </a:rPr>
              <a:t>Random Forest Roc Curve And Confusion Matrix  </a:t>
            </a:r>
          </a:p>
        </p:txBody>
      </p:sp>
      <p:sp>
        <p:nvSpPr>
          <p:cNvPr id="13" name="TextBox 12"/>
          <p:cNvSpPr txBox="1"/>
          <p:nvPr/>
        </p:nvSpPr>
        <p:spPr>
          <a:xfrm>
            <a:off x="3505200" y="0"/>
            <a:ext cx="1723549" cy="646331"/>
          </a:xfrm>
          <a:prstGeom prst="rect">
            <a:avLst/>
          </a:prstGeom>
          <a:noFill/>
        </p:spPr>
        <p:txBody>
          <a:bodyPr wrap="none" rtlCol="0">
            <a:spAutoFit/>
          </a:bodyPr>
          <a:lstStyle/>
          <a:p>
            <a:r>
              <a:rPr lang="en-US" sz="3600" u="sng" dirty="0" smtClean="0">
                <a:solidFill>
                  <a:schemeClr val="bg1"/>
                </a:solidFill>
                <a:effectLst>
                  <a:outerShdw blurRad="38100" dist="38100" dir="2700000" algn="tl">
                    <a:srgbClr val="000000">
                      <a:alpha val="43137"/>
                    </a:srgbClr>
                  </a:outerShdw>
                </a:effectLst>
                <a:latin typeface=" times new roman"/>
              </a:rPr>
              <a:t>Results</a:t>
            </a:r>
            <a:endParaRPr lang="en-US" sz="3600" u="sng" dirty="0">
              <a:solidFill>
                <a:schemeClr val="bg1"/>
              </a:solidFill>
              <a:effectLst>
                <a:outerShdw blurRad="38100" dist="38100" dir="2700000" algn="tl">
                  <a:srgbClr val="000000">
                    <a:alpha val="43137"/>
                  </a:srgbClr>
                </a:outerShdw>
              </a:effectLst>
              <a:latin typeface=" times new roman"/>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4" name="Content Placeholder 3" descr="Gradient Boost.png"/>
          <p:cNvPicPr>
            <a:picLocks noGrp="1" noChangeAspect="1"/>
          </p:cNvPicPr>
          <p:nvPr>
            <p:ph idx="1"/>
          </p:nvPr>
        </p:nvPicPr>
        <p:blipFill>
          <a:blip r:embed="rId3"/>
          <a:stretch>
            <a:fillRect/>
          </a:stretch>
        </p:blipFill>
        <p:spPr>
          <a:xfrm>
            <a:off x="5105400" y="457200"/>
            <a:ext cx="3657600" cy="2667000"/>
          </a:xfrm>
        </p:spPr>
      </p:pic>
      <p:pic>
        <p:nvPicPr>
          <p:cNvPr id="5" name="Picture 4" descr="Gradient boost.png"/>
          <p:cNvPicPr>
            <a:picLocks noChangeAspect="1"/>
          </p:cNvPicPr>
          <p:nvPr/>
        </p:nvPicPr>
        <p:blipFill>
          <a:blip r:embed="rId4"/>
          <a:stretch>
            <a:fillRect/>
          </a:stretch>
        </p:blipFill>
        <p:spPr>
          <a:xfrm>
            <a:off x="457200" y="457200"/>
            <a:ext cx="4343400" cy="2667000"/>
          </a:xfrm>
          <a:prstGeom prst="rect">
            <a:avLst/>
          </a:prstGeom>
        </p:spPr>
      </p:pic>
      <p:sp>
        <p:nvSpPr>
          <p:cNvPr id="6" name="TextBox 5"/>
          <p:cNvSpPr txBox="1"/>
          <p:nvPr/>
        </p:nvSpPr>
        <p:spPr>
          <a:xfrm>
            <a:off x="1524000" y="3200400"/>
            <a:ext cx="5198924" cy="369332"/>
          </a:xfrm>
          <a:prstGeom prst="rect">
            <a:avLst/>
          </a:prstGeom>
          <a:noFill/>
        </p:spPr>
        <p:txBody>
          <a:bodyPr wrap="none" rtlCol="0">
            <a:spAutoFit/>
          </a:bodyPr>
          <a:lstStyle/>
          <a:p>
            <a:r>
              <a:rPr lang="en-US" dirty="0">
                <a:solidFill>
                  <a:schemeClr val="bg1"/>
                </a:solidFill>
                <a:latin typeface=" times new roman"/>
              </a:rPr>
              <a:t>Gradient Boost Confusion Matrix And Roc Curve </a:t>
            </a:r>
          </a:p>
        </p:txBody>
      </p:sp>
      <p:pic>
        <p:nvPicPr>
          <p:cNvPr id="7" name="Picture 6" descr="ADA Boost.png"/>
          <p:cNvPicPr>
            <a:picLocks noChangeAspect="1"/>
          </p:cNvPicPr>
          <p:nvPr/>
        </p:nvPicPr>
        <p:blipFill>
          <a:blip r:embed="rId5"/>
          <a:stretch>
            <a:fillRect/>
          </a:stretch>
        </p:blipFill>
        <p:spPr>
          <a:xfrm>
            <a:off x="457200" y="3581400"/>
            <a:ext cx="4191000" cy="2590800"/>
          </a:xfrm>
          <a:prstGeom prst="rect">
            <a:avLst/>
          </a:prstGeom>
        </p:spPr>
      </p:pic>
      <p:pic>
        <p:nvPicPr>
          <p:cNvPr id="8" name="Picture 7" descr="ADA Boost.png"/>
          <p:cNvPicPr>
            <a:picLocks noChangeAspect="1"/>
          </p:cNvPicPr>
          <p:nvPr/>
        </p:nvPicPr>
        <p:blipFill>
          <a:blip r:embed="rId6"/>
          <a:stretch>
            <a:fillRect/>
          </a:stretch>
        </p:blipFill>
        <p:spPr>
          <a:xfrm>
            <a:off x="4953000" y="3581400"/>
            <a:ext cx="3810000" cy="2491956"/>
          </a:xfrm>
          <a:prstGeom prst="rect">
            <a:avLst/>
          </a:prstGeom>
        </p:spPr>
      </p:pic>
      <p:sp>
        <p:nvSpPr>
          <p:cNvPr id="9" name="TextBox 8"/>
          <p:cNvSpPr txBox="1"/>
          <p:nvPr/>
        </p:nvSpPr>
        <p:spPr>
          <a:xfrm>
            <a:off x="2057400" y="6248400"/>
            <a:ext cx="4660315" cy="369332"/>
          </a:xfrm>
          <a:prstGeom prst="rect">
            <a:avLst/>
          </a:prstGeom>
          <a:noFill/>
        </p:spPr>
        <p:txBody>
          <a:bodyPr wrap="none" rtlCol="0">
            <a:spAutoFit/>
          </a:bodyPr>
          <a:lstStyle/>
          <a:p>
            <a:r>
              <a:rPr lang="en-US" dirty="0">
                <a:solidFill>
                  <a:schemeClr val="bg1"/>
                </a:solidFill>
                <a:latin typeface=" times new roman"/>
              </a:rPr>
              <a:t>Ada Boost Roc Curve And Confusion Matrix</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4" name="Content Placeholder 3" descr="KNN Classifier.png"/>
          <p:cNvPicPr>
            <a:picLocks noGrp="1" noChangeAspect="1"/>
          </p:cNvPicPr>
          <p:nvPr>
            <p:ph idx="1"/>
          </p:nvPr>
        </p:nvPicPr>
        <p:blipFill>
          <a:blip r:embed="rId3"/>
          <a:stretch>
            <a:fillRect/>
          </a:stretch>
        </p:blipFill>
        <p:spPr>
          <a:xfrm>
            <a:off x="5105400" y="304800"/>
            <a:ext cx="3867217" cy="2667000"/>
          </a:xfrm>
        </p:spPr>
      </p:pic>
      <p:pic>
        <p:nvPicPr>
          <p:cNvPr id="5" name="Picture 4" descr="Knn algo.png"/>
          <p:cNvPicPr>
            <a:picLocks noChangeAspect="1"/>
          </p:cNvPicPr>
          <p:nvPr/>
        </p:nvPicPr>
        <p:blipFill>
          <a:blip r:embed="rId4"/>
          <a:stretch>
            <a:fillRect/>
          </a:stretch>
        </p:blipFill>
        <p:spPr>
          <a:xfrm>
            <a:off x="228600" y="381000"/>
            <a:ext cx="4679576" cy="2743200"/>
          </a:xfrm>
          <a:prstGeom prst="rect">
            <a:avLst/>
          </a:prstGeom>
        </p:spPr>
      </p:pic>
      <p:sp>
        <p:nvSpPr>
          <p:cNvPr id="6" name="TextBox 5"/>
          <p:cNvSpPr txBox="1"/>
          <p:nvPr/>
        </p:nvSpPr>
        <p:spPr>
          <a:xfrm>
            <a:off x="1752600" y="3200400"/>
            <a:ext cx="5557996" cy="369332"/>
          </a:xfrm>
          <a:prstGeom prst="rect">
            <a:avLst/>
          </a:prstGeom>
          <a:noFill/>
        </p:spPr>
        <p:txBody>
          <a:bodyPr wrap="none" rtlCol="0">
            <a:spAutoFit/>
          </a:bodyPr>
          <a:lstStyle/>
          <a:p>
            <a:r>
              <a:rPr lang="en-US" dirty="0">
                <a:solidFill>
                  <a:schemeClr val="bg1"/>
                </a:solidFill>
                <a:latin typeface=" times new roman"/>
              </a:rPr>
              <a:t>K-nearest neighbor Confusion Matrix And Roc Curve</a:t>
            </a:r>
          </a:p>
        </p:txBody>
      </p:sp>
      <p:pic>
        <p:nvPicPr>
          <p:cNvPr id="7" name="Picture 6" descr="Poly svm.png"/>
          <p:cNvPicPr>
            <a:picLocks noChangeAspect="1"/>
          </p:cNvPicPr>
          <p:nvPr/>
        </p:nvPicPr>
        <p:blipFill>
          <a:blip r:embed="rId5"/>
          <a:stretch>
            <a:fillRect/>
          </a:stretch>
        </p:blipFill>
        <p:spPr>
          <a:xfrm>
            <a:off x="304800" y="3657600"/>
            <a:ext cx="4572000" cy="2590800"/>
          </a:xfrm>
          <a:prstGeom prst="rect">
            <a:avLst/>
          </a:prstGeom>
        </p:spPr>
      </p:pic>
      <p:pic>
        <p:nvPicPr>
          <p:cNvPr id="8" name="Picture 7" descr="SVM Poly.png"/>
          <p:cNvPicPr>
            <a:picLocks noChangeAspect="1"/>
          </p:cNvPicPr>
          <p:nvPr/>
        </p:nvPicPr>
        <p:blipFill>
          <a:blip r:embed="rId6"/>
          <a:stretch>
            <a:fillRect/>
          </a:stretch>
        </p:blipFill>
        <p:spPr>
          <a:xfrm>
            <a:off x="5105400" y="3657600"/>
            <a:ext cx="3810000" cy="2560542"/>
          </a:xfrm>
          <a:prstGeom prst="rect">
            <a:avLst/>
          </a:prstGeom>
        </p:spPr>
      </p:pic>
      <p:sp>
        <p:nvSpPr>
          <p:cNvPr id="9" name="TextBox 8"/>
          <p:cNvSpPr txBox="1"/>
          <p:nvPr/>
        </p:nvSpPr>
        <p:spPr>
          <a:xfrm>
            <a:off x="1676400" y="6324600"/>
            <a:ext cx="6058197" cy="369332"/>
          </a:xfrm>
          <a:prstGeom prst="rect">
            <a:avLst/>
          </a:prstGeom>
          <a:noFill/>
        </p:spPr>
        <p:txBody>
          <a:bodyPr wrap="none" rtlCol="0">
            <a:spAutoFit/>
          </a:bodyPr>
          <a:lstStyle/>
          <a:p>
            <a:r>
              <a:rPr lang="en-US" dirty="0">
                <a:solidFill>
                  <a:schemeClr val="bg1"/>
                </a:solidFill>
                <a:latin typeface=" times new roman"/>
              </a:rPr>
              <a:t>Support Vector Machine Roc Curve And Confusion Matrix</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4" name="Content Placeholder 3" descr="Logestic Regression.png"/>
          <p:cNvPicPr>
            <a:picLocks noGrp="1" noChangeAspect="1"/>
          </p:cNvPicPr>
          <p:nvPr>
            <p:ph idx="1"/>
          </p:nvPr>
        </p:nvPicPr>
        <p:blipFill>
          <a:blip r:embed="rId3"/>
          <a:stretch>
            <a:fillRect/>
          </a:stretch>
        </p:blipFill>
        <p:spPr>
          <a:xfrm>
            <a:off x="5181600" y="228600"/>
            <a:ext cx="3406435" cy="2644369"/>
          </a:xfrm>
        </p:spPr>
      </p:pic>
      <p:pic>
        <p:nvPicPr>
          <p:cNvPr id="5" name="Picture 4" descr="logistic regresssion.png"/>
          <p:cNvPicPr>
            <a:picLocks noChangeAspect="1"/>
          </p:cNvPicPr>
          <p:nvPr/>
        </p:nvPicPr>
        <p:blipFill>
          <a:blip r:embed="rId4"/>
          <a:stretch>
            <a:fillRect/>
          </a:stretch>
        </p:blipFill>
        <p:spPr>
          <a:xfrm>
            <a:off x="228600" y="228600"/>
            <a:ext cx="4724400" cy="2590800"/>
          </a:xfrm>
          <a:prstGeom prst="rect">
            <a:avLst/>
          </a:prstGeom>
        </p:spPr>
      </p:pic>
      <p:sp>
        <p:nvSpPr>
          <p:cNvPr id="6" name="TextBox 5"/>
          <p:cNvSpPr txBox="1"/>
          <p:nvPr/>
        </p:nvSpPr>
        <p:spPr>
          <a:xfrm>
            <a:off x="1447800" y="2971800"/>
            <a:ext cx="5609292" cy="369332"/>
          </a:xfrm>
          <a:prstGeom prst="rect">
            <a:avLst/>
          </a:prstGeom>
          <a:noFill/>
        </p:spPr>
        <p:txBody>
          <a:bodyPr wrap="none" rtlCol="0">
            <a:spAutoFit/>
          </a:bodyPr>
          <a:lstStyle/>
          <a:p>
            <a:r>
              <a:rPr lang="en-US" dirty="0">
                <a:solidFill>
                  <a:schemeClr val="bg1"/>
                </a:solidFill>
                <a:latin typeface=" times new roman"/>
              </a:rPr>
              <a:t>Logistic Regression Confusion Matrix And Roc Curve</a:t>
            </a:r>
          </a:p>
        </p:txBody>
      </p:sp>
      <p:pic>
        <p:nvPicPr>
          <p:cNvPr id="7" name="Picture 6" descr="https://lh3.googleusercontent.com/UOAaWAF1OpjlB9iJgWewgVJDbBPbt8RsHrTUjJqepO_D3_wkKVl_8jn7r_8JvDNDMnumHFBf327wy4PlFalW9jYd_mRyp_QOn5Wdw-Xpb9TIWqXw05kVOhSQATVhPx-5q-PruBsZFqVUQ1ItoQ"/>
          <p:cNvPicPr>
            <a:picLocks noChangeAspect="1" noChangeArrowheads="1"/>
          </p:cNvPicPr>
          <p:nvPr/>
        </p:nvPicPr>
        <p:blipFill>
          <a:blip r:embed="rId5"/>
          <a:srcRect/>
          <a:stretch>
            <a:fillRect/>
          </a:stretch>
        </p:blipFill>
        <p:spPr bwMode="auto">
          <a:xfrm>
            <a:off x="762000" y="3581400"/>
            <a:ext cx="7696200" cy="2848373"/>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2" descr="Education PowerPoint Templates Multipurpose Design"/>
          <p:cNvPicPr>
            <a:picLocks noChangeAspect="1" noChangeArrowheads="1"/>
          </p:cNvPicPr>
          <p:nvPr/>
        </p:nvPicPr>
        <p:blipFill>
          <a:blip r:embed="rId3"/>
          <a:srcRect/>
          <a:stretch>
            <a:fillRect/>
          </a:stretch>
        </p:blipFill>
        <p:spPr bwMode="auto">
          <a:xfrm>
            <a:off x="457200" y="175845"/>
            <a:ext cx="8686800" cy="6682155"/>
          </a:xfrm>
          <a:prstGeom prst="rect">
            <a:avLst/>
          </a:prstGeom>
          <a:noFill/>
        </p:spPr>
      </p:pic>
      <p:pic>
        <p:nvPicPr>
          <p:cNvPr id="1026" name="Picture 2" descr="Latar Belakang Papan Tulis Corak Kapur Pada Hari Guru | Wallpaper powerpoint,  Teachers' day, Chalk writing"/>
          <p:cNvPicPr>
            <a:picLocks noChangeAspect="1" noChangeArrowheads="1"/>
          </p:cNvPicPr>
          <p:nvPr/>
        </p:nvPicPr>
        <p:blipFill>
          <a:blip r:embed="rId4"/>
          <a:srcRect/>
          <a:stretch>
            <a:fillRect/>
          </a:stretch>
        </p:blipFill>
        <p:spPr bwMode="auto">
          <a:xfrm>
            <a:off x="2667000" y="990600"/>
            <a:ext cx="4724400" cy="36576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0962" name="AutoShape 2" descr="Ready To Use Agenda Slide Template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0963" name="Picture 3"/>
          <p:cNvPicPr>
            <a:picLocks noGrp="1" noChangeAspect="1" noChangeArrowheads="1"/>
          </p:cNvPicPr>
          <p:nvPr>
            <p:ph idx="1"/>
          </p:nvPr>
        </p:nvPicPr>
        <p:blipFill>
          <a:blip r:embed="rId3"/>
          <a:srcRect/>
          <a:stretch>
            <a:fillRect/>
          </a:stretch>
        </p:blipFill>
        <p:spPr bwMode="auto">
          <a:xfrm>
            <a:off x="0" y="0"/>
            <a:ext cx="9144000" cy="6858000"/>
          </a:xfrm>
          <a:prstGeom prst="rect">
            <a:avLst/>
          </a:prstGeom>
          <a:noFill/>
          <a:ln w="9525">
            <a:noFill/>
            <a:miter lim="800000"/>
            <a:headEnd/>
            <a:tailEnd/>
          </a:ln>
          <a:effectLst/>
        </p:spPr>
      </p:pic>
      <p:sp>
        <p:nvSpPr>
          <p:cNvPr id="6" name="TextBox 5"/>
          <p:cNvSpPr txBox="1"/>
          <p:nvPr/>
        </p:nvSpPr>
        <p:spPr>
          <a:xfrm>
            <a:off x="2971800" y="1828800"/>
            <a:ext cx="3581400" cy="769441"/>
          </a:xfrm>
          <a:prstGeom prst="rect">
            <a:avLst/>
          </a:prstGeom>
          <a:solidFill>
            <a:schemeClr val="bg1">
              <a:lumMod val="65000"/>
              <a:lumOff val="35000"/>
            </a:schemeClr>
          </a:solidFill>
        </p:spPr>
        <p:txBody>
          <a:bodyPr wrap="square" rtlCol="0">
            <a:spAutoFit/>
          </a:bodyPr>
          <a:lstStyle/>
          <a:p>
            <a:r>
              <a:rPr lang="en-US" sz="2400" b="1" dirty="0">
                <a:latin typeface="Times New Roman" pitchFamily="18" charset="0"/>
                <a:cs typeface="Times New Roman" pitchFamily="18" charset="0"/>
              </a:rPr>
              <a:t> </a:t>
            </a:r>
            <a:r>
              <a:rPr lang="en-US" sz="2000" b="1" dirty="0">
                <a:latin typeface="Times New Roman" pitchFamily="18" charset="0"/>
                <a:cs typeface="Times New Roman" pitchFamily="18" charset="0"/>
              </a:rPr>
              <a:t>Introduction to the   topic</a:t>
            </a:r>
          </a:p>
          <a:p>
            <a:endParaRPr lang="en-US" sz="2000" b="1" dirty="0">
              <a:latin typeface="Times New Roman" pitchFamily="18" charset="0"/>
              <a:cs typeface="Times New Roman" pitchFamily="18" charset="0"/>
            </a:endParaRPr>
          </a:p>
        </p:txBody>
      </p:sp>
      <p:sp>
        <p:nvSpPr>
          <p:cNvPr id="8" name="TextBox 7"/>
          <p:cNvSpPr txBox="1"/>
          <p:nvPr/>
        </p:nvSpPr>
        <p:spPr>
          <a:xfrm>
            <a:off x="2971800" y="2895600"/>
            <a:ext cx="3581400" cy="707886"/>
          </a:xfrm>
          <a:prstGeom prst="rect">
            <a:avLst/>
          </a:prstGeom>
          <a:solidFill>
            <a:schemeClr val="bg1">
              <a:lumMod val="65000"/>
              <a:lumOff val="35000"/>
            </a:schemeClr>
          </a:solidFill>
        </p:spPr>
        <p:txBody>
          <a:bodyPr wrap="square" rtlCol="0">
            <a:spAutoFit/>
          </a:bodyPr>
          <a:lstStyle/>
          <a:p>
            <a:r>
              <a:rPr lang="en-US" sz="2000" b="1" dirty="0">
                <a:latin typeface="Times New Roman" pitchFamily="18" charset="0"/>
                <a:cs typeface="Times New Roman" pitchFamily="18" charset="0"/>
              </a:rPr>
              <a:t>Literature  Review </a:t>
            </a:r>
          </a:p>
          <a:p>
            <a:r>
              <a:rPr lang="en-US" sz="2000" b="1" dirty="0">
                <a:latin typeface="Times New Roman" pitchFamily="18" charset="0"/>
                <a:cs typeface="Times New Roman" pitchFamily="18" charset="0"/>
              </a:rPr>
              <a:t>          </a:t>
            </a:r>
          </a:p>
        </p:txBody>
      </p:sp>
      <p:sp>
        <p:nvSpPr>
          <p:cNvPr id="9" name="TextBox 8"/>
          <p:cNvSpPr txBox="1"/>
          <p:nvPr/>
        </p:nvSpPr>
        <p:spPr>
          <a:xfrm>
            <a:off x="2971800" y="3886200"/>
            <a:ext cx="3581400" cy="707886"/>
          </a:xfrm>
          <a:prstGeom prst="rect">
            <a:avLst/>
          </a:prstGeom>
          <a:solidFill>
            <a:schemeClr val="bg1">
              <a:lumMod val="65000"/>
              <a:lumOff val="35000"/>
            </a:schemeClr>
          </a:solidFill>
        </p:spPr>
        <p:txBody>
          <a:bodyPr wrap="square" rtlCol="0">
            <a:spAutoFit/>
          </a:bodyPr>
          <a:lstStyle/>
          <a:p>
            <a:r>
              <a:rPr lang="en-US" sz="2000" b="1" dirty="0">
                <a:latin typeface="Times New Roman" pitchFamily="18" charset="0"/>
                <a:cs typeface="Times New Roman" pitchFamily="18" charset="0"/>
              </a:rPr>
              <a:t>Proposed Methodology</a:t>
            </a:r>
          </a:p>
          <a:p>
            <a:endParaRPr lang="en-US" sz="2000" b="1" dirty="0">
              <a:latin typeface="Times New Roman" pitchFamily="18" charset="0"/>
              <a:cs typeface="Times New Roman" pitchFamily="18" charset="0"/>
            </a:endParaRPr>
          </a:p>
        </p:txBody>
      </p:sp>
      <p:sp>
        <p:nvSpPr>
          <p:cNvPr id="10" name="TextBox 9"/>
          <p:cNvSpPr txBox="1"/>
          <p:nvPr/>
        </p:nvSpPr>
        <p:spPr>
          <a:xfrm>
            <a:off x="2971800" y="4953000"/>
            <a:ext cx="3581400" cy="707886"/>
          </a:xfrm>
          <a:prstGeom prst="rect">
            <a:avLst/>
          </a:prstGeom>
          <a:solidFill>
            <a:schemeClr val="bg1">
              <a:lumMod val="65000"/>
              <a:lumOff val="35000"/>
            </a:schemeClr>
          </a:solidFill>
        </p:spPr>
        <p:txBody>
          <a:bodyPr wrap="square" rtlCol="0">
            <a:spAutoFit/>
          </a:bodyPr>
          <a:lstStyle/>
          <a:p>
            <a:r>
              <a:rPr lang="en-US" sz="2000" b="1" dirty="0" smtClean="0">
                <a:latin typeface="Times New Roman" pitchFamily="18" charset="0"/>
                <a:cs typeface="Times New Roman" pitchFamily="18" charset="0"/>
              </a:rPr>
              <a:t>Conclusion</a:t>
            </a:r>
            <a:endParaRPr lang="en-US" sz="2000" b="1" dirty="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p:txBody>
      </p:sp>
      <p:sp>
        <p:nvSpPr>
          <p:cNvPr id="11" name="Pentagon 10"/>
          <p:cNvSpPr/>
          <p:nvPr/>
        </p:nvSpPr>
        <p:spPr>
          <a:xfrm>
            <a:off x="1752600" y="5867400"/>
            <a:ext cx="1143000" cy="838200"/>
          </a:xfrm>
          <a:prstGeom prst="homePlate">
            <a:avLst/>
          </a:prstGeom>
          <a:solidFill>
            <a:srgbClr val="00A44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 times new roman"/>
              </a:rPr>
              <a:t>05</a:t>
            </a:r>
            <a:endParaRPr lang="en-US" sz="3200" dirty="0">
              <a:latin typeface=" times new roman"/>
            </a:endParaRPr>
          </a:p>
        </p:txBody>
      </p:sp>
      <p:sp>
        <p:nvSpPr>
          <p:cNvPr id="12" name="TextBox 11"/>
          <p:cNvSpPr txBox="1"/>
          <p:nvPr/>
        </p:nvSpPr>
        <p:spPr>
          <a:xfrm>
            <a:off x="2971800" y="5867400"/>
            <a:ext cx="3581400" cy="707886"/>
          </a:xfrm>
          <a:prstGeom prst="rect">
            <a:avLst/>
          </a:prstGeom>
          <a:solidFill>
            <a:schemeClr val="bg1">
              <a:lumMod val="65000"/>
              <a:lumOff val="35000"/>
            </a:schemeClr>
          </a:solidFill>
        </p:spPr>
        <p:txBody>
          <a:bodyPr wrap="square" rtlCol="0">
            <a:spAutoFit/>
          </a:bodyPr>
          <a:lstStyle/>
          <a:p>
            <a:r>
              <a:rPr lang="en-US" sz="2000" b="1" dirty="0" smtClean="0">
                <a:latin typeface="Times New Roman" pitchFamily="18" charset="0"/>
                <a:cs typeface="Times New Roman" pitchFamily="18" charset="0"/>
              </a:rPr>
              <a:t>Results</a:t>
            </a:r>
            <a:endParaRPr lang="en-US" sz="2000" b="1" dirty="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6417BF-18B0-BA44-8718-82B2EE434592}"/>
              </a:ext>
            </a:extLst>
          </p:cNvPr>
          <p:cNvSpPr>
            <a:spLocks noGrp="1"/>
          </p:cNvSpPr>
          <p:nvPr>
            <p:ph type="title"/>
          </p:nvPr>
        </p:nvSpPr>
        <p:spPr/>
        <p:txBody>
          <a:bodyPr/>
          <a:lstStyle/>
          <a:p>
            <a:r>
              <a:rPr lang="en-US" dirty="0">
                <a:solidFill>
                  <a:schemeClr val="bg1"/>
                </a:solidFill>
              </a:rPr>
              <a:t>Abstract:</a:t>
            </a:r>
          </a:p>
        </p:txBody>
      </p:sp>
      <p:sp>
        <p:nvSpPr>
          <p:cNvPr id="3" name="Content Placeholder 2">
            <a:extLst>
              <a:ext uri="{FF2B5EF4-FFF2-40B4-BE49-F238E27FC236}">
                <a16:creationId xmlns:a16="http://schemas.microsoft.com/office/drawing/2014/main" xmlns="" id="{71EC23B4-F666-C298-F1A7-525785C56238}"/>
              </a:ext>
            </a:extLst>
          </p:cNvPr>
          <p:cNvSpPr>
            <a:spLocks noGrp="1"/>
          </p:cNvSpPr>
          <p:nvPr>
            <p:ph idx="1"/>
          </p:nvPr>
        </p:nvSpPr>
        <p:spPr/>
        <p:txBody>
          <a:bodyPr vert="horz" lIns="91440" tIns="45720" rIns="91440" bIns="45720" rtlCol="0" anchor="t">
            <a:normAutofit/>
          </a:bodyPr>
          <a:lstStyle/>
          <a:p>
            <a:pPr marL="342900" indent="-342900" algn="just"/>
            <a:r>
              <a:rPr lang="en-US" sz="2200" dirty="0">
                <a:solidFill>
                  <a:schemeClr val="bg1"/>
                </a:solidFill>
                <a:latin typeface=" times new roman"/>
                <a:ea typeface="+mj-lt"/>
                <a:cs typeface="+mj-lt"/>
              </a:rPr>
              <a:t>Predicting student performance in massive open online courses is critical for reaping the benefits of many phases, such as learning outcomes and making timely </a:t>
            </a:r>
            <a:r>
              <a:rPr lang="en-US" sz="2200" dirty="0" smtClean="0">
                <a:solidFill>
                  <a:schemeClr val="bg1"/>
                </a:solidFill>
                <a:latin typeface=" times new roman"/>
                <a:ea typeface="+mj-lt"/>
                <a:cs typeface="+mj-lt"/>
              </a:rPr>
              <a:t>improvements.</a:t>
            </a:r>
            <a:r>
              <a:rPr lang="en-US" sz="2200" dirty="0">
                <a:solidFill>
                  <a:schemeClr val="bg1"/>
                </a:solidFill>
                <a:latin typeface=" times new roman"/>
                <a:ea typeface="+mj-lt"/>
                <a:cs typeface="+mj-lt"/>
              </a:rPr>
              <a:t> </a:t>
            </a:r>
            <a:r>
              <a:rPr lang="en-US" sz="2200" dirty="0" smtClean="0">
                <a:solidFill>
                  <a:schemeClr val="bg1"/>
                </a:solidFill>
                <a:latin typeface=" times new roman"/>
                <a:ea typeface="+mj-lt"/>
                <a:cs typeface="+mj-lt"/>
              </a:rPr>
              <a:t>We </a:t>
            </a:r>
            <a:r>
              <a:rPr lang="en-US" sz="2200" dirty="0">
                <a:solidFill>
                  <a:schemeClr val="bg1"/>
                </a:solidFill>
                <a:latin typeface=" times new roman"/>
                <a:ea typeface="+mj-lt"/>
                <a:cs typeface="+mj-lt"/>
              </a:rPr>
              <a:t>proposed Decision trees, Random forest, Knn, Polynomial SVM, AdaBoost, Gradient Boost, and Logistic Regression algorithms, with the use of these Machine Learning Models. </a:t>
            </a:r>
            <a:r>
              <a:rPr lang="en-US" sz="2200" dirty="0" smtClean="0">
                <a:solidFill>
                  <a:schemeClr val="bg1"/>
                </a:solidFill>
                <a:latin typeface=" times new roman"/>
                <a:ea typeface="+mj-lt"/>
                <a:cs typeface="+mj-lt"/>
              </a:rPr>
              <a:t>We </a:t>
            </a:r>
            <a:r>
              <a:rPr lang="en-US" sz="2200" dirty="0">
                <a:solidFill>
                  <a:schemeClr val="bg1"/>
                </a:solidFill>
                <a:latin typeface=" times new roman"/>
                <a:ea typeface="+mj-lt"/>
                <a:cs typeface="+mj-lt"/>
              </a:rPr>
              <a:t>highlight some solutions that have been used to address the dropout problem, provide an analysis of the challenges of prediction models and offer some valuable insights and recommendations that could lead to the development of effective and useful machine learning solutions to address the MOOC dropout problem.</a:t>
            </a:r>
            <a:endParaRPr lang="en-US" sz="2200" dirty="0">
              <a:solidFill>
                <a:schemeClr val="bg1"/>
              </a:solidFill>
              <a:latin typeface=" times new roman"/>
            </a:endParaRPr>
          </a:p>
          <a:p>
            <a:pPr marL="0" indent="0">
              <a:buClr>
                <a:srgbClr val="8AD0D6"/>
              </a:buClr>
              <a:buNone/>
            </a:pPr>
            <a:endParaRPr lang="en-US" dirty="0">
              <a:solidFill>
                <a:schemeClr val="bg1"/>
              </a:solidFill>
            </a:endParaRPr>
          </a:p>
        </p:txBody>
      </p:sp>
    </p:spTree>
    <p:extLst>
      <p:ext uri="{BB962C8B-B14F-4D97-AF65-F5344CB8AC3E}">
        <p14:creationId xmlns:p14="http://schemas.microsoft.com/office/powerpoint/2010/main" val="2166784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55C7FC-4AD9-DB08-2F05-46A9066CF182}"/>
              </a:ext>
            </a:extLst>
          </p:cNvPr>
          <p:cNvSpPr>
            <a:spLocks noGrp="1"/>
          </p:cNvSpPr>
          <p:nvPr>
            <p:ph type="title"/>
          </p:nvPr>
        </p:nvSpPr>
        <p:spPr/>
        <p:txBody>
          <a:bodyPr/>
          <a:lstStyle/>
          <a:p>
            <a:r>
              <a:rPr lang="en-US" dirty="0">
                <a:solidFill>
                  <a:schemeClr val="bg1"/>
                </a:solidFill>
              </a:rPr>
              <a:t>Introduction</a:t>
            </a:r>
            <a:r>
              <a:rPr lang="en-US" dirty="0"/>
              <a:t>:</a:t>
            </a:r>
          </a:p>
        </p:txBody>
      </p:sp>
      <p:sp>
        <p:nvSpPr>
          <p:cNvPr id="3" name="Content Placeholder 2">
            <a:extLst>
              <a:ext uri="{FF2B5EF4-FFF2-40B4-BE49-F238E27FC236}">
                <a16:creationId xmlns:a16="http://schemas.microsoft.com/office/drawing/2014/main" xmlns="" id="{61D8D6B4-DA1A-F841-DFB1-30BA8B698945}"/>
              </a:ext>
            </a:extLst>
          </p:cNvPr>
          <p:cNvSpPr>
            <a:spLocks noGrp="1"/>
          </p:cNvSpPr>
          <p:nvPr>
            <p:ph idx="1"/>
          </p:nvPr>
        </p:nvSpPr>
        <p:spPr>
          <a:xfrm>
            <a:off x="756706" y="1712155"/>
            <a:ext cx="6711654" cy="4195481"/>
          </a:xfrm>
        </p:spPr>
        <p:txBody>
          <a:bodyPr vert="horz" lIns="91440" tIns="45720" rIns="91440" bIns="45720" rtlCol="0" anchor="t">
            <a:normAutofit fontScale="62500" lnSpcReduction="20000"/>
          </a:bodyPr>
          <a:lstStyle/>
          <a:p>
            <a:pPr marL="342900" indent="-342900"/>
            <a:r>
              <a:rPr lang="en-US" sz="2900" dirty="0">
                <a:solidFill>
                  <a:schemeClr val="bg1"/>
                </a:solidFill>
                <a:latin typeface=" times new roman"/>
                <a:ea typeface="+mj-lt"/>
                <a:cs typeface="+mj-lt"/>
              </a:rPr>
              <a:t>Massive Open Online Courses(MOOCs) have given an opportunity to all global Learners to avail quality education through online mode</a:t>
            </a:r>
            <a:r>
              <a:rPr lang="en-US" sz="2900" dirty="0" smtClean="0">
                <a:solidFill>
                  <a:schemeClr val="bg1"/>
                </a:solidFill>
                <a:latin typeface=" times new roman"/>
                <a:ea typeface="+mj-lt"/>
                <a:cs typeface="+mj-lt"/>
              </a:rPr>
              <a:t>.</a:t>
            </a:r>
          </a:p>
          <a:p>
            <a:pPr marL="342900" indent="-342900"/>
            <a:endParaRPr lang="en-US" sz="2900" dirty="0">
              <a:solidFill>
                <a:schemeClr val="bg1"/>
              </a:solidFill>
              <a:latin typeface=" times new roman"/>
            </a:endParaRPr>
          </a:p>
          <a:p>
            <a:pPr marL="342900" indent="-342900">
              <a:buClr>
                <a:srgbClr val="8AD0D6"/>
              </a:buClr>
            </a:pPr>
            <a:r>
              <a:rPr lang="en-US" sz="2900" dirty="0">
                <a:solidFill>
                  <a:schemeClr val="bg1"/>
                </a:solidFill>
                <a:latin typeface=" times new roman"/>
                <a:ea typeface="+mj-lt"/>
                <a:cs typeface="+mj-lt"/>
              </a:rPr>
              <a:t>Nowadays MOOC learners are increasing globally but the completion rates of chosen courses are very low and dropout rates are very high</a:t>
            </a:r>
            <a:r>
              <a:rPr lang="en-US" sz="2900" dirty="0" smtClean="0">
                <a:solidFill>
                  <a:schemeClr val="bg1"/>
                </a:solidFill>
                <a:latin typeface=" times new roman"/>
                <a:ea typeface="+mj-lt"/>
                <a:cs typeface="+mj-lt"/>
              </a:rPr>
              <a:t>.</a:t>
            </a:r>
          </a:p>
          <a:p>
            <a:pPr marL="342900" indent="-342900">
              <a:buClr>
                <a:srgbClr val="8AD0D6"/>
              </a:buClr>
            </a:pPr>
            <a:endParaRPr lang="en-US" sz="2900" dirty="0">
              <a:solidFill>
                <a:schemeClr val="bg1"/>
              </a:solidFill>
              <a:latin typeface=" times new roman"/>
            </a:endParaRPr>
          </a:p>
          <a:p>
            <a:pPr marL="342900" indent="-342900">
              <a:buClr>
                <a:srgbClr val="8AD0D6"/>
              </a:buClr>
            </a:pPr>
            <a:r>
              <a:rPr lang="en-US" sz="2900" dirty="0">
                <a:solidFill>
                  <a:schemeClr val="bg1"/>
                </a:solidFill>
                <a:latin typeface=" times new roman"/>
                <a:ea typeface="+mj-lt"/>
                <a:cs typeface="+mj-lt"/>
              </a:rPr>
              <a:t>Many people who joined the MOOCs are confused about whether to complete their education or </a:t>
            </a:r>
            <a:r>
              <a:rPr lang="en-US" sz="2900" dirty="0" smtClean="0">
                <a:solidFill>
                  <a:schemeClr val="bg1"/>
                </a:solidFill>
                <a:latin typeface=" times new roman"/>
                <a:ea typeface="+mj-lt"/>
                <a:cs typeface="+mj-lt"/>
              </a:rPr>
              <a:t>not.</a:t>
            </a:r>
          </a:p>
          <a:p>
            <a:pPr marL="342900" indent="-342900">
              <a:buClr>
                <a:srgbClr val="8AD0D6"/>
              </a:buClr>
            </a:pPr>
            <a:endParaRPr lang="en-US" sz="2900" dirty="0">
              <a:solidFill>
                <a:schemeClr val="bg1"/>
              </a:solidFill>
              <a:latin typeface=" times new roman"/>
            </a:endParaRPr>
          </a:p>
          <a:p>
            <a:pPr marL="342900" indent="-342900">
              <a:buClr>
                <a:srgbClr val="8AD0D6"/>
              </a:buClr>
            </a:pPr>
            <a:r>
              <a:rPr lang="en-US" sz="2900" dirty="0">
                <a:solidFill>
                  <a:schemeClr val="bg1"/>
                </a:solidFill>
                <a:latin typeface=" times new roman"/>
                <a:ea typeface="+mj-lt"/>
                <a:cs typeface="+mj-lt"/>
              </a:rPr>
              <a:t>There is a lack of understanding of learning behavior through the online mode of education. The results after the course completion are very low because there is a lack of interaction between the learners and the instructors.</a:t>
            </a:r>
            <a:endParaRPr lang="en-US" sz="2900" dirty="0">
              <a:solidFill>
                <a:schemeClr val="bg1"/>
              </a:solidFill>
              <a:latin typeface=" times new roman"/>
            </a:endParaRPr>
          </a:p>
          <a:p>
            <a:pPr marL="342900" indent="-342900">
              <a:buClr>
                <a:srgbClr val="8AD0D6"/>
              </a:buClr>
            </a:pPr>
            <a:endParaRPr lang="en-US" dirty="0">
              <a:solidFill>
                <a:schemeClr val="bg1"/>
              </a:solidFill>
            </a:endParaRPr>
          </a:p>
        </p:txBody>
      </p:sp>
    </p:spTree>
    <p:extLst>
      <p:ext uri="{BB962C8B-B14F-4D97-AF65-F5344CB8AC3E}">
        <p14:creationId xmlns:p14="http://schemas.microsoft.com/office/powerpoint/2010/main" val="1781723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4C7B682-E41E-0989-6E52-104D0CA40860}"/>
              </a:ext>
            </a:extLst>
          </p:cNvPr>
          <p:cNvSpPr>
            <a:spLocks noGrp="1"/>
          </p:cNvSpPr>
          <p:nvPr>
            <p:ph idx="1"/>
          </p:nvPr>
        </p:nvSpPr>
        <p:spPr>
          <a:xfrm>
            <a:off x="856097" y="1286192"/>
            <a:ext cx="6711654" cy="4678238"/>
          </a:xfrm>
        </p:spPr>
        <p:txBody>
          <a:bodyPr vert="horz" lIns="91440" tIns="45720" rIns="91440" bIns="45720" rtlCol="0" anchor="t">
            <a:noAutofit/>
          </a:bodyPr>
          <a:lstStyle/>
          <a:p>
            <a:pPr marL="342900" indent="-342900">
              <a:buClr>
                <a:srgbClr val="8AD0D6"/>
              </a:buClr>
            </a:pPr>
            <a:r>
              <a:rPr lang="en-US" sz="1800" dirty="0">
                <a:solidFill>
                  <a:schemeClr val="bg1"/>
                </a:solidFill>
                <a:latin typeface=" times new roman"/>
                <a:ea typeface="+mj-lt"/>
                <a:cs typeface="+mj-lt"/>
              </a:rPr>
              <a:t>The students who are pursuing their courses online are in large numbers, so the information is stored in the large data, including the student ID, years, enrollment date and time, course ID, gender, and the number of courses</a:t>
            </a:r>
            <a:r>
              <a:rPr lang="en-US" sz="1800" dirty="0" smtClean="0">
                <a:solidFill>
                  <a:schemeClr val="bg1"/>
                </a:solidFill>
                <a:latin typeface=" times new roman"/>
                <a:ea typeface="+mj-lt"/>
                <a:cs typeface="+mj-lt"/>
              </a:rPr>
              <a:t>.</a:t>
            </a:r>
          </a:p>
          <a:p>
            <a:pPr marL="342900" indent="-342900">
              <a:buClr>
                <a:srgbClr val="8AD0D6"/>
              </a:buClr>
            </a:pPr>
            <a:endParaRPr lang="en-US" sz="800" dirty="0">
              <a:solidFill>
                <a:schemeClr val="bg1"/>
              </a:solidFill>
              <a:latin typeface=" times new roman"/>
            </a:endParaRPr>
          </a:p>
          <a:p>
            <a:pPr marL="342900" indent="-342900">
              <a:buClr>
                <a:srgbClr val="8AD0D6"/>
              </a:buClr>
            </a:pPr>
            <a:r>
              <a:rPr lang="en-US" sz="1800" dirty="0">
                <a:solidFill>
                  <a:schemeClr val="bg1"/>
                </a:solidFill>
                <a:latin typeface=" times new roman"/>
                <a:ea typeface="+mj-lt"/>
                <a:cs typeface="+mj-lt"/>
              </a:rPr>
              <a:t>The dropout rates of the given data set and the accuracy is predicted by some of the Machine learning techniques such as Random Forest Classifier, Decision tree, Logistic regression, KNN classifier, polynomial SVM, Gradient boost, AdaBoost, MLP Regressor. Finding the accuracy, precision, and ROC Curve for each machine learning algorithm</a:t>
            </a:r>
            <a:r>
              <a:rPr lang="en-US" sz="1800" dirty="0" smtClean="0">
                <a:solidFill>
                  <a:schemeClr val="bg1"/>
                </a:solidFill>
                <a:latin typeface=" times new roman"/>
                <a:ea typeface="+mj-lt"/>
                <a:cs typeface="+mj-lt"/>
              </a:rPr>
              <a:t>.</a:t>
            </a:r>
          </a:p>
          <a:p>
            <a:pPr marL="342900" indent="-342900">
              <a:buClr>
                <a:srgbClr val="8AD0D6"/>
              </a:buClr>
            </a:pPr>
            <a:endParaRPr lang="en-US" sz="800" dirty="0">
              <a:solidFill>
                <a:schemeClr val="bg1"/>
              </a:solidFill>
              <a:latin typeface=" times new roman"/>
            </a:endParaRPr>
          </a:p>
          <a:p>
            <a:pPr marL="342900" indent="-342900">
              <a:buClr>
                <a:srgbClr val="8AD0D6"/>
              </a:buClr>
            </a:pPr>
            <a:r>
              <a:rPr lang="en-US" sz="1800" dirty="0">
                <a:solidFill>
                  <a:schemeClr val="bg1"/>
                </a:solidFill>
                <a:latin typeface=" times new roman"/>
                <a:ea typeface="+mj-lt"/>
                <a:cs typeface="+mj-lt"/>
              </a:rPr>
              <a:t>The goal of our research is all about finding the accuracy and precision of the MOOC course each year and predicting the learners from dropping out of the online courses</a:t>
            </a:r>
            <a:r>
              <a:rPr lang="en-US" sz="1800" dirty="0">
                <a:solidFill>
                  <a:schemeClr val="bg1"/>
                </a:solidFill>
                <a:ea typeface="+mj-lt"/>
                <a:cs typeface="+mj-lt"/>
              </a:rPr>
              <a:t>.</a:t>
            </a:r>
            <a:endParaRPr lang="en-US" dirty="0">
              <a:solidFill>
                <a:schemeClr val="bg1"/>
              </a:solidFill>
            </a:endParaRPr>
          </a:p>
        </p:txBody>
      </p:sp>
      <p:sp>
        <p:nvSpPr>
          <p:cNvPr id="4" name="TextBox 3">
            <a:extLst>
              <a:ext uri="{FF2B5EF4-FFF2-40B4-BE49-F238E27FC236}">
                <a16:creationId xmlns:a16="http://schemas.microsoft.com/office/drawing/2014/main" xmlns="" id="{864C2A61-384B-D21D-E684-E8C1C069A6FE}"/>
              </a:ext>
            </a:extLst>
          </p:cNvPr>
          <p:cNvSpPr txBox="1"/>
          <p:nvPr/>
        </p:nvSpPr>
        <p:spPr>
          <a:xfrm>
            <a:off x="9291665" y="-860444"/>
            <a:ext cx="428804" cy="1421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Tree>
    <p:extLst>
      <p:ext uri="{BB962C8B-B14F-4D97-AF65-F5344CB8AC3E}">
        <p14:creationId xmlns:p14="http://schemas.microsoft.com/office/powerpoint/2010/main" val="4596526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dirty="0" smtClean="0">
                <a:solidFill>
                  <a:schemeClr val="bg1"/>
                </a:solidFill>
                <a:latin typeface=" times new roman"/>
              </a:rPr>
              <a:t>Literature review</a:t>
            </a:r>
            <a:endParaRPr lang="en-US" sz="3600" dirty="0">
              <a:solidFill>
                <a:schemeClr val="bg1"/>
              </a:solidFill>
              <a:latin typeface=" times new roman"/>
            </a:endParaRPr>
          </a:p>
        </p:txBody>
      </p:sp>
      <p:sp>
        <p:nvSpPr>
          <p:cNvPr id="3" name="Content Placeholder 2"/>
          <p:cNvSpPr>
            <a:spLocks noGrp="1"/>
          </p:cNvSpPr>
          <p:nvPr>
            <p:ph idx="1"/>
          </p:nvPr>
        </p:nvSpPr>
        <p:spPr>
          <a:xfrm>
            <a:off x="457200" y="914400"/>
            <a:ext cx="8229600" cy="5791200"/>
          </a:xfrm>
        </p:spPr>
        <p:txBody>
          <a:bodyPr>
            <a:normAutofit fontScale="92500" lnSpcReduction="10000"/>
          </a:bodyPr>
          <a:lstStyle/>
          <a:p>
            <a:pPr algn="just"/>
            <a:r>
              <a:rPr lang="en-US" sz="1800" dirty="0">
                <a:solidFill>
                  <a:schemeClr val="bg1"/>
                </a:solidFill>
                <a:latin typeface=" times new roman"/>
              </a:rPr>
              <a:t>One major issue is the high percentage of dropouts. The majority of students who enroll in online courses do not complete them and drop out </a:t>
            </a:r>
            <a:r>
              <a:rPr lang="en-US" sz="1800" dirty="0" err="1">
                <a:solidFill>
                  <a:schemeClr val="bg1"/>
                </a:solidFill>
                <a:latin typeface=" times new roman"/>
              </a:rPr>
              <a:t>midway.MOOC</a:t>
            </a:r>
            <a:r>
              <a:rPr lang="en-US" sz="1800" dirty="0">
                <a:solidFill>
                  <a:schemeClr val="bg1"/>
                </a:solidFill>
                <a:latin typeface=" times new roman"/>
              </a:rPr>
              <a:t> development might be limited by various factors. It's important to be able to predict whether or not a student will drop </a:t>
            </a:r>
            <a:r>
              <a:rPr lang="en-US" sz="1800" dirty="0" smtClean="0">
                <a:solidFill>
                  <a:schemeClr val="bg1"/>
                </a:solidFill>
                <a:latin typeface=" times new roman"/>
              </a:rPr>
              <a:t>out.</a:t>
            </a:r>
          </a:p>
          <a:p>
            <a:pPr algn="just"/>
            <a:endParaRPr lang="en-US" sz="1800" dirty="0" smtClean="0">
              <a:solidFill>
                <a:schemeClr val="bg1"/>
              </a:solidFill>
              <a:latin typeface=" times new roman"/>
            </a:endParaRPr>
          </a:p>
          <a:p>
            <a:pPr marL="0" indent="0" algn="just">
              <a:buNone/>
            </a:pPr>
            <a:r>
              <a:rPr lang="en-US" sz="1800" b="1" dirty="0" smtClean="0">
                <a:solidFill>
                  <a:schemeClr val="bg1"/>
                </a:solidFill>
                <a:latin typeface=" times new roman"/>
              </a:rPr>
              <a:t>Classification</a:t>
            </a:r>
          </a:p>
          <a:p>
            <a:pPr marL="0" indent="0" algn="just">
              <a:buNone/>
            </a:pPr>
            <a:endParaRPr lang="en-US" sz="1800" b="1" dirty="0">
              <a:solidFill>
                <a:schemeClr val="bg1"/>
              </a:solidFill>
              <a:latin typeface=" times new roman"/>
            </a:endParaRPr>
          </a:p>
          <a:p>
            <a:pPr algn="just"/>
            <a:r>
              <a:rPr lang="en-US" sz="1800" dirty="0">
                <a:solidFill>
                  <a:schemeClr val="bg1"/>
                </a:solidFill>
                <a:latin typeface=" times new roman"/>
              </a:rPr>
              <a:t>[1]. Herbert </a:t>
            </a:r>
            <a:r>
              <a:rPr lang="en-US" sz="1800" dirty="0" err="1" smtClean="0">
                <a:solidFill>
                  <a:schemeClr val="bg1"/>
                </a:solidFill>
                <a:latin typeface=" times new roman"/>
              </a:rPr>
              <a:t>Schildt</a:t>
            </a:r>
            <a:r>
              <a:rPr lang="en-US" sz="1800" dirty="0" smtClean="0">
                <a:solidFill>
                  <a:schemeClr val="bg1"/>
                </a:solidFill>
                <a:latin typeface=" times new roman"/>
              </a:rPr>
              <a:t> </a:t>
            </a:r>
            <a:r>
              <a:rPr lang="en-US" sz="1800" dirty="0">
                <a:solidFill>
                  <a:schemeClr val="bg1"/>
                </a:solidFill>
                <a:latin typeface=" times new roman"/>
              </a:rPr>
              <a:t>5th  </a:t>
            </a:r>
            <a:r>
              <a:rPr lang="en-US" sz="1800" dirty="0" smtClean="0">
                <a:solidFill>
                  <a:schemeClr val="bg1"/>
                </a:solidFill>
                <a:latin typeface=" times new roman"/>
              </a:rPr>
              <a:t>edition, </a:t>
            </a:r>
            <a:r>
              <a:rPr lang="en-US" sz="1800" dirty="0" err="1">
                <a:solidFill>
                  <a:schemeClr val="bg1"/>
                </a:solidFill>
                <a:latin typeface=" times new roman"/>
              </a:rPr>
              <a:t>Dietel</a:t>
            </a:r>
            <a:r>
              <a:rPr lang="en-US" sz="1800" dirty="0">
                <a:solidFill>
                  <a:schemeClr val="bg1"/>
                </a:solidFill>
                <a:latin typeface=" times new roman"/>
              </a:rPr>
              <a:t> and </a:t>
            </a:r>
            <a:r>
              <a:rPr lang="en-US" sz="1800" dirty="0" err="1" smtClean="0">
                <a:solidFill>
                  <a:schemeClr val="bg1"/>
                </a:solidFill>
                <a:latin typeface=" times new roman"/>
              </a:rPr>
              <a:t>Dietel</a:t>
            </a:r>
            <a:r>
              <a:rPr lang="en-US" sz="1800" dirty="0" smtClean="0">
                <a:solidFill>
                  <a:schemeClr val="bg1"/>
                </a:solidFill>
                <a:latin typeface=" times new roman"/>
              </a:rPr>
              <a:t> </a:t>
            </a:r>
            <a:r>
              <a:rPr lang="en-US" sz="1800" dirty="0">
                <a:solidFill>
                  <a:schemeClr val="bg1"/>
                </a:solidFill>
                <a:latin typeface=" times new roman"/>
              </a:rPr>
              <a:t>4thedition</a:t>
            </a:r>
          </a:p>
          <a:p>
            <a:pPr marL="0" indent="0" algn="just">
              <a:buNone/>
            </a:pPr>
            <a:r>
              <a:rPr lang="en-US" sz="1800" dirty="0" smtClean="0">
                <a:solidFill>
                  <a:schemeClr val="bg1"/>
                </a:solidFill>
                <a:latin typeface=" times new roman"/>
              </a:rPr>
              <a:t>	</a:t>
            </a:r>
            <a:r>
              <a:rPr lang="en-US" sz="1800" dirty="0">
                <a:solidFill>
                  <a:schemeClr val="bg1"/>
                </a:solidFill>
                <a:latin typeface=" times new roman"/>
              </a:rPr>
              <a:t>People that extract features in this procedure must be familiar with the dataset and have some subject knowledge. When using feature engineering to extract features, various iterations of feature extraction and testing are required. As a result, the process takes a long time and is unreliable. In feature engineering, on the other hand, methodologies for extracting features are adapted to the features of datasets. Strategies that work for one type of dataset may not work for another type of dataset. New algorithms for extracting features must be created manually if new types of datasets </a:t>
            </a:r>
            <a:r>
              <a:rPr lang="en-US" sz="1800" dirty="0" smtClean="0">
                <a:solidFill>
                  <a:schemeClr val="bg1"/>
                </a:solidFill>
                <a:latin typeface=" times new roman"/>
              </a:rPr>
              <a:t>exist.</a:t>
            </a:r>
          </a:p>
          <a:p>
            <a:pPr algn="just"/>
            <a:r>
              <a:rPr lang="en-US" sz="1800" dirty="0">
                <a:solidFill>
                  <a:schemeClr val="bg1"/>
                </a:solidFill>
                <a:latin typeface=" times new roman"/>
              </a:rPr>
              <a:t>Rahul </a:t>
            </a:r>
            <a:r>
              <a:rPr lang="en-US" sz="1800" dirty="0" err="1">
                <a:solidFill>
                  <a:schemeClr val="bg1"/>
                </a:solidFill>
                <a:latin typeface=" times new roman"/>
              </a:rPr>
              <a:t>Katarya;Jalaj</a:t>
            </a:r>
            <a:r>
              <a:rPr lang="en-US" sz="1800" dirty="0">
                <a:solidFill>
                  <a:schemeClr val="bg1"/>
                </a:solidFill>
                <a:latin typeface=" times new roman"/>
              </a:rPr>
              <a:t> </a:t>
            </a:r>
            <a:r>
              <a:rPr lang="en-US" sz="1800" dirty="0" err="1">
                <a:solidFill>
                  <a:schemeClr val="bg1"/>
                </a:solidFill>
                <a:latin typeface=" times new roman"/>
              </a:rPr>
              <a:t>Gaba;Aryan</a:t>
            </a:r>
            <a:r>
              <a:rPr lang="en-US" sz="1800" dirty="0">
                <a:solidFill>
                  <a:schemeClr val="bg1"/>
                </a:solidFill>
                <a:latin typeface=" times new roman"/>
              </a:rPr>
              <a:t> </a:t>
            </a:r>
            <a:r>
              <a:rPr lang="en-US" sz="1800" dirty="0" err="1">
                <a:solidFill>
                  <a:schemeClr val="bg1"/>
                </a:solidFill>
                <a:latin typeface=" times new roman"/>
              </a:rPr>
              <a:t>Garg;Varsha</a:t>
            </a:r>
            <a:r>
              <a:rPr lang="en-US" sz="1800" dirty="0">
                <a:solidFill>
                  <a:schemeClr val="bg1"/>
                </a:solidFill>
                <a:latin typeface=" times new roman"/>
              </a:rPr>
              <a:t> </a:t>
            </a:r>
            <a:r>
              <a:rPr lang="en-US" sz="1800" dirty="0" err="1">
                <a:solidFill>
                  <a:schemeClr val="bg1"/>
                </a:solidFill>
                <a:latin typeface=" times new roman"/>
              </a:rPr>
              <a:t>Verma</a:t>
            </a:r>
            <a:r>
              <a:rPr lang="en-US" sz="1800" dirty="0">
                <a:solidFill>
                  <a:schemeClr val="bg1"/>
                </a:solidFill>
                <a:latin typeface=" times new roman"/>
              </a:rPr>
              <a:t>; (</a:t>
            </a:r>
            <a:r>
              <a:rPr lang="en-US" sz="1800" dirty="0" smtClean="0">
                <a:solidFill>
                  <a:schemeClr val="bg1"/>
                </a:solidFill>
                <a:latin typeface=" times new roman"/>
              </a:rPr>
              <a:t>2021).</a:t>
            </a:r>
          </a:p>
          <a:p>
            <a:pPr marL="0" indent="0" algn="just">
              <a:buNone/>
            </a:pPr>
            <a:r>
              <a:rPr lang="en-US" sz="1800" dirty="0" smtClean="0">
                <a:solidFill>
                  <a:schemeClr val="bg1"/>
                </a:solidFill>
                <a:latin typeface=" times new roman"/>
              </a:rPr>
              <a:t>	This </a:t>
            </a:r>
            <a:r>
              <a:rPr lang="en-US" sz="1800" dirty="0">
                <a:solidFill>
                  <a:schemeClr val="bg1"/>
                </a:solidFill>
                <a:latin typeface=" times new roman"/>
              </a:rPr>
              <a:t>research focuses on utilizing ML and RF to predict MOOC dropout  to predict student </a:t>
            </a:r>
            <a:r>
              <a:rPr lang="en-US" sz="1800" dirty="0" err="1">
                <a:solidFill>
                  <a:schemeClr val="bg1"/>
                </a:solidFill>
                <a:latin typeface=" times new roman"/>
              </a:rPr>
              <a:t>dropout.Machine</a:t>
            </a:r>
            <a:r>
              <a:rPr lang="en-US" sz="1800" dirty="0">
                <a:solidFill>
                  <a:schemeClr val="bg1"/>
                </a:solidFill>
                <a:latin typeface=" times new roman"/>
              </a:rPr>
              <a:t> Learning (ML) is a powerful technology that may be used in Learning Analytics to uncover hidden patterns of student involvement in MOOCs, offering advantages above standard statistical analysis</a:t>
            </a:r>
            <a:endParaRPr lang="en-US" sz="1800" dirty="0" smtClean="0">
              <a:solidFill>
                <a:schemeClr val="bg1"/>
              </a:solidFill>
              <a:latin typeface=" times new roman"/>
            </a:endParaRPr>
          </a:p>
          <a:p>
            <a:pPr algn="just"/>
            <a:endParaRPr lang="en-US" sz="1800" dirty="0">
              <a:latin typeface=" times new roman"/>
            </a:endParaRPr>
          </a:p>
          <a:p>
            <a:endParaRPr lang="en-US" sz="1800" dirty="0"/>
          </a:p>
        </p:txBody>
      </p:sp>
    </p:spTree>
    <p:extLst>
      <p:ext uri="{BB962C8B-B14F-4D97-AF65-F5344CB8AC3E}">
        <p14:creationId xmlns:p14="http://schemas.microsoft.com/office/powerpoint/2010/main" val="3948558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r>
              <a:rPr lang="en-US" dirty="0"/>
              <a:t>.</a:t>
            </a:r>
          </a:p>
        </p:txBody>
      </p:sp>
      <p:sp>
        <p:nvSpPr>
          <p:cNvPr id="3" name="Content Placeholder 2"/>
          <p:cNvSpPr>
            <a:spLocks noGrp="1"/>
          </p:cNvSpPr>
          <p:nvPr>
            <p:ph idx="1"/>
          </p:nvPr>
        </p:nvSpPr>
        <p:spPr>
          <a:xfrm>
            <a:off x="457200" y="533400"/>
            <a:ext cx="8229600" cy="6095999"/>
          </a:xfrm>
        </p:spPr>
        <p:txBody>
          <a:bodyPr>
            <a:noAutofit/>
          </a:bodyPr>
          <a:lstStyle/>
          <a:p>
            <a:pPr marL="0" indent="0">
              <a:buFont typeface="Wingdings" pitchFamily="2" charset="2"/>
              <a:buChar char="v"/>
            </a:pPr>
            <a:r>
              <a:rPr lang="en-US" sz="1800" dirty="0" smtClean="0">
                <a:solidFill>
                  <a:schemeClr val="bg1"/>
                </a:solidFill>
                <a:latin typeface=" times new roman"/>
              </a:rPr>
              <a:t>  Students</a:t>
            </a:r>
            <a:r>
              <a:rPr lang="en-US" sz="1800" dirty="0">
                <a:solidFill>
                  <a:schemeClr val="bg1"/>
                </a:solidFill>
                <a:latin typeface=" times new roman"/>
              </a:rPr>
              <a:t>' dropout in an online course was also identified using logistic regression. This approach outperformed logistic regression, Support Vector Machine (SVM), and KNN in terms of precision, recall, specificity, and accuracy during validation . Eight machine learning algorithms were used to examine students with a high chance of failing in order to detect their performance early. </a:t>
            </a:r>
            <a:endParaRPr lang="en-US" sz="1800" dirty="0" smtClean="0">
              <a:solidFill>
                <a:schemeClr val="bg1"/>
              </a:solidFill>
              <a:latin typeface=" times new roman"/>
            </a:endParaRPr>
          </a:p>
          <a:p>
            <a:pPr marL="0" indent="0">
              <a:buNone/>
            </a:pPr>
            <a:endParaRPr lang="en-US" sz="1800" dirty="0" smtClean="0">
              <a:solidFill>
                <a:schemeClr val="bg1"/>
              </a:solidFill>
              <a:latin typeface=" times new roman"/>
            </a:endParaRPr>
          </a:p>
          <a:p>
            <a:pPr marL="0" indent="0">
              <a:buFont typeface="Wingdings" pitchFamily="2" charset="2"/>
              <a:buChar char="v"/>
            </a:pPr>
            <a:r>
              <a:rPr lang="en-US" sz="1800" dirty="0" smtClean="0">
                <a:solidFill>
                  <a:schemeClr val="bg1"/>
                </a:solidFill>
                <a:latin typeface=" times new roman"/>
              </a:rPr>
              <a:t>  Random </a:t>
            </a:r>
            <a:r>
              <a:rPr lang="en-US" sz="1800" dirty="0">
                <a:solidFill>
                  <a:schemeClr val="bg1"/>
                </a:solidFill>
                <a:latin typeface=" times new roman"/>
              </a:rPr>
              <a:t>forest, Gradient boost, ADA boost, and MLP Regressor were the most effective algorithms for early student identification. The accuracy was determined to be 95%. Furthermore, data processing was discovered to be crucial in improving the efficiency of ML algorithms. Predictive models have been described in previous studies, however various constraints limit their use to a single learning </a:t>
            </a:r>
            <a:r>
              <a:rPr lang="en-US" sz="1800" dirty="0" smtClean="0">
                <a:solidFill>
                  <a:schemeClr val="bg1"/>
                </a:solidFill>
                <a:latin typeface=" times new roman"/>
              </a:rPr>
              <a:t>platform.</a:t>
            </a:r>
          </a:p>
          <a:p>
            <a:pPr marL="0" indent="0">
              <a:buFont typeface="Wingdings" pitchFamily="2" charset="2"/>
              <a:buChar char="v"/>
            </a:pPr>
            <a:endParaRPr lang="en-US" sz="1800" dirty="0" smtClean="0">
              <a:solidFill>
                <a:schemeClr val="bg1"/>
              </a:solidFill>
              <a:latin typeface=" times new roman"/>
            </a:endParaRPr>
          </a:p>
          <a:p>
            <a:pPr marL="0" indent="0">
              <a:buFont typeface="Wingdings" pitchFamily="2" charset="2"/>
              <a:buChar char="v"/>
            </a:pPr>
            <a:r>
              <a:rPr lang="en-US" sz="1800" dirty="0" smtClean="0">
                <a:solidFill>
                  <a:schemeClr val="bg1"/>
                </a:solidFill>
                <a:latin typeface=" times new roman"/>
              </a:rPr>
              <a:t>  The </a:t>
            </a:r>
            <a:r>
              <a:rPr lang="en-US" sz="1800" dirty="0">
                <a:solidFill>
                  <a:schemeClr val="bg1"/>
                </a:solidFill>
                <a:latin typeface=" times new roman"/>
              </a:rPr>
              <a:t>prediction is made using the Random Forest Model technique in Machine Learning (ML), which is analyzed using validation measures such as accuracy, precision, recall, F1-score, and the Receiver Operating Characteristic (ROC) curve. With an accuracy of 95 percent, precision of 96 percent, recall of 96 percent, and F1-score of 96 percent, the built model can predict whether students will drop out or continue in the MOOC course on any given day. Shapley values were used to explain the contributing features and interactions for the model prediction.</a:t>
            </a:r>
          </a:p>
          <a:p>
            <a:pPr marL="0" indent="0">
              <a:buNone/>
            </a:pPr>
            <a:r>
              <a:rPr lang="en-US" sz="1800" dirty="0">
                <a:solidFill>
                  <a:schemeClr val="bg1"/>
                </a:solidFill>
              </a:rPr>
              <a:t/>
            </a:r>
            <a:br>
              <a:rPr lang="en-US" sz="1800" dirty="0">
                <a:solidFill>
                  <a:schemeClr val="bg1"/>
                </a:solidFill>
              </a:rPr>
            </a:br>
            <a:r>
              <a:rPr lang="en-US" sz="1800" dirty="0">
                <a:solidFill>
                  <a:schemeClr val="bg1"/>
                </a:solidFill>
              </a:rPr>
              <a:t/>
            </a:r>
            <a:br>
              <a:rPr lang="en-US" sz="1800" dirty="0">
                <a:solidFill>
                  <a:schemeClr val="bg1"/>
                </a:solidFill>
              </a:rPr>
            </a:br>
            <a:r>
              <a:rPr lang="en-US" sz="1800" dirty="0">
                <a:solidFill>
                  <a:schemeClr val="bg1"/>
                </a:solidFill>
              </a:rPr>
              <a:t/>
            </a:r>
            <a:br>
              <a:rPr lang="en-US" sz="1800" dirty="0">
                <a:solidFill>
                  <a:schemeClr val="bg1"/>
                </a:solidFill>
              </a:rPr>
            </a:br>
            <a:endParaRPr lang="en-US" sz="1800" dirty="0">
              <a:solidFill>
                <a:schemeClr val="bg1"/>
              </a:solidFill>
            </a:endParaRPr>
          </a:p>
        </p:txBody>
      </p:sp>
    </p:spTree>
    <p:extLst>
      <p:ext uri="{BB962C8B-B14F-4D97-AF65-F5344CB8AC3E}">
        <p14:creationId xmlns:p14="http://schemas.microsoft.com/office/powerpoint/2010/main" val="22944005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304800" y="0"/>
            <a:ext cx="8305800" cy="6553200"/>
          </a:xfrm>
        </p:spPr>
        <p:txBody>
          <a:bodyPr>
            <a:noAutofit/>
          </a:bodyPr>
          <a:lstStyle/>
          <a:p>
            <a:pPr marL="0" indent="0" algn="just">
              <a:buNone/>
            </a:pPr>
            <a:r>
              <a:rPr lang="en-US" sz="1700" dirty="0">
                <a:solidFill>
                  <a:schemeClr val="bg1"/>
                </a:solidFill>
                <a:latin typeface=" times new roman"/>
              </a:rPr>
              <a:t>Significant features that assist MOOC learners and designers in developing course material, course structure, and delivery were established using a Decision Tree (DT) algorithm .To evaluate the in-course behavior of online students, three MOOC datasets were subjected to a variety of machine learning techniques. According to the authors, the models utilized could be useful in predicting crucial features in order to reduce </a:t>
            </a:r>
            <a:r>
              <a:rPr lang="en-US" sz="1700" dirty="0" smtClean="0">
                <a:solidFill>
                  <a:schemeClr val="bg1"/>
                </a:solidFill>
                <a:latin typeface=" times new roman"/>
              </a:rPr>
              <a:t>attrition.</a:t>
            </a:r>
          </a:p>
          <a:p>
            <a:pPr algn="just"/>
            <a:endParaRPr lang="en-US" sz="1700" dirty="0">
              <a:solidFill>
                <a:schemeClr val="bg1"/>
              </a:solidFill>
              <a:latin typeface=" times new roman"/>
            </a:endParaRPr>
          </a:p>
          <a:p>
            <a:pPr marL="0" indent="0" algn="just">
              <a:buNone/>
            </a:pPr>
            <a:r>
              <a:rPr lang="en-US" sz="1700" dirty="0" smtClean="0">
                <a:solidFill>
                  <a:schemeClr val="bg1"/>
                </a:solidFill>
                <a:latin typeface=" times new roman"/>
              </a:rPr>
              <a:t>These </a:t>
            </a:r>
            <a:r>
              <a:rPr lang="en-US" sz="1700" dirty="0">
                <a:solidFill>
                  <a:schemeClr val="bg1"/>
                </a:solidFill>
                <a:latin typeface=" times new roman"/>
              </a:rPr>
              <a:t>studies aid in the prediction of student outcomes, including dropout rate; however, none of them forecast students who are at danger of dropping out at a later point in the course. As a result, we present the RF model with features such as including average, standard deviation, variance and </a:t>
            </a:r>
            <a:r>
              <a:rPr lang="en-US" sz="1700" dirty="0" err="1" smtClean="0">
                <a:solidFill>
                  <a:schemeClr val="bg1"/>
                </a:solidFill>
                <a:latin typeface=" times new roman"/>
              </a:rPr>
              <a:t>skewnes</a:t>
            </a:r>
            <a:r>
              <a:rPr lang="en-US" sz="1700" dirty="0" smtClean="0">
                <a:solidFill>
                  <a:schemeClr val="bg1"/>
                </a:solidFill>
                <a:latin typeface=" times new roman"/>
              </a:rPr>
              <a:t>.</a:t>
            </a:r>
          </a:p>
          <a:p>
            <a:pPr marL="0" indent="0" algn="just">
              <a:buNone/>
            </a:pPr>
            <a:endParaRPr lang="en-US" sz="1700" dirty="0">
              <a:solidFill>
                <a:schemeClr val="bg1"/>
              </a:solidFill>
              <a:latin typeface=" times new roman"/>
            </a:endParaRPr>
          </a:p>
          <a:p>
            <a:pPr algn="just"/>
            <a:r>
              <a:rPr lang="en-US" sz="1700" dirty="0">
                <a:solidFill>
                  <a:schemeClr val="bg1"/>
                </a:solidFill>
                <a:latin typeface=" times new roman"/>
              </a:rPr>
              <a:t>The literature review presented in this article is primarily divided into two categories: methodologies and objectives. The strategies are described first in this article since they are used to achieve the goals discussed in each reference. These strategies are then implemented using a variety of algorithmic ways.</a:t>
            </a:r>
          </a:p>
          <a:p>
            <a:pPr marL="0" indent="0" algn="just">
              <a:buNone/>
            </a:pPr>
            <a:endParaRPr lang="en-US" sz="1700" dirty="0" smtClean="0">
              <a:solidFill>
                <a:schemeClr val="bg1"/>
              </a:solidFill>
              <a:latin typeface=" times new roman"/>
            </a:endParaRPr>
          </a:p>
          <a:p>
            <a:pPr marL="0" indent="0" algn="just">
              <a:buNone/>
            </a:pPr>
            <a:r>
              <a:rPr lang="en-US" sz="1700" dirty="0" smtClean="0">
                <a:solidFill>
                  <a:schemeClr val="bg1"/>
                </a:solidFill>
                <a:latin typeface=" times new roman"/>
              </a:rPr>
              <a:t>Objectives</a:t>
            </a:r>
            <a:r>
              <a:rPr lang="en-US" sz="1700" dirty="0">
                <a:solidFill>
                  <a:schemeClr val="bg1"/>
                </a:solidFill>
                <a:latin typeface=" times new roman"/>
              </a:rPr>
              <a:t>: The objectives are linked to the students' learning processes' interests and concerns.</a:t>
            </a:r>
          </a:p>
          <a:p>
            <a:pPr marL="0" indent="0" algn="just">
              <a:buNone/>
            </a:pPr>
            <a:endParaRPr lang="en-US" sz="1700" dirty="0" smtClean="0">
              <a:solidFill>
                <a:schemeClr val="bg1"/>
              </a:solidFill>
              <a:latin typeface=" times new roman"/>
            </a:endParaRPr>
          </a:p>
          <a:p>
            <a:pPr marL="0" indent="0" algn="just">
              <a:buNone/>
            </a:pPr>
            <a:r>
              <a:rPr lang="en-US" sz="1700" dirty="0" smtClean="0">
                <a:solidFill>
                  <a:schemeClr val="bg1"/>
                </a:solidFill>
                <a:latin typeface=" times new roman"/>
              </a:rPr>
              <a:t>Techniques</a:t>
            </a:r>
            <a:r>
              <a:rPr lang="en-US" sz="1700" dirty="0">
                <a:solidFill>
                  <a:schemeClr val="bg1"/>
                </a:solidFill>
                <a:latin typeface=" times new roman"/>
              </a:rPr>
              <a:t>: The techniques take into consideration various algorithms, methods, and tools that process data in order to assess and anticipate the sign of things to come.</a:t>
            </a:r>
          </a:p>
          <a:p>
            <a:pPr marL="0" indent="0" algn="just">
              <a:buNone/>
            </a:pPr>
            <a:endParaRPr lang="en-US" sz="1700" dirty="0">
              <a:solidFill>
                <a:schemeClr val="bg1"/>
              </a:solidFill>
            </a:endParaRPr>
          </a:p>
        </p:txBody>
      </p:sp>
    </p:spTree>
    <p:extLst>
      <p:ext uri="{BB962C8B-B14F-4D97-AF65-F5344CB8AC3E}">
        <p14:creationId xmlns:p14="http://schemas.microsoft.com/office/powerpoint/2010/main" val="25138802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458200" cy="6150008"/>
          </a:xfrm>
        </p:spPr>
        <p:txBody>
          <a:bodyPr anchor="t" anchorCtr="0">
            <a:normAutofit/>
          </a:bodyPr>
          <a:lstStyle/>
          <a:p>
            <a:pPr algn="just">
              <a:buNone/>
            </a:pPr>
            <a:r>
              <a:rPr lang="en-US" sz="2800" b="1" dirty="0">
                <a:solidFill>
                  <a:schemeClr val="accent3">
                    <a:lumMod val="20000"/>
                    <a:lumOff val="80000"/>
                  </a:schemeClr>
                </a:solidFill>
                <a:latin typeface="Times New Roman" pitchFamily="18" charset="0"/>
                <a:cs typeface="Times New Roman" pitchFamily="18" charset="0"/>
              </a:rPr>
              <a:t>         </a:t>
            </a:r>
            <a:r>
              <a:rPr lang="en-US" sz="2800" b="1" dirty="0" smtClean="0">
                <a:solidFill>
                  <a:schemeClr val="accent3">
                    <a:lumMod val="20000"/>
                    <a:lumOff val="80000"/>
                  </a:schemeClr>
                </a:solidFill>
                <a:latin typeface="Times New Roman" pitchFamily="18" charset="0"/>
                <a:cs typeface="Times New Roman" pitchFamily="18" charset="0"/>
              </a:rPr>
              <a:t>   </a:t>
            </a:r>
            <a:r>
              <a:rPr lang="en-US" sz="2800" b="1" dirty="0" smtClean="0">
                <a:solidFill>
                  <a:schemeClr val="accent3">
                    <a:lumMod val="40000"/>
                    <a:lumOff val="60000"/>
                  </a:schemeClr>
                </a:solidFill>
                <a:latin typeface="Times New Roman" pitchFamily="18" charset="0"/>
                <a:cs typeface="Times New Roman" pitchFamily="18" charset="0"/>
              </a:rPr>
              <a:t>Methodology</a:t>
            </a:r>
            <a:r>
              <a:rPr lang="en-US" sz="2800" b="1" dirty="0" smtClean="0">
                <a:solidFill>
                  <a:schemeClr val="accent3">
                    <a:lumMod val="20000"/>
                    <a:lumOff val="80000"/>
                  </a:schemeClr>
                </a:solidFill>
                <a:latin typeface="Times New Roman" pitchFamily="18" charset="0"/>
                <a:cs typeface="Times New Roman" pitchFamily="18" charset="0"/>
              </a:rPr>
              <a:t>  - Machine </a:t>
            </a:r>
            <a:r>
              <a:rPr lang="en-US" sz="2800" b="1" dirty="0">
                <a:solidFill>
                  <a:schemeClr val="accent3">
                    <a:lumMod val="20000"/>
                    <a:lumOff val="80000"/>
                  </a:schemeClr>
                </a:solidFill>
                <a:latin typeface="Times New Roman" pitchFamily="18" charset="0"/>
                <a:cs typeface="Times New Roman" pitchFamily="18" charset="0"/>
              </a:rPr>
              <a:t>Learning  Models</a:t>
            </a:r>
          </a:p>
          <a:p>
            <a:pPr algn="just">
              <a:buNone/>
            </a:pPr>
            <a:endParaRPr lang="en-US" sz="2800" b="1" dirty="0">
              <a:solidFill>
                <a:schemeClr val="accent3">
                  <a:lumMod val="20000"/>
                  <a:lumOff val="80000"/>
                </a:schemeClr>
              </a:solidFill>
              <a:latin typeface="Times New Roman" pitchFamily="18" charset="0"/>
              <a:cs typeface="Times New Roman" pitchFamily="18" charset="0"/>
            </a:endParaRPr>
          </a:p>
          <a:p>
            <a:pPr algn="just">
              <a:buNone/>
            </a:pPr>
            <a:endParaRPr lang="en-US" sz="2800" b="1" dirty="0">
              <a:solidFill>
                <a:schemeClr val="accent3">
                  <a:lumMod val="20000"/>
                  <a:lumOff val="80000"/>
                </a:schemeClr>
              </a:solidFill>
              <a:latin typeface="Times New Roman" pitchFamily="18" charset="0"/>
              <a:cs typeface="Times New Roman" pitchFamily="18" charset="0"/>
            </a:endParaRPr>
          </a:p>
          <a:p>
            <a:pPr algn="just">
              <a:buNone/>
            </a:pPr>
            <a:endParaRPr lang="en-US" sz="1400" dirty="0">
              <a:latin typeface="Times New Roman" pitchFamily="18" charset="0"/>
              <a:cs typeface="Times New Roman" pitchFamily="18" charset="0"/>
            </a:endParaRPr>
          </a:p>
        </p:txBody>
      </p:sp>
      <p:sp>
        <p:nvSpPr>
          <p:cNvPr id="9" name="TextBox 8"/>
          <p:cNvSpPr txBox="1"/>
          <p:nvPr/>
        </p:nvSpPr>
        <p:spPr>
          <a:xfrm>
            <a:off x="0" y="914400"/>
            <a:ext cx="8915400" cy="7679025"/>
          </a:xfrm>
          <a:prstGeom prst="rect">
            <a:avLst/>
          </a:prstGeom>
          <a:noFill/>
        </p:spPr>
        <p:txBody>
          <a:bodyPr wrap="square" rtlCol="0">
            <a:spAutoFit/>
          </a:bodyPr>
          <a:lstStyle/>
          <a:p>
            <a:pPr>
              <a:buFont typeface="Wingdings" pitchFamily="2" charset="2"/>
              <a:buChar char="Ø"/>
            </a:pPr>
            <a:r>
              <a:rPr lang="en-US" sz="1600" dirty="0" smtClean="0">
                <a:solidFill>
                  <a:schemeClr val="bg1"/>
                </a:solidFill>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We </a:t>
            </a:r>
            <a:r>
              <a:rPr lang="en-US" dirty="0">
                <a:solidFill>
                  <a:schemeClr val="bg1"/>
                </a:solidFill>
                <a:latin typeface="Times New Roman" pitchFamily="18" charset="0"/>
                <a:cs typeface="Times New Roman" pitchFamily="18" charset="0"/>
              </a:rPr>
              <a:t>have used the Random Forest, Decision tree, Gradient Boost, Ada Boost, Knn, Svm, Logistic   Regression  Machine Learning Models to find the accuracy for Prediction of early dropouts from online courses.</a:t>
            </a:r>
          </a:p>
          <a:p>
            <a:endParaRPr lang="en-US" dirty="0">
              <a:solidFill>
                <a:schemeClr val="bg1"/>
              </a:solidFill>
              <a:latin typeface="Times New Roman" pitchFamily="18" charset="0"/>
              <a:cs typeface="Times New Roman" pitchFamily="18" charset="0"/>
            </a:endParaRPr>
          </a:p>
          <a:p>
            <a:pPr>
              <a:buFont typeface="Wingdings" pitchFamily="2" charset="2"/>
              <a:buChar char="Ø"/>
            </a:pPr>
            <a:endParaRPr lang="en-US" sz="900" dirty="0">
              <a:solidFill>
                <a:schemeClr val="bg1"/>
              </a:solidFill>
              <a:latin typeface="Times New Roman" pitchFamily="18" charset="0"/>
              <a:cs typeface="Times New Roman" pitchFamily="18" charset="0"/>
            </a:endParaRPr>
          </a:p>
          <a:p>
            <a:pPr>
              <a:buFont typeface="Wingdings" pitchFamily="2" charset="2"/>
              <a:buChar char="Ø"/>
            </a:pPr>
            <a:r>
              <a:rPr lang="en-US" sz="1600" dirty="0">
                <a:solidFill>
                  <a:schemeClr val="bg1"/>
                </a:solidFill>
                <a:latin typeface="Times New Roman" pitchFamily="18" charset="0"/>
                <a:cs typeface="Times New Roman" pitchFamily="18" charset="0"/>
              </a:rPr>
              <a:t>  </a:t>
            </a:r>
            <a:r>
              <a:rPr lang="en-US" dirty="0">
                <a:solidFill>
                  <a:schemeClr val="bg1"/>
                </a:solidFill>
                <a:latin typeface="Times New Roman" pitchFamily="18" charset="0"/>
                <a:cs typeface="Times New Roman" pitchFamily="18" charset="0"/>
              </a:rPr>
              <a:t>Here, We got Random Forest, Decision tree, and </a:t>
            </a:r>
          </a:p>
          <a:p>
            <a:r>
              <a:rPr lang="en-US" dirty="0">
                <a:solidFill>
                  <a:schemeClr val="bg1"/>
                </a:solidFill>
                <a:latin typeface="Times New Roman" pitchFamily="18" charset="0"/>
                <a:cs typeface="Times New Roman" pitchFamily="18" charset="0"/>
              </a:rPr>
              <a:t>Gradient Boost techniques that combine the prediction </a:t>
            </a:r>
          </a:p>
          <a:p>
            <a:r>
              <a:rPr lang="en-US" dirty="0">
                <a:solidFill>
                  <a:schemeClr val="bg1"/>
                </a:solidFill>
                <a:latin typeface="Times New Roman" pitchFamily="18" charset="0"/>
                <a:cs typeface="Times New Roman" pitchFamily="18" charset="0"/>
              </a:rPr>
              <a:t>From  different algorithms together which are having </a:t>
            </a:r>
          </a:p>
          <a:p>
            <a:r>
              <a:rPr lang="en-US" dirty="0">
                <a:solidFill>
                  <a:schemeClr val="bg1"/>
                </a:solidFill>
                <a:latin typeface="Times New Roman" pitchFamily="18" charset="0"/>
                <a:cs typeface="Times New Roman" pitchFamily="18" charset="0"/>
              </a:rPr>
              <a:t>High accurate prediction in  among choosen seven</a:t>
            </a:r>
          </a:p>
          <a:p>
            <a:r>
              <a:rPr lang="en-US" dirty="0">
                <a:solidFill>
                  <a:schemeClr val="bg1"/>
                </a:solidFill>
                <a:latin typeface="Times New Roman" pitchFamily="18" charset="0"/>
                <a:cs typeface="Times New Roman" pitchFamily="18" charset="0"/>
              </a:rPr>
              <a:t> Models.</a:t>
            </a:r>
          </a:p>
          <a:p>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 </a:t>
            </a:r>
            <a:r>
              <a:rPr lang="en-US"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a:buFont typeface="Wingdings" pitchFamily="2" charset="2"/>
              <a:buChar char="Ø"/>
            </a:pPr>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                                                                                  </a:t>
            </a:r>
          </a:p>
          <a:p>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p>
          <a:p>
            <a:r>
              <a:rPr lang="en-US" sz="1600" dirty="0" smtClean="0">
                <a:solidFill>
                  <a:schemeClr val="bg1"/>
                </a:solidFill>
                <a:latin typeface="Times New Roman" pitchFamily="18" charset="0"/>
                <a:cs typeface="Times New Roman" pitchFamily="18" charset="0"/>
              </a:rPr>
              <a:t>                                                                                        This </a:t>
            </a:r>
            <a:r>
              <a:rPr lang="en-US" sz="1600" dirty="0">
                <a:solidFill>
                  <a:schemeClr val="bg1"/>
                </a:solidFill>
                <a:latin typeface="Times New Roman" pitchFamily="18" charset="0"/>
                <a:cs typeface="Times New Roman" pitchFamily="18" charset="0"/>
              </a:rPr>
              <a:t>Graph </a:t>
            </a:r>
            <a:r>
              <a:rPr lang="en-US" sz="1600" dirty="0">
                <a:solidFill>
                  <a:schemeClr val="bg1"/>
                </a:solidFill>
              </a:rPr>
              <a:t>From the ASU Dataset, the     </a:t>
            </a:r>
          </a:p>
          <a:p>
            <a:r>
              <a:rPr lang="en-US" sz="1600" dirty="0">
                <a:solidFill>
                  <a:schemeClr val="bg1"/>
                </a:solidFill>
              </a:rPr>
              <a:t>                                                                         </a:t>
            </a:r>
            <a:r>
              <a:rPr lang="en-US" sz="1600" dirty="0" smtClean="0">
                <a:solidFill>
                  <a:schemeClr val="bg1"/>
                </a:solidFill>
              </a:rPr>
              <a:t>                        </a:t>
            </a:r>
            <a:r>
              <a:rPr lang="en-US" sz="1600" dirty="0">
                <a:solidFill>
                  <a:schemeClr val="bg1"/>
                </a:solidFill>
              </a:rPr>
              <a:t>Completion, of course, is high when</a:t>
            </a:r>
          </a:p>
          <a:p>
            <a:r>
              <a:rPr lang="en-US" sz="1600" dirty="0">
                <a:solidFill>
                  <a:schemeClr val="bg1"/>
                </a:solidFill>
              </a:rPr>
              <a:t>                                                                         </a:t>
            </a:r>
            <a:r>
              <a:rPr lang="en-US" sz="1600" dirty="0" smtClean="0">
                <a:solidFill>
                  <a:schemeClr val="bg1"/>
                </a:solidFill>
              </a:rPr>
              <a:t>                        </a:t>
            </a:r>
            <a:r>
              <a:rPr lang="en-US" sz="1600" dirty="0">
                <a:solidFill>
                  <a:schemeClr val="bg1"/>
                </a:solidFill>
              </a:rPr>
              <a:t>compared to dropouts from the courses.</a:t>
            </a:r>
            <a:endParaRPr lang="en-US" sz="1600" b="0" dirty="0">
              <a:solidFill>
                <a:schemeClr val="bg1"/>
              </a:solidFill>
            </a:endParaRPr>
          </a:p>
          <a:p>
            <a:r>
              <a:rPr lang="en-US" sz="1600" dirty="0">
                <a:solidFill>
                  <a:schemeClr val="bg1"/>
                </a:solidFill>
              </a:rPr>
              <a:t/>
            </a:r>
            <a:br>
              <a:rPr lang="en-US" sz="1600" dirty="0">
                <a:solidFill>
                  <a:schemeClr val="bg1"/>
                </a:solidFill>
              </a:rPr>
            </a:br>
            <a:endParaRPr lang="en-US" sz="1600" dirty="0">
              <a:solidFill>
                <a:schemeClr val="bg1"/>
              </a:solidFill>
              <a:latin typeface="Times New Roman" pitchFamily="18" charset="0"/>
              <a:cs typeface="Times New Roman" pitchFamily="18" charset="0"/>
            </a:endParaRPr>
          </a:p>
          <a:p>
            <a:pPr>
              <a:buFont typeface="Wingdings" pitchFamily="2" charset="2"/>
              <a:buChar char="Ø"/>
            </a:pPr>
            <a:endParaRPr lang="en-US" sz="1600" dirty="0">
              <a:solidFill>
                <a:schemeClr val="bg1"/>
              </a:solidFill>
              <a:latin typeface="Times New Roman" pitchFamily="18" charset="0"/>
              <a:cs typeface="Times New Roman" pitchFamily="18" charset="0"/>
            </a:endParaRPr>
          </a:p>
          <a:p>
            <a:pPr>
              <a:buFont typeface="Wingdings" pitchFamily="2" charset="2"/>
              <a:buChar char="Ø"/>
            </a:pPr>
            <a:endParaRPr lang="en-US" sz="1600" dirty="0">
              <a:solidFill>
                <a:schemeClr val="bg1"/>
              </a:solidFill>
              <a:latin typeface="Times New Roman" pitchFamily="18" charset="0"/>
              <a:cs typeface="Times New Roman" pitchFamily="18" charset="0"/>
            </a:endParaRPr>
          </a:p>
          <a:p>
            <a:pPr>
              <a:buFont typeface="Wingdings" pitchFamily="2" charset="2"/>
              <a:buChar char="Ø"/>
            </a:pPr>
            <a:endParaRPr lang="en-US" sz="1600" dirty="0">
              <a:solidFill>
                <a:schemeClr val="bg1"/>
              </a:solidFill>
              <a:latin typeface="Times New Roman" pitchFamily="18" charset="0"/>
              <a:cs typeface="Times New Roman" pitchFamily="18" charset="0"/>
            </a:endParaRPr>
          </a:p>
          <a:p>
            <a:pPr>
              <a:buFont typeface="Wingdings" pitchFamily="2" charset="2"/>
              <a:buChar char="Ø"/>
            </a:pPr>
            <a:endParaRPr lang="en-US" sz="1600" dirty="0">
              <a:solidFill>
                <a:schemeClr val="bg1"/>
              </a:solidFill>
              <a:latin typeface="Times New Roman" pitchFamily="18" charset="0"/>
              <a:cs typeface="Times New Roman" pitchFamily="18" charset="0"/>
            </a:endParaRPr>
          </a:p>
          <a:p>
            <a:pPr>
              <a:buFont typeface="Wingdings" pitchFamily="2" charset="2"/>
              <a:buChar char="Ø"/>
            </a:pPr>
            <a:endParaRPr lang="en-US" sz="1600" dirty="0">
              <a:solidFill>
                <a:schemeClr val="bg1"/>
              </a:solidFill>
              <a:latin typeface="Times New Roman" pitchFamily="18" charset="0"/>
              <a:cs typeface="Times New Roman" pitchFamily="18" charset="0"/>
            </a:endParaRPr>
          </a:p>
          <a:p>
            <a:pPr>
              <a:buFont typeface="Wingdings" pitchFamily="2" charset="2"/>
              <a:buChar char="Ø"/>
            </a:pPr>
            <a:endParaRPr lang="en-US" sz="1600" dirty="0">
              <a:solidFill>
                <a:schemeClr val="bg1"/>
              </a:solidFill>
              <a:latin typeface="Times New Roman" pitchFamily="18" charset="0"/>
              <a:cs typeface="Times New Roman" pitchFamily="18" charset="0"/>
            </a:endParaRPr>
          </a:p>
          <a:p>
            <a:pPr>
              <a:buFont typeface="Wingdings" pitchFamily="2" charset="2"/>
              <a:buChar char="Ø"/>
            </a:pPr>
            <a:endParaRPr lang="en-US" sz="1600" dirty="0">
              <a:solidFill>
                <a:schemeClr val="bg1"/>
              </a:solidFill>
              <a:latin typeface="Times New Roman" pitchFamily="18" charset="0"/>
              <a:cs typeface="Times New Roman" pitchFamily="18" charset="0"/>
            </a:endParaRPr>
          </a:p>
          <a:p>
            <a:pPr>
              <a:buFont typeface="Wingdings" pitchFamily="2" charset="2"/>
              <a:buChar char="Ø"/>
            </a:pPr>
            <a:endParaRPr lang="en-US" sz="1600" dirty="0">
              <a:solidFill>
                <a:schemeClr val="bg1"/>
              </a:solidFill>
              <a:latin typeface="Times New Roman" pitchFamily="18" charset="0"/>
              <a:cs typeface="Times New Roman" pitchFamily="18" charset="0"/>
            </a:endParaRPr>
          </a:p>
          <a:p>
            <a:pPr>
              <a:buFont typeface="Wingdings" pitchFamily="2" charset="2"/>
              <a:buChar char="Ø"/>
            </a:pPr>
            <a:r>
              <a:rPr lang="en-US" sz="1600" dirty="0">
                <a:solidFill>
                  <a:schemeClr val="bg1"/>
                </a:solidFill>
                <a:latin typeface="Times New Roman" pitchFamily="18" charset="0"/>
                <a:cs typeface="Times New Roman" pitchFamily="18" charset="0"/>
              </a:rPr>
              <a:t>v</a:t>
            </a:r>
          </a:p>
        </p:txBody>
      </p:sp>
      <p:pic>
        <p:nvPicPr>
          <p:cNvPr id="11" name="Picture 10" descr="pic.jpeg"/>
          <p:cNvPicPr>
            <a:picLocks noChangeAspect="1"/>
          </p:cNvPicPr>
          <p:nvPr/>
        </p:nvPicPr>
        <p:blipFill>
          <a:blip r:embed="rId3"/>
          <a:stretch>
            <a:fillRect/>
          </a:stretch>
        </p:blipFill>
        <p:spPr>
          <a:xfrm>
            <a:off x="5105400" y="1828800"/>
            <a:ext cx="3752850" cy="2819400"/>
          </a:xfrm>
          <a:prstGeom prst="rect">
            <a:avLst/>
          </a:prstGeom>
        </p:spPr>
      </p:pic>
      <p:pic>
        <p:nvPicPr>
          <p:cNvPr id="12" name="Picture 2" descr="https://lh6.googleusercontent.com/lgPexGbGUBYCLxXdaNh5ghn1ZKREPhTm6eQfmXf08jLuXHJmpPP68k6lSnpHT-tHQENH-Q9mpdkTAWy4v7UWxtvm7u4_GLfKEPPhC9PnumyvCo2QJfYq_JairiCncG-Ik6Gx1HagM5ljmWtJow"/>
          <p:cNvPicPr>
            <a:picLocks noChangeAspect="1" noChangeArrowheads="1"/>
          </p:cNvPicPr>
          <p:nvPr/>
        </p:nvPicPr>
        <p:blipFill>
          <a:blip r:embed="rId4"/>
          <a:srcRect/>
          <a:stretch>
            <a:fillRect/>
          </a:stretch>
        </p:blipFill>
        <p:spPr bwMode="auto">
          <a:xfrm>
            <a:off x="381000" y="3733800"/>
            <a:ext cx="3781425" cy="2752725"/>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944</TotalTime>
  <Words>1322</Words>
  <Application>Microsoft Office PowerPoint</Application>
  <PresentationFormat>On-screen Show (4:3)</PresentationFormat>
  <Paragraphs>116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 times new roman</vt:lpstr>
      <vt:lpstr>Arial</vt:lpstr>
      <vt:lpstr>Calibri</vt:lpstr>
      <vt:lpstr>Times New Roman</vt:lpstr>
      <vt:lpstr>Wingdings</vt:lpstr>
      <vt:lpstr>Office Theme</vt:lpstr>
      <vt:lpstr>PowerPoint Presentation</vt:lpstr>
      <vt:lpstr>PowerPoint Presentation</vt:lpstr>
      <vt:lpstr>Abstract:</vt:lpstr>
      <vt:lpstr>Introduction:</vt:lpstr>
      <vt:lpstr>PowerPoint Presentation</vt:lpstr>
      <vt:lpstr>Literature review</vt:lpstr>
      <vt:lpstr>.</vt:lpstr>
      <vt:lpstr>.</vt:lpstr>
      <vt:lpstr>PowerPoint Presentation</vt:lpstr>
      <vt:lpstr>PowerPoint Presentation</vt:lpstr>
      <vt:lpstr>PowerPoint Presentation</vt:lpstr>
      <vt:lpstr>                                       Future Scope  Many academics have been interested in Drop out prediction model’s in machine learning research. The use of drop out prediction model In MOOC course has been proposed the estimation and execution methods of the initial mass for students are first presented as per the DPM in MOOC, and also proposed the trainings utmost region definition sample, as well as their customization and implementation.   When we apply the suggested DPM to forecast MOOC student’s prediction condition, we first capture the student’s clickstream dataset and represent every student as just a multi-dimensional feature vector based on their clickstream data. Many challenges must be overcome in DPM research learn on machine learning, such as distance learning between learner, training sample quality, training sample imbalance, feature extraction and representation.   In this project we simply constructed the machine learning model using eight algorithms. As a result, in future, we will be able to create various machine learning techniques and various data attributes. </vt:lpstr>
      <vt:lpstr>                              Conclusion   Academic institutions face a difficult problem in predicting which students will abandon their studies. Attrition among college students is a long term process, necessitating the use of longitudinal modeling method.   Throughout this paper, we propose a survival analysis-based methodology for assessing students who are at high risk of dropping out of their higher education programme at an early stage. Extending various statistical methods to the study of attrition has allowed us to investigate the periodic character of attrition behaviors in our research.   The statistical modelling approaches employed in this study are targeted on the problem of early student dropout. Other factors that influence the probability of senior students dropping out can be included in the suggested framework to model late student dropout. Feed-forward neural networks, support vector machines, and probabilistic ensemble simplified fuzzy ARTMAP are three machine learning techniques used in the method.  </vt:lpstr>
      <vt:lpstr> The method integrates their estimations using three separate choice schemes to overcome individual technique flaws in detecting dropout pupils.  Students participating in online courses are more likely to drop out than those enrolled in a traditional classroom setting. The key difficulty for corporate universities is employee motivation to study and the inability to choose one's preferred learning method.   It could lead to ineffectiveness and a misalignment of employee requirements with organization's strategic goals. As a result, improving the effectiveness and efficacy of student learning is critical for both environmental and economic reasons for both public and commercial institutions.   The goal of this study was to provide an in-depth look at the factors that influence student dropout rates (SDP).</vt:lpstr>
      <vt:lpstr>PowerPoint Presentation</vt:lpstr>
      <vt:lpstr>PowerPoint Presentation</vt:lpstr>
      <vt:lpstr>PowerPoint Presentation</vt:lpstr>
      <vt:lpstr>PowerPoint Presentation</vt:lpstr>
      <vt:lpstr>PowerPoint Presentation</vt:lpstr>
    </vt:vector>
  </TitlesOfParts>
  <Company>by adguard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Harika</dc:creator>
  <cp:lastModifiedBy>abc</cp:lastModifiedBy>
  <cp:revision>102</cp:revision>
  <dcterms:created xsi:type="dcterms:W3CDTF">2022-05-08T05:32:12Z</dcterms:created>
  <dcterms:modified xsi:type="dcterms:W3CDTF">2022-05-11T06:57:09Z</dcterms:modified>
</cp:coreProperties>
</file>