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6" y="1270000"/>
            <a:ext cx="16840170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7"/>
            <a:ext cx="16773843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arika Gavini | 002843021…"/>
          <p:cNvSpPr txBox="1"/>
          <p:nvPr>
            <p:ph type="body" sz="quarter" idx="1"/>
          </p:nvPr>
        </p:nvSpPr>
        <p:spPr>
          <a:xfrm>
            <a:off x="2238167" y="10173688"/>
            <a:ext cx="22119016" cy="1707038"/>
          </a:xfrm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t>Harika Gavini | 002843021</a:t>
            </a:r>
          </a:p>
          <a:p>
            <a:pPr>
              <a:defRPr sz="4100"/>
            </a:pPr>
            <a:r>
              <a:t>Velankani Joise Divya Gorla Christuraj | 002837972</a:t>
            </a:r>
          </a:p>
        </p:txBody>
      </p:sp>
      <p:sp>
        <p:nvSpPr>
          <p:cNvPr id="172" name="Recipe Nest"/>
          <p:cNvSpPr txBox="1"/>
          <p:nvPr>
            <p:ph type="title"/>
          </p:nvPr>
        </p:nvSpPr>
        <p:spPr>
          <a:xfrm>
            <a:off x="2051507" y="2077358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b="0" spc="-300" sz="132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/>
            <a:r>
              <a:t>Recipe Nest </a:t>
            </a:r>
          </a:p>
        </p:txBody>
      </p:sp>
      <p:sp>
        <p:nvSpPr>
          <p:cNvPr id="173" name="Team : Recipe Nest"/>
          <p:cNvSpPr txBox="1"/>
          <p:nvPr/>
        </p:nvSpPr>
        <p:spPr>
          <a:xfrm>
            <a:off x="2312174" y="7009918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5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Team : Recipe Nest</a:t>
            </a:r>
          </a:p>
        </p:txBody>
      </p:sp>
      <p:grpSp>
        <p:nvGrpSpPr>
          <p:cNvPr id="176" name="pasted-movie.png"/>
          <p:cNvGrpSpPr/>
          <p:nvPr/>
        </p:nvGrpSpPr>
        <p:grpSpPr>
          <a:xfrm>
            <a:off x="15273168" y="3591397"/>
            <a:ext cx="7531312" cy="5876583"/>
            <a:chOff x="0" y="0"/>
            <a:chExt cx="7531310" cy="5876581"/>
          </a:xfrm>
        </p:grpSpPr>
        <p:pic>
          <p:nvPicPr>
            <p:cNvPr id="17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7099511" cy="53177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531311" cy="5876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ain.dart file :…"/>
          <p:cNvSpPr txBox="1"/>
          <p:nvPr>
            <p:ph type="body" sz="half" idx="1"/>
          </p:nvPr>
        </p:nvSpPr>
        <p:spPr>
          <a:xfrm>
            <a:off x="11609391" y="4569820"/>
            <a:ext cx="12591423" cy="6198525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5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main.dart file :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b="0" sz="5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contains details about the flow of the application navigation. </a:t>
            </a:r>
          </a:p>
        </p:txBody>
      </p:sp>
      <p:pic>
        <p:nvPicPr>
          <p:cNvPr id="20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l="0" t="0" r="0" b="1"/>
          <a:stretch>
            <a:fillRect/>
          </a:stretch>
        </p:blipFill>
        <p:spPr>
          <a:xfrm>
            <a:off x="1231848" y="45837"/>
            <a:ext cx="8302229" cy="1362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9" y="0"/>
                </a:moveTo>
                <a:cubicBezTo>
                  <a:pt x="291" y="0"/>
                  <a:pt x="0" y="246"/>
                  <a:pt x="0" y="550"/>
                </a:cubicBezTo>
                <a:lnTo>
                  <a:pt x="0" y="21050"/>
                </a:lnTo>
                <a:cubicBezTo>
                  <a:pt x="0" y="21354"/>
                  <a:pt x="291" y="21600"/>
                  <a:pt x="649" y="21600"/>
                </a:cubicBezTo>
                <a:lnTo>
                  <a:pt x="20951" y="21600"/>
                </a:lnTo>
                <a:cubicBezTo>
                  <a:pt x="21309" y="21600"/>
                  <a:pt x="21600" y="21354"/>
                  <a:pt x="21600" y="21050"/>
                </a:cubicBezTo>
                <a:lnTo>
                  <a:pt x="21600" y="550"/>
                </a:lnTo>
                <a:cubicBezTo>
                  <a:pt x="21600" y="246"/>
                  <a:pt x="21309" y="0"/>
                  <a:pt x="20951" y="0"/>
                </a:cubicBezTo>
                <a:lnTo>
                  <a:pt x="649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ignup Page :…"/>
          <p:cNvSpPr txBox="1"/>
          <p:nvPr>
            <p:ph type="body" sz="half" idx="1"/>
          </p:nvPr>
        </p:nvSpPr>
        <p:spPr>
          <a:xfrm>
            <a:off x="11514604" y="4166975"/>
            <a:ext cx="12591423" cy="6198524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Signup Page </a:t>
            </a:r>
            <a:r>
              <a:rPr b="0"/>
              <a:t>: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Users first need to register inorder to access the application.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All fields are necessary to inorder to register.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Required constraints were included for proper information. </a:t>
            </a:r>
          </a:p>
        </p:txBody>
      </p:sp>
      <p:pic>
        <p:nvPicPr>
          <p:cNvPr id="20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1"/>
          <a:stretch>
            <a:fillRect/>
          </a:stretch>
        </p:blipFill>
        <p:spPr>
          <a:xfrm>
            <a:off x="484214" y="511632"/>
            <a:ext cx="9419649" cy="12259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0" y="0"/>
                </a:moveTo>
                <a:cubicBezTo>
                  <a:pt x="291" y="0"/>
                  <a:pt x="0" y="285"/>
                  <a:pt x="0" y="637"/>
                </a:cubicBezTo>
                <a:lnTo>
                  <a:pt x="0" y="20963"/>
                </a:lnTo>
                <a:cubicBezTo>
                  <a:pt x="0" y="21315"/>
                  <a:pt x="291" y="21600"/>
                  <a:pt x="650" y="21600"/>
                </a:cubicBezTo>
                <a:lnTo>
                  <a:pt x="20949" y="21600"/>
                </a:lnTo>
                <a:cubicBezTo>
                  <a:pt x="21308" y="21600"/>
                  <a:pt x="21600" y="21315"/>
                  <a:pt x="21600" y="20963"/>
                </a:cubicBezTo>
                <a:lnTo>
                  <a:pt x="21600" y="637"/>
                </a:lnTo>
                <a:cubicBezTo>
                  <a:pt x="21600" y="285"/>
                  <a:pt x="21308" y="0"/>
                  <a:pt x="20949" y="0"/>
                </a:cubicBezTo>
                <a:lnTo>
                  <a:pt x="650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HOME PAGE"/>
          <p:cNvSpPr txBox="1"/>
          <p:nvPr>
            <p:ph type="title"/>
          </p:nvPr>
        </p:nvSpPr>
        <p:spPr>
          <a:xfrm>
            <a:off x="1206500" y="581866"/>
            <a:ext cx="21971000" cy="1434951"/>
          </a:xfrm>
          <a:prstGeom prst="rect">
            <a:avLst/>
          </a:prstGeom>
        </p:spPr>
        <p:txBody>
          <a:bodyPr/>
          <a:lstStyle>
            <a:lvl1pPr>
              <a:defRPr spc="-200" sz="7400"/>
            </a:lvl1pPr>
          </a:lstStyle>
          <a:p>
            <a:pPr/>
            <a:r>
              <a:t>HOME PAGE</a:t>
            </a:r>
          </a:p>
        </p:txBody>
      </p:sp>
      <p:sp>
        <p:nvSpPr>
          <p:cNvPr id="210" name="The Home Page acts as the main dashboard with BottomNavigationBar that lets users navigate to different sections of the app. Each tab corresponds to a different screen, such as &quot;Today's Meal Plan,&quot; &quot;Recipe List,&quot; &quot;Meal Planning,&quot; and &quot;Grocery List.”…"/>
          <p:cNvSpPr txBox="1"/>
          <p:nvPr>
            <p:ph type="body" sz="half" idx="1"/>
          </p:nvPr>
        </p:nvSpPr>
        <p:spPr>
          <a:xfrm>
            <a:off x="1063023" y="2615576"/>
            <a:ext cx="11271806" cy="9852088"/>
          </a:xfrm>
          <a:prstGeom prst="rect">
            <a:avLst/>
          </a:prstGeom>
        </p:spPr>
        <p:txBody>
          <a:bodyPr/>
          <a:lstStyle/>
          <a:p>
            <a:pPr algn="just" defTabSz="324611">
              <a:spcBef>
                <a:spcPts val="800"/>
              </a:spcBef>
              <a:defRPr b="0" sz="4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</a:t>
            </a:r>
            <a:r>
              <a:rPr b="1"/>
              <a:t>Home Page</a:t>
            </a:r>
            <a:r>
              <a:t> acts as the main dashboard with </a:t>
            </a:r>
            <a:r>
              <a:rPr b="1"/>
              <a:t>BottomNavigationBar</a:t>
            </a:r>
            <a:r>
              <a:t> that lets users navigate to different sections of the app. Each tab corresponds to a different screen, such as "Today's Meal Plan," "Recipe List," "Meal Planning," and "Grocery List.”</a:t>
            </a:r>
          </a:p>
          <a:p>
            <a:pPr algn="just" defTabSz="324611">
              <a:spcBef>
                <a:spcPts val="800"/>
              </a:spcBef>
              <a:defRPr b="0" sz="4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 defTabSz="324611">
              <a:spcBef>
                <a:spcPts val="800"/>
              </a:spcBef>
              <a:defRPr sz="4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Key Components:</a:t>
            </a:r>
            <a:endParaRPr b="0"/>
          </a:p>
          <a:p>
            <a:pPr marL="324611" indent="-225425" algn="just" defTabSz="324611">
              <a:buSzPct val="100000"/>
              <a:buFont typeface="Times Roman"/>
              <a:buChar char="•"/>
              <a:defRPr sz="4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AppBar</a:t>
            </a:r>
            <a:r>
              <a:rPr b="0"/>
              <a:t>: Displays the title and profile icon.</a:t>
            </a:r>
            <a:endParaRPr b="0"/>
          </a:p>
          <a:p>
            <a:pPr marL="324611" indent="-225425" algn="just" defTabSz="324611">
              <a:buSzPct val="100000"/>
              <a:buFont typeface="Times Roman"/>
              <a:buChar char="•"/>
              <a:defRPr sz="4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BottomNavigationBar</a:t>
            </a:r>
            <a:r>
              <a:rPr b="0"/>
              <a:t>: Provides navigation between different sections of the app.</a:t>
            </a:r>
            <a:endParaRPr b="0"/>
          </a:p>
          <a:p>
            <a:pPr marL="324611" indent="-225425" algn="just" defTabSz="324611">
              <a:buSzPct val="100000"/>
              <a:buFont typeface="Times Roman"/>
              <a:buChar char="•"/>
              <a:defRPr sz="4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Navigation to Profile</a:t>
            </a:r>
            <a:r>
              <a:rPr b="0"/>
              <a:t>: Clicking the profile icon takes the user to their </a:t>
            </a:r>
            <a:r>
              <a:t>Profile Page</a:t>
            </a:r>
            <a:r>
              <a:rPr b="0"/>
              <a:t>.</a:t>
            </a:r>
          </a:p>
        </p:txBody>
      </p:sp>
      <p:pic>
        <p:nvPicPr>
          <p:cNvPr id="211" name="Screenshot 2024-10-25 at 11.56.36 AM.png" descr="Screenshot 2024-10-25 at 11.56.3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0300" y="2489530"/>
            <a:ext cx="11179939" cy="9630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HOME PAGE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 defTabSz="1975053">
              <a:defRPr spc="-161" sz="8667"/>
            </a:lvl1pPr>
          </a:lstStyle>
          <a:p>
            <a:pPr/>
            <a:r>
              <a:t>Recipe List Screen</a:t>
            </a:r>
          </a:p>
        </p:txBody>
      </p:sp>
      <p:sp>
        <p:nvSpPr>
          <p:cNvPr id="214" name="The Home Page acts as the main dashboard with BottomNavigationBar that lets users navigate to different sections of the app. Each tab corresponds to a different screen, such as &quot;Today's Meal Plan,&quot; &quot;Recipe List,&quot; &quot;Meal Planning,&quot; and &quot;Grocery List.”…"/>
          <p:cNvSpPr txBox="1"/>
          <p:nvPr>
            <p:ph type="body" sz="half" idx="4294967295"/>
          </p:nvPr>
        </p:nvSpPr>
        <p:spPr>
          <a:xfrm>
            <a:off x="1206500" y="2703162"/>
            <a:ext cx="10795000" cy="8705089"/>
          </a:xfrm>
          <a:prstGeom prst="rect">
            <a:avLst/>
          </a:prstGeom>
        </p:spPr>
        <p:txBody>
          <a:bodyPr numCol="1" spcCol="38100"/>
          <a:lstStyle/>
          <a:p>
            <a:pPr marL="0" indent="0">
              <a:buSzTx/>
              <a:buNone/>
            </a:pPr>
            <a:r>
              <a:t>The screen allows user to view various recipes available in the application along with their calories count and preparation time.</a:t>
            </a:r>
          </a:p>
          <a:p>
            <a:pPr marL="0" indent="0">
              <a:buSzTx/>
              <a:buNone/>
            </a:pPr>
            <a:r>
              <a:t>- Initially a list various food categories are displayed to be selected.</a:t>
            </a:r>
          </a:p>
          <a:p>
            <a:pPr marL="0" indent="0">
              <a:buSzTx/>
              <a:buNone/>
            </a:pPr>
            <a:r>
              <a:t>- Inputs include : userId and category.</a:t>
            </a:r>
          </a:p>
        </p:txBody>
      </p:sp>
      <p:pic>
        <p:nvPicPr>
          <p:cNvPr id="215" name="Picture 208" descr="Picture 208"/>
          <p:cNvPicPr>
            <a:picLocks noChangeAspect="1"/>
          </p:cNvPicPr>
          <p:nvPr/>
        </p:nvPicPr>
        <p:blipFill>
          <a:blip r:embed="rId2">
            <a:extLst/>
          </a:blip>
          <a:srcRect l="0" t="254" r="2" b="3173"/>
          <a:stretch>
            <a:fillRect/>
          </a:stretch>
        </p:blipFill>
        <p:spPr>
          <a:xfrm>
            <a:off x="12382499" y="2703162"/>
            <a:ext cx="10795002" cy="8705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irc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HOME PAGE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Favorite Recipe Screen</a:t>
            </a:r>
          </a:p>
        </p:txBody>
      </p:sp>
      <p:sp>
        <p:nvSpPr>
          <p:cNvPr id="218" name="The Home Page acts as the main dashboard with BottomNavigationBar that lets users navigate to different sections of the app. Each tab corresponds to a different screen, such as &quot;Today's Meal Plan,&quot; &quot;Recipe List,&quot; &quot;Meal Planning,&quot; and &quot;Grocery List.”…"/>
          <p:cNvSpPr txBox="1"/>
          <p:nvPr>
            <p:ph type="body" idx="1"/>
          </p:nvPr>
        </p:nvSpPr>
        <p:spPr>
          <a:xfrm>
            <a:off x="1206500" y="2372962"/>
            <a:ext cx="21971000" cy="859948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b="0"/>
            </a:pPr>
          </a:p>
          <a:p>
            <a:pPr>
              <a:spcBef>
                <a:spcPts val="600"/>
              </a:spcBef>
              <a:defRPr b="0"/>
            </a:pPr>
          </a:p>
          <a:p>
            <a:pPr>
              <a:spcBef>
                <a:spcPts val="600"/>
              </a:spcBef>
              <a:defRPr b="0"/>
            </a:pPr>
            <a:r>
              <a:t>The screen allows user to add various recipes available in the application to be added to favorites.</a:t>
            </a:r>
          </a:p>
          <a:p>
            <a:pPr>
              <a:spcBef>
                <a:spcPts val="600"/>
              </a:spcBef>
              <a:defRPr b="0"/>
            </a:pPr>
            <a:r>
              <a:t>- These recipes can be navigataed to their detailed recipe page seamlessly.</a:t>
            </a:r>
          </a:p>
          <a:p>
            <a:pPr>
              <a:spcBef>
                <a:spcPts val="600"/>
              </a:spcBef>
              <a:defRPr b="0"/>
            </a:pPr>
            <a:r>
              <a:t>- Inputs include : userId and category.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ircl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HOME PAGE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Favorite Recipe Screen</a:t>
            </a:r>
          </a:p>
        </p:txBody>
      </p:sp>
      <p:sp>
        <p:nvSpPr>
          <p:cNvPr id="221" name="The Home Page acts as the main dashboard with BottomNavigationBar that lets users navigate to different sections of the app. Each tab corresponds to a different screen, such as &quot;Today's Meal Plan,&quot; &quot;Recipe List,&quot; &quot;Meal Planning,&quot; and &quot;Grocery List.”…"/>
          <p:cNvSpPr txBox="1"/>
          <p:nvPr>
            <p:ph type="body" idx="1"/>
          </p:nvPr>
        </p:nvSpPr>
        <p:spPr>
          <a:xfrm>
            <a:off x="1206498" y="2372960"/>
            <a:ext cx="22789576" cy="11121367"/>
          </a:xfrm>
          <a:prstGeom prst="rect">
            <a:avLst/>
          </a:prstGeom>
        </p:spPr>
        <p:txBody>
          <a:bodyPr/>
          <a:lstStyle/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START FavoriteRecipesScreen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INPUT favorites AS List of recipe objects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FUNCTION build(context):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RETURN Scaffold: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AppBar: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TITLE 'Favorite Recipes'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BACKGROUND_COLOR Color(0xFFAF7AC5)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BODY: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IF favorites is empty THEN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    RETURN Center: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        Text 'No favorite recipes yet!'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ELSE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    RETURN ListView.builder: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        ITEM COUNT favorites.length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        FOR index FROM 0 TO favorites.length: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            DECLARE recipe AS favorites[index]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            RETURN Card: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                ListTile: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                    LEADING Image of recipe['image']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                    TITLE recipe['name']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                    SUBTITLE recipe['calories'] + ' calories - ' + recipe['prepTime']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                    ON TAP: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                                        NAVIGATE to RecipeDetailScreen with recipe</a:t>
            </a:r>
          </a:p>
          <a:p>
            <a:pPr defTabSz="817244">
              <a:lnSpc>
                <a:spcPct val="80000"/>
              </a:lnSpc>
              <a:spcBef>
                <a:spcPts val="500"/>
              </a:spcBef>
              <a:defRPr b="0" sz="2574"/>
            </a:pPr>
            <a:r>
              <a:t>END FavoriteRecipesScreen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ircl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MEAL PLANNING SCREEN"/>
          <p:cNvSpPr txBox="1"/>
          <p:nvPr>
            <p:ph type="title"/>
          </p:nvPr>
        </p:nvSpPr>
        <p:spPr>
          <a:xfrm>
            <a:off x="1206499" y="510775"/>
            <a:ext cx="21971002" cy="1434951"/>
          </a:xfrm>
          <a:prstGeom prst="rect">
            <a:avLst/>
          </a:prstGeom>
        </p:spPr>
        <p:txBody>
          <a:bodyPr/>
          <a:lstStyle>
            <a:lvl1pPr>
              <a:defRPr spc="-200" sz="7400"/>
            </a:lvl1pPr>
          </a:lstStyle>
          <a:p>
            <a:pPr/>
            <a:r>
              <a:t>MEAL PLANNING SCREEN</a:t>
            </a:r>
          </a:p>
        </p:txBody>
      </p:sp>
      <p:sp>
        <p:nvSpPr>
          <p:cNvPr id="224" name="The Meal Planning Screen allows users to plan their meals for each day of the week. Users can select a meal for a specific day, and the selection is stored in a list.…"/>
          <p:cNvSpPr txBox="1"/>
          <p:nvPr>
            <p:ph type="body" sz="half" idx="1"/>
          </p:nvPr>
        </p:nvSpPr>
        <p:spPr>
          <a:xfrm>
            <a:off x="1063022" y="2365996"/>
            <a:ext cx="11593288" cy="9852088"/>
          </a:xfrm>
          <a:prstGeom prst="rect">
            <a:avLst/>
          </a:prstGeom>
        </p:spPr>
        <p:txBody>
          <a:bodyPr/>
          <a:lstStyle/>
          <a:p>
            <a:pPr algn="just" defTabSz="457200">
              <a:spcBef>
                <a:spcPts val="1200"/>
              </a:spcBef>
              <a:defRPr b="0"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</a:t>
            </a:r>
            <a:r>
              <a:rPr b="1"/>
              <a:t>Meal Planning Screen</a:t>
            </a:r>
            <a:r>
              <a:t> allows users to plan their meals for each day of the week. Users can select a meal for a specific day, and the selection is stored in a list.</a:t>
            </a:r>
          </a:p>
          <a:p>
            <a:pPr algn="just" defTabSz="457200">
              <a:spcBef>
                <a:spcPts val="1200"/>
              </a:spcBef>
              <a:defRPr b="0" sz="5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 defTabSz="457200">
              <a:spcBef>
                <a:spcPts val="1200"/>
              </a:spcBef>
              <a:defRPr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Key Features:</a:t>
            </a:r>
            <a:endParaRPr b="0"/>
          </a:p>
          <a:p>
            <a:pPr marL="457200" indent="-317500" algn="just" defTabSz="457200">
              <a:buSzPct val="100000"/>
              <a:buFont typeface="Times Roman"/>
              <a:buChar char="•"/>
              <a:defRPr b="0"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list of days of the week.</a:t>
            </a:r>
          </a:p>
          <a:p>
            <a:pPr marL="457200" indent="-317500" algn="just" defTabSz="457200">
              <a:buSzPct val="100000"/>
              <a:buFont typeface="Times Roman"/>
              <a:buChar char="•"/>
              <a:defRPr b="0"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Users can tap on a day to choose a meal from a predefined set of meals.</a:t>
            </a:r>
          </a:p>
          <a:p>
            <a:pPr marL="457200" indent="-317500" algn="just" defTabSz="457200">
              <a:buSzPct val="100000"/>
              <a:buFont typeface="Times Roman"/>
              <a:buChar char="•"/>
              <a:defRPr b="0"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selected meal is displayed under each day.</a:t>
            </a:r>
          </a:p>
        </p:txBody>
      </p:sp>
      <p:pic>
        <p:nvPicPr>
          <p:cNvPr id="225" name="Screenshot 2024-10-25 at 11.58.47 AM.png" descr="Screenshot 2024-10-25 at 11.58.4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7313" y="2152893"/>
            <a:ext cx="9585319" cy="10701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ROCERY LIST SCREEN"/>
          <p:cNvSpPr txBox="1"/>
          <p:nvPr>
            <p:ph type="title"/>
          </p:nvPr>
        </p:nvSpPr>
        <p:spPr>
          <a:xfrm>
            <a:off x="1206500" y="510775"/>
            <a:ext cx="21971000" cy="1434951"/>
          </a:xfrm>
          <a:prstGeom prst="rect">
            <a:avLst/>
          </a:prstGeom>
        </p:spPr>
        <p:txBody>
          <a:bodyPr/>
          <a:lstStyle>
            <a:lvl1pPr>
              <a:defRPr spc="-200" sz="7400"/>
            </a:lvl1pPr>
          </a:lstStyle>
          <a:p>
            <a:pPr/>
            <a:r>
              <a:t>GROCERY LIST SCREEN</a:t>
            </a:r>
          </a:p>
        </p:txBody>
      </p:sp>
      <p:sp>
        <p:nvSpPr>
          <p:cNvPr id="228" name="The Grocery List Screen allows users to maintain a list of grocery items. Users can add, view, and delete items from their grocery list.…"/>
          <p:cNvSpPr txBox="1"/>
          <p:nvPr>
            <p:ph type="body" sz="half" idx="1"/>
          </p:nvPr>
        </p:nvSpPr>
        <p:spPr>
          <a:xfrm>
            <a:off x="1063022" y="2365996"/>
            <a:ext cx="11593288" cy="9852088"/>
          </a:xfrm>
          <a:prstGeom prst="rect">
            <a:avLst/>
          </a:prstGeom>
        </p:spPr>
        <p:txBody>
          <a:bodyPr/>
          <a:lstStyle/>
          <a:p>
            <a:pPr algn="just" defTabSz="457200">
              <a:spcBef>
                <a:spcPts val="1200"/>
              </a:spcBef>
              <a:defRPr b="0"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</a:t>
            </a:r>
            <a:r>
              <a:rPr b="1"/>
              <a:t>Grocery List Screen</a:t>
            </a:r>
            <a:r>
              <a:t> allows users to maintain a list of grocery items. Users can add, view, and delete items from their grocery list.</a:t>
            </a:r>
          </a:p>
          <a:p>
            <a:pPr algn="just" defTabSz="457200">
              <a:defRPr b="0" sz="49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 defTabSz="457200">
              <a:spcBef>
                <a:spcPts val="1200"/>
              </a:spcBef>
              <a:defRPr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Key Features:</a:t>
            </a:r>
            <a:endParaRPr b="0"/>
          </a:p>
          <a:p>
            <a:pPr marL="457200" indent="-317500" algn="just" defTabSz="457200">
              <a:buSzPct val="100000"/>
              <a:buFont typeface="Times Roman"/>
              <a:buChar char="•"/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Users can input a new grocery item into a </a:t>
            </a:r>
            <a:r>
              <a:rPr b="1"/>
              <a:t>TextField</a:t>
            </a:r>
            <a:r>
              <a:t> and add it to the list by pressing a button.</a:t>
            </a:r>
          </a:p>
          <a:p>
            <a:pPr marL="457200" indent="-317500" algn="just" defTabSz="457200">
              <a:buSzPct val="100000"/>
              <a:buFont typeface="Times Roman"/>
              <a:buChar char="•"/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grocery item is displayed as a </a:t>
            </a:r>
            <a:r>
              <a:rPr b="1"/>
              <a:t>ListTile</a:t>
            </a:r>
            <a:r>
              <a:t> with a delete button that allows users to remove the item.</a:t>
            </a:r>
          </a:p>
        </p:txBody>
      </p:sp>
      <p:pic>
        <p:nvPicPr>
          <p:cNvPr id="229" name="Screenshot 2024-10-25 at 12.02.01 PM.png" descr="Screenshot 2024-10-25 at 12.02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39150" y="1235139"/>
            <a:ext cx="10343507" cy="11782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hanges in Home Screen After Adding Meal Prep…"/>
          <p:cNvSpPr txBox="1"/>
          <p:nvPr>
            <p:ph type="title"/>
          </p:nvPr>
        </p:nvSpPr>
        <p:spPr>
          <a:xfrm>
            <a:off x="1538255" y="510775"/>
            <a:ext cx="13688785" cy="2573342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pc="0" sz="4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Changes in Home Screen After Adding Meal Prep </a:t>
            </a:r>
          </a:p>
          <a:p>
            <a:pPr defTabSz="457200">
              <a:lnSpc>
                <a:spcPct val="100000"/>
              </a:lnSpc>
              <a:defRPr spc="0" sz="4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Grocery List Pages:</a:t>
            </a:r>
          </a:p>
        </p:txBody>
      </p:sp>
      <p:sp>
        <p:nvSpPr>
          <p:cNvPr id="232" name="Key Changes:…"/>
          <p:cNvSpPr txBox="1"/>
          <p:nvPr>
            <p:ph type="body" idx="1"/>
          </p:nvPr>
        </p:nvSpPr>
        <p:spPr>
          <a:xfrm>
            <a:off x="1489565" y="2839932"/>
            <a:ext cx="15451237" cy="9852088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1500"/>
              </a:spcBef>
              <a:defRPr i="1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Key Changes:</a:t>
            </a:r>
          </a:p>
          <a:p>
            <a:pPr marL="685800" indent="-228600" defTabSz="457200">
              <a:buSzPct val="100000"/>
              <a:buFont typeface="Times Roman"/>
              <a:buChar char="•"/>
              <a:defRPr sz="3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Update the _pages List</a:t>
            </a:r>
            <a:r>
              <a:rPr b="0"/>
              <a:t>:</a:t>
            </a:r>
          </a:p>
          <a:p>
            <a:pPr lvl="1" marL="0" indent="596900" defTabSz="457200">
              <a:buSzTx/>
              <a:buNone/>
              <a:defRPr b="0" sz="3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Meal Prep and Grocery List screens were added as new pages in the _pages list.</a:t>
            </a:r>
          </a:p>
          <a:p>
            <a:pPr lvl="1" marL="0" indent="596900" defTabSz="457200">
              <a:buSzTx/>
              <a:buNone/>
              <a:defRPr b="0" sz="3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85800" indent="-228600" defTabSz="457200">
              <a:buSzPct val="100000"/>
              <a:buFont typeface="Times Roman"/>
              <a:buChar char="•"/>
              <a:defRPr sz="3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Navigation in BottomNavigationBar</a:t>
            </a:r>
            <a:r>
              <a:rPr b="0"/>
              <a:t>:</a:t>
            </a:r>
          </a:p>
          <a:p>
            <a:pPr lvl="1" marL="0" indent="596900" defTabSz="457200">
              <a:buSzTx/>
              <a:buNone/>
              <a:defRPr b="0" sz="3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Additional navigation items were added for </a:t>
            </a:r>
            <a:r>
              <a:rPr b="1"/>
              <a:t>Meal Planning</a:t>
            </a:r>
            <a:r>
              <a:t> and </a:t>
            </a:r>
            <a:r>
              <a:rPr b="1"/>
              <a:t>Grocery List</a:t>
            </a:r>
            <a:r>
              <a:t> in the BottomNavigationBar.</a:t>
            </a:r>
          </a:p>
          <a:p>
            <a:pPr marL="774700" indent="-635000" defTabSz="457200">
              <a:tabLst>
                <a:tab pos="596900" algn="l"/>
                <a:tab pos="914400" algn="l"/>
              </a:tabLst>
              <a:defRPr b="0" sz="3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39700" defTabSz="457200">
              <a:spcBef>
                <a:spcPts val="1500"/>
              </a:spcBef>
              <a:defRPr i="1" sz="3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Explanation of Changes:</a:t>
            </a:r>
          </a:p>
          <a:p>
            <a:pPr marL="685800" indent="-228600" defTabSz="457200">
              <a:buSzPct val="100000"/>
              <a:buFont typeface="Times Roman"/>
              <a:buChar char="•"/>
              <a:defRPr sz="3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New Pages in _pages</a:t>
            </a:r>
            <a:r>
              <a:rPr b="0"/>
              <a:t>:</a:t>
            </a:r>
          </a:p>
          <a:p>
            <a:pPr indent="139700" defTabSz="457200">
              <a:defRPr b="0" sz="3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0" indent="596900" defTabSz="457200">
              <a:buSzTx/>
              <a:buNone/>
              <a:defRPr b="0" sz="3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</a:t>
            </a:r>
            <a:r>
              <a:rPr b="1"/>
              <a:t>MealPrepScreen</a:t>
            </a:r>
            <a:r>
              <a:t> and </a:t>
            </a:r>
            <a:r>
              <a:rPr b="1"/>
              <a:t>GroceryListScreen</a:t>
            </a:r>
            <a:r>
              <a:t> are added to _pages so that they can be accessed from the BottomNavigationBar.</a:t>
            </a:r>
          </a:p>
          <a:p>
            <a:pPr lvl="1" marL="0" indent="596900" defTabSz="457200">
              <a:buSzTx/>
              <a:buNone/>
              <a:defRPr b="0" sz="3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85800" indent="-228600" defTabSz="457200">
              <a:buSzPct val="100000"/>
              <a:buFont typeface="Times Roman"/>
              <a:buChar char="•"/>
              <a:defRPr sz="3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Updated BottomNavigationBar</a:t>
            </a:r>
            <a:r>
              <a:rPr b="0"/>
              <a:t>:</a:t>
            </a:r>
          </a:p>
          <a:p>
            <a:pPr lvl="1" marL="0" indent="596900" defTabSz="457200">
              <a:buSzTx/>
              <a:buNone/>
              <a:defRPr b="0" sz="3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Added two new items for </a:t>
            </a:r>
            <a:r>
              <a:rPr b="1"/>
              <a:t>Meal Planning</a:t>
            </a:r>
            <a:r>
              <a:t> and </a:t>
            </a:r>
            <a:r>
              <a:rPr b="1"/>
              <a:t>Grocery List</a:t>
            </a:r>
            <a:r>
              <a:t>, making them accessible from the home screen’s bottom navigation.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Adding DIETARY FILTER"/>
          <p:cNvSpPr txBox="1"/>
          <p:nvPr>
            <p:ph type="title"/>
          </p:nvPr>
        </p:nvSpPr>
        <p:spPr>
          <a:xfrm>
            <a:off x="1206500" y="629259"/>
            <a:ext cx="21971000" cy="1434951"/>
          </a:xfrm>
          <a:prstGeom prst="rect">
            <a:avLst/>
          </a:prstGeom>
        </p:spPr>
        <p:txBody>
          <a:bodyPr/>
          <a:lstStyle>
            <a:lvl1pPr>
              <a:defRPr spc="-200" sz="7400"/>
            </a:lvl1pPr>
          </a:lstStyle>
          <a:p>
            <a:pPr/>
            <a:r>
              <a:t>Adding DIETARY FILTER </a:t>
            </a:r>
          </a:p>
        </p:txBody>
      </p:sp>
      <p:sp>
        <p:nvSpPr>
          <p:cNvPr id="235" name="The DropdownButton&lt;String&gt; widget displays a dropdown with the various dietary options.…"/>
          <p:cNvSpPr txBox="1"/>
          <p:nvPr>
            <p:ph type="body" sz="half" idx="1"/>
          </p:nvPr>
        </p:nvSpPr>
        <p:spPr>
          <a:xfrm>
            <a:off x="968235" y="2460785"/>
            <a:ext cx="12413882" cy="10247526"/>
          </a:xfrm>
          <a:prstGeom prst="rect">
            <a:avLst/>
          </a:prstGeom>
        </p:spPr>
        <p:txBody>
          <a:bodyPr/>
          <a:lstStyle/>
          <a:p>
            <a:pPr marL="176021" indent="-176021" algn="just" defTabSz="352042">
              <a:spcBef>
                <a:spcPts val="900"/>
              </a:spcBef>
              <a:buSzPct val="100000"/>
              <a:buChar char="•"/>
              <a:defRPr b="0" sz="3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The </a:t>
            </a:r>
            <a:r>
              <a:rPr b="1"/>
              <a:t>DropdownButton&lt;String&gt;</a:t>
            </a:r>
            <a:r>
              <a:t> widget displays a dropdown with the various dietary options.</a:t>
            </a:r>
          </a:p>
          <a:p>
            <a:pPr marL="176021" indent="-176021" algn="just" defTabSz="352042">
              <a:spcBef>
                <a:spcPts val="900"/>
              </a:spcBef>
              <a:buSzPct val="100000"/>
              <a:buChar char="•"/>
              <a:defRPr b="0" sz="3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The </a:t>
            </a:r>
            <a:r>
              <a:rPr b="1"/>
              <a:t>items </a:t>
            </a:r>
            <a:r>
              <a:t>parameter creates the dropdown list by mapping the available dietary options </a:t>
            </a:r>
            <a:r>
              <a:rPr b="1"/>
              <a:t>('All', 'Vegetarian', 'Non-Vegetarian', etc.).</a:t>
            </a:r>
          </a:p>
          <a:p>
            <a:pPr marL="176021" indent="-176021" algn="just" defTabSz="352042">
              <a:spcBef>
                <a:spcPts val="900"/>
              </a:spcBef>
              <a:buSzPct val="100000"/>
              <a:buChar char="•"/>
              <a:defRPr b="0" sz="3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The</a:t>
            </a:r>
            <a:r>
              <a:rPr b="1"/>
              <a:t> onChanged function </a:t>
            </a:r>
            <a:r>
              <a:t>updates the selected dietary option when the user picks a new option, triggering the </a:t>
            </a:r>
            <a:r>
              <a:rPr b="1"/>
              <a:t>setState()</a:t>
            </a:r>
            <a:r>
              <a:t> to rebuild the widget with the filtered data.The </a:t>
            </a:r>
            <a:r>
              <a:rPr b="1"/>
              <a:t>DropdownButton&lt;String&gt;</a:t>
            </a:r>
            <a:r>
              <a:t> widget displays a dropdown with the various dietary options.</a:t>
            </a:r>
          </a:p>
          <a:p>
            <a:pPr marL="176021" indent="-176021" algn="just" defTabSz="352042">
              <a:spcBef>
                <a:spcPts val="900"/>
              </a:spcBef>
              <a:buSzPct val="100000"/>
              <a:buChar char="•"/>
              <a:defRPr b="0" sz="3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The items parameter creates the dropdown list by mapping the available dietary options (</a:t>
            </a:r>
            <a:r>
              <a:rPr b="1"/>
              <a:t>'All', 'Vegetarian', 'Non-Vegetarian', etc.).</a:t>
            </a:r>
          </a:p>
          <a:p>
            <a:pPr marL="176021" indent="-176021" algn="just" defTabSz="352042">
              <a:spcBef>
                <a:spcPts val="900"/>
              </a:spcBef>
              <a:buSzPct val="100000"/>
              <a:buChar char="•"/>
              <a:defRPr b="0" sz="3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The </a:t>
            </a:r>
            <a:r>
              <a:rPr b="1"/>
              <a:t>onChanged </a:t>
            </a:r>
            <a:r>
              <a:t>function updates the selected dietary option when the user picks a new option, triggering the </a:t>
            </a:r>
            <a:r>
              <a:rPr b="1"/>
              <a:t>setState()</a:t>
            </a:r>
            <a:r>
              <a:t> to rebuild the widget with the filtered data.</a:t>
            </a:r>
          </a:p>
        </p:txBody>
      </p:sp>
      <p:pic>
        <p:nvPicPr>
          <p:cNvPr id="236" name="Screenshot 2024-10-25 at 12.08.27 PM.png" descr="Screenshot 2024-10-25 at 12.08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66623" y="2168477"/>
            <a:ext cx="10009738" cy="9748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ntroduction"/>
          <p:cNvSpPr txBox="1"/>
          <p:nvPr>
            <p:ph type="title"/>
          </p:nvPr>
        </p:nvSpPr>
        <p:spPr>
          <a:xfrm>
            <a:off x="2249158" y="1079971"/>
            <a:ext cx="21971002" cy="1434951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pc="0" sz="6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79" name="Recipe Nest is a Flutter-based mobile application designed to simplify meal planning and grocery management for users. It enables users to:…"/>
          <p:cNvSpPr txBox="1"/>
          <p:nvPr>
            <p:ph type="body" idx="1"/>
          </p:nvPr>
        </p:nvSpPr>
        <p:spPr>
          <a:xfrm>
            <a:off x="2285721" y="3154956"/>
            <a:ext cx="18825530" cy="8321700"/>
          </a:xfrm>
          <a:prstGeom prst="rect">
            <a:avLst/>
          </a:prstGeom>
        </p:spPr>
        <p:txBody>
          <a:bodyPr/>
          <a:lstStyle/>
          <a:p>
            <a:pPr algn="just" defTabSz="365759">
              <a:spcBef>
                <a:spcPts val="900"/>
              </a:spcBef>
              <a:defRPr b="0"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Recipe Nest is a </a:t>
            </a:r>
            <a:r>
              <a:rPr b="1"/>
              <a:t>Flutter</a:t>
            </a:r>
            <a:r>
              <a:t>-based mobile application designed to simplify meal planning and grocery management for users. It enables users to:</a:t>
            </a:r>
          </a:p>
          <a:p>
            <a:pPr algn="just" defTabSz="365759">
              <a:spcBef>
                <a:spcPts val="900"/>
              </a:spcBef>
              <a:defRPr b="0" sz="4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5759" indent="-254000" algn="just" defTabSz="365759">
              <a:buSzPct val="100000"/>
              <a:buFont typeface="Times Roman"/>
              <a:buChar char="•"/>
              <a:defRPr b="0"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Plan meals for the week.</a:t>
            </a:r>
          </a:p>
          <a:p>
            <a:pPr marL="365759" indent="-254000" algn="just" defTabSz="365759">
              <a:buSzPct val="100000"/>
              <a:buFont typeface="Times Roman"/>
              <a:buChar char="•"/>
              <a:defRPr b="0"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Browse through recipe categories.</a:t>
            </a:r>
          </a:p>
          <a:p>
            <a:pPr marL="365759" indent="-254000" algn="just" defTabSz="365759">
              <a:buSzPct val="100000"/>
              <a:buFont typeface="Times Roman"/>
              <a:buChar char="•"/>
              <a:defRPr b="0"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Maintain a grocery list.</a:t>
            </a:r>
          </a:p>
          <a:p>
            <a:pPr marL="365759" indent="-254000" algn="just" defTabSz="365759">
              <a:buSzPct val="100000"/>
              <a:buFont typeface="Times Roman"/>
              <a:buChar char="•"/>
              <a:defRPr b="0"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View personalized meal plans based on their preferences.</a:t>
            </a:r>
          </a:p>
          <a:p>
            <a:pPr algn="just" defTabSz="365759">
              <a:defRPr b="0" sz="4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 defTabSz="365759">
              <a:spcBef>
                <a:spcPts val="900"/>
              </a:spcBef>
              <a:defRPr b="0"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app also includes user profile management, and is designed to enhance the overall experience of organizing food-related activities in a structured and accessible way.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ONCLUSION"/>
          <p:cNvSpPr txBox="1"/>
          <p:nvPr>
            <p:ph type="title"/>
          </p:nvPr>
        </p:nvSpPr>
        <p:spPr>
          <a:xfrm>
            <a:off x="2415036" y="1292770"/>
            <a:ext cx="21971002" cy="1434951"/>
          </a:xfrm>
          <a:prstGeom prst="rect">
            <a:avLst/>
          </a:prstGeom>
        </p:spPr>
        <p:txBody>
          <a:bodyPr/>
          <a:lstStyle>
            <a:lvl1pPr>
              <a:defRPr spc="-200" sz="7400"/>
            </a:lvl1pPr>
          </a:lstStyle>
          <a:p>
            <a:pPr/>
            <a:r>
              <a:t>CONCLUSION</a:t>
            </a:r>
          </a:p>
        </p:txBody>
      </p:sp>
      <p:sp>
        <p:nvSpPr>
          <p:cNvPr id="239" name="Recipe Nest is a practical and user-friendly app aimed at simplifying meal planning and grocery management.…"/>
          <p:cNvSpPr txBox="1"/>
          <p:nvPr>
            <p:ph type="body" sz="half" idx="1"/>
          </p:nvPr>
        </p:nvSpPr>
        <p:spPr>
          <a:xfrm>
            <a:off x="1963501" y="3290172"/>
            <a:ext cx="15781603" cy="7739275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1200"/>
              </a:spcBef>
              <a:buSzPct val="100000"/>
              <a:buChar char="•"/>
              <a:defRPr b="0"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Recipe Nest is a practical and user-friendly app aimed at simplifying meal planning and grocery management.</a:t>
            </a:r>
          </a:p>
          <a:p>
            <a:pPr marL="228600" indent="-228600" defTabSz="457200">
              <a:spcBef>
                <a:spcPts val="1200"/>
              </a:spcBef>
              <a:buSzPct val="100000"/>
              <a:buChar char="•"/>
              <a:defRPr b="0"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Built using </a:t>
            </a:r>
            <a:r>
              <a:rPr b="1"/>
              <a:t>Flutter</a:t>
            </a:r>
            <a:r>
              <a:t>, the app provides a seamless cross-platform experience for users, with a clean and intuitive interface</a:t>
            </a:r>
          </a:p>
          <a:p>
            <a:pPr marL="228600" indent="-228600" defTabSz="457200">
              <a:spcBef>
                <a:spcPts val="1200"/>
              </a:spcBef>
              <a:buSzPct val="100000"/>
              <a:buChar char="•"/>
              <a:defRPr b="0"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This project showcases the power of Flutter in creating scalable, maintainable, and efficient mobile applications with great potential for future expansion.</a:t>
            </a:r>
          </a:p>
        </p:txBody>
      </p:sp>
      <p:sp>
        <p:nvSpPr>
          <p:cNvPr id="240" name="B"/>
          <p:cNvSpPr txBox="1"/>
          <p:nvPr/>
        </p:nvSpPr>
        <p:spPr>
          <a:xfrm>
            <a:off x="4983812" y="6529085"/>
            <a:ext cx="2159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5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arget Audience:…"/>
          <p:cNvSpPr txBox="1"/>
          <p:nvPr>
            <p:ph type="body" idx="1"/>
          </p:nvPr>
        </p:nvSpPr>
        <p:spPr>
          <a:xfrm>
            <a:off x="2275252" y="1524931"/>
            <a:ext cx="17343947" cy="9110389"/>
          </a:xfrm>
          <a:prstGeom prst="rect">
            <a:avLst/>
          </a:prstGeom>
        </p:spPr>
        <p:txBody>
          <a:bodyPr lIns="50800" tIns="50800" rIns="50800" bIns="50800"/>
          <a:lstStyle/>
          <a:p>
            <a:pPr algn="just" defTabSz="914400">
              <a:lnSpc>
                <a:spcPct val="90000"/>
              </a:lnSpc>
              <a:spcBef>
                <a:spcPts val="1000"/>
              </a:spcBef>
              <a:defRPr b="0" sz="4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 defTabSz="914400">
              <a:lnSpc>
                <a:spcPct val="90000"/>
              </a:lnSpc>
              <a:spcBef>
                <a:spcPts val="1000"/>
              </a:spcBef>
              <a:defRPr b="0"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b="1"/>
              <a:t>Target Audience:</a:t>
            </a:r>
            <a:r>
              <a:rPr b="1" sz="4500"/>
              <a:t> </a:t>
            </a:r>
            <a:endParaRPr sz="4500"/>
          </a:p>
          <a:p>
            <a:pPr algn="just" defTabSz="914400">
              <a:lnSpc>
                <a:spcPct val="90000"/>
              </a:lnSpc>
              <a:spcBef>
                <a:spcPts val="1000"/>
              </a:spcBef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685800" indent="-228600" algn="just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sz="4300"/>
              <a:t>Home Cooks:</a:t>
            </a:r>
            <a:r>
              <a:rPr b="0" sz="4300"/>
              <a:t> From beginners to experienced chefs</a:t>
            </a:r>
            <a:endParaRPr sz="4300"/>
          </a:p>
          <a:p>
            <a:pPr lvl="1" marL="685800" indent="-228600" algn="just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defRPr sz="4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Health-Conscious Users:</a:t>
            </a:r>
            <a:r>
              <a:rPr b="0"/>
              <a:t> Dietary filters for vegetarian, vegan, keto, etc.</a:t>
            </a:r>
          </a:p>
          <a:p>
            <a:pPr lvl="1" marL="685800" indent="-228600" algn="just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defRPr sz="4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Busy Individuals:</a:t>
            </a:r>
            <a:r>
              <a:rPr b="0"/>
              <a:t> Meal planning and grocery list for efficient prep and shopping </a:t>
            </a:r>
          </a:p>
          <a:p>
            <a:pPr lvl="1" marL="0" indent="457200" algn="just" defTabSz="914400">
              <a:lnSpc>
                <a:spcPct val="90000"/>
              </a:lnSpc>
              <a:spcBef>
                <a:spcPts val="500"/>
              </a:spcBef>
              <a:buSzTx/>
              <a:buNone/>
              <a:defRPr b="0" sz="4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0" indent="457200" algn="just" defTabSz="914400">
              <a:lnSpc>
                <a:spcPct val="90000"/>
              </a:lnSpc>
              <a:spcBef>
                <a:spcPts val="500"/>
              </a:spcBef>
              <a:buSzTx/>
              <a:buNone/>
              <a:defRPr sz="5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Technical stack </a:t>
            </a:r>
            <a:r>
              <a:rPr sz="4500"/>
              <a:t>: </a:t>
            </a:r>
            <a:endParaRPr sz="4500"/>
          </a:p>
          <a:p>
            <a:pPr lvl="1" marL="0" indent="457200" algn="just" defTabSz="914400">
              <a:lnSpc>
                <a:spcPct val="90000"/>
              </a:lnSpc>
              <a:spcBef>
                <a:spcPts val="500"/>
              </a:spcBef>
              <a:buSzTx/>
              <a:buNone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685800" indent="-228600" algn="just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Frontend : </a:t>
            </a:r>
            <a:r>
              <a:rPr b="0"/>
              <a:t>Flutter for cross-platform support</a:t>
            </a:r>
          </a:p>
          <a:p>
            <a:pPr lvl="1" marL="685800" indent="-228600" algn="just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Backend : </a:t>
            </a:r>
            <a:r>
              <a:rPr b="0"/>
              <a:t>SQLite for local storage of user data and recipes</a:t>
            </a:r>
          </a:p>
        </p:txBody>
      </p:sp>
      <p:pic>
        <p:nvPicPr>
          <p:cNvPr id="18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36619" y="9265487"/>
            <a:ext cx="3166320" cy="3450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switc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roblem Statement"/>
          <p:cNvSpPr txBox="1"/>
          <p:nvPr>
            <p:ph type="title"/>
          </p:nvPr>
        </p:nvSpPr>
        <p:spPr>
          <a:xfrm>
            <a:off x="2960062" y="1269073"/>
            <a:ext cx="21971002" cy="1434951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pc="0" sz="6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85" name="People struggle with meal planning, especially with dietary restrictions, leading to time wastage and nutritional imbalance.…"/>
          <p:cNvSpPr txBox="1"/>
          <p:nvPr>
            <p:ph type="body" sz="half" idx="1"/>
          </p:nvPr>
        </p:nvSpPr>
        <p:spPr>
          <a:xfrm>
            <a:off x="2699396" y="2775808"/>
            <a:ext cx="17184066" cy="7665872"/>
          </a:xfrm>
          <a:prstGeom prst="rect">
            <a:avLst/>
          </a:prstGeom>
        </p:spPr>
        <p:txBody>
          <a:bodyPr/>
          <a:lstStyle/>
          <a:p>
            <a:pPr marL="228599" indent="-228599" algn="just" defTabSz="9144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People struggle with meal planning, especially with dietary restrictions, leading to time wastage and nutritional imbalance. </a:t>
            </a:r>
          </a:p>
          <a:p>
            <a:pPr algn="just" defTabSz="914400">
              <a:lnSpc>
                <a:spcPct val="81000"/>
              </a:lnSpc>
              <a:spcBef>
                <a:spcPts val="1000"/>
              </a:spcBef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8599" indent="-228599" algn="just" defTabSz="9144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Need for centralized solutions for recipes, meal planning, and grocery organization. </a:t>
            </a:r>
          </a:p>
          <a:p>
            <a:pPr algn="just" defTabSz="914400">
              <a:lnSpc>
                <a:spcPct val="81000"/>
              </a:lnSpc>
              <a:spcBef>
                <a:spcPts val="1000"/>
              </a:spcBef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8599" indent="-228599" algn="just" defTabSz="9144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Often people rely on convenience foods, which compromises overall nutritional quality. </a:t>
            </a:r>
          </a:p>
          <a:p>
            <a:pPr algn="just" defTabSz="914400">
              <a:lnSpc>
                <a:spcPct val="81000"/>
              </a:lnSpc>
              <a:spcBef>
                <a:spcPts val="1000"/>
              </a:spcBef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8599" indent="-228599" algn="just" defTabSz="9144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Hence there is a significant demand for integrated solutions that streamline meal planning and promote healthier eating habits.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1500" fill="hold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pplication Overview"/>
          <p:cNvSpPr txBox="1"/>
          <p:nvPr>
            <p:ph type="title"/>
          </p:nvPr>
        </p:nvSpPr>
        <p:spPr>
          <a:xfrm>
            <a:off x="1606567" y="868275"/>
            <a:ext cx="13276500" cy="1858343"/>
          </a:xfrm>
          <a:prstGeom prst="rect">
            <a:avLst/>
          </a:prstGeom>
        </p:spPr>
        <p:txBody>
          <a:bodyPr/>
          <a:lstStyle>
            <a:lvl1pPr defTabSz="758951">
              <a:lnSpc>
                <a:spcPct val="90000"/>
              </a:lnSpc>
              <a:defRPr spc="0" sz="6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Application Overview</a:t>
            </a:r>
          </a:p>
        </p:txBody>
      </p:sp>
      <p:sp>
        <p:nvSpPr>
          <p:cNvPr id="188" name="Login Authentication: Enables secure user access through unique credentials.…"/>
          <p:cNvSpPr txBox="1"/>
          <p:nvPr>
            <p:ph type="body" sz="half" idx="1"/>
          </p:nvPr>
        </p:nvSpPr>
        <p:spPr>
          <a:xfrm>
            <a:off x="1579630" y="2845140"/>
            <a:ext cx="13746827" cy="8342805"/>
          </a:xfrm>
          <a:prstGeom prst="rect">
            <a:avLst/>
          </a:prstGeom>
        </p:spPr>
        <p:txBody>
          <a:bodyPr/>
          <a:lstStyle/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Login Authentication: </a:t>
            </a:r>
            <a:r>
              <a:rPr b="0"/>
              <a:t>Enables secure user access through unique credentials.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  <a:defRPr b="0" sz="4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2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Recipe Management</a:t>
            </a:r>
            <a:r>
              <a:rPr b="0"/>
              <a:t>: Access a diverse library of dietary-specific recipes.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  <a:defRPr b="0" sz="4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3"/>
              <a:defRPr b="0"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b="1"/>
              <a:t>Personalized Meal Plans</a:t>
            </a:r>
            <a:r>
              <a:t>: Create tailored meal plans based on individual needs.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  <a:defRPr b="0" sz="4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4"/>
              <a:defRPr b="0"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b="1"/>
              <a:t>Grocery List</a:t>
            </a:r>
            <a:r>
              <a:t>: creating grocery lists for selected recipes.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  <a:defRPr b="0" sz="4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SzPct val="100000"/>
              <a:buAutoNum type="arabicPeriod" startAt="5"/>
              <a:defRPr b="0"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b="1"/>
              <a:t>Favorites and Filters</a:t>
            </a:r>
            <a:r>
              <a:t>: Save favorite recipes and use filters for dietary preferences.</a:t>
            </a:r>
          </a:p>
        </p:txBody>
      </p:sp>
      <p:pic>
        <p:nvPicPr>
          <p:cNvPr id="189" name="Screenshot 2024-10-25 at 11.41.32 AM.png" descr="Screenshot 2024-10-25 at 11.41.3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51941" y="4355756"/>
            <a:ext cx="8129201" cy="4184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sting"/>
          <p:cNvSpPr txBox="1"/>
          <p:nvPr>
            <p:ph type="title"/>
          </p:nvPr>
        </p:nvSpPr>
        <p:spPr>
          <a:xfrm>
            <a:off x="2512136" y="1198929"/>
            <a:ext cx="22205658" cy="18131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pc="0" sz="6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Testing</a:t>
            </a:r>
          </a:p>
        </p:txBody>
      </p:sp>
      <p:sp>
        <p:nvSpPr>
          <p:cNvPr id="192" name="Testing Process:…"/>
          <p:cNvSpPr txBox="1"/>
          <p:nvPr>
            <p:ph type="body" idx="1"/>
          </p:nvPr>
        </p:nvSpPr>
        <p:spPr>
          <a:xfrm>
            <a:off x="2486125" y="3083865"/>
            <a:ext cx="16823892" cy="8132128"/>
          </a:xfrm>
          <a:prstGeom prst="rect">
            <a:avLst/>
          </a:prstGeom>
        </p:spPr>
        <p:txBody>
          <a:bodyPr/>
          <a:lstStyle/>
          <a:p>
            <a:pPr defTabSz="822958">
              <a:lnSpc>
                <a:spcPct val="90000"/>
              </a:lnSpc>
              <a:spcBef>
                <a:spcPts val="900"/>
              </a:spcBef>
              <a:defRPr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Testing Process:</a:t>
            </a:r>
            <a:r>
              <a:rPr b="0"/>
              <a:t> </a:t>
            </a:r>
          </a:p>
          <a:p>
            <a:pPr defTabSz="822958">
              <a:lnSpc>
                <a:spcPct val="90000"/>
              </a:lnSpc>
              <a:spcBef>
                <a:spcPts val="900"/>
              </a:spcBef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Manual testing to ensure functionality.</a:t>
            </a:r>
          </a:p>
          <a:p>
            <a:pPr defTabSz="822958">
              <a:lnSpc>
                <a:spcPct val="90000"/>
              </a:lnSpc>
              <a:spcBef>
                <a:spcPts val="900"/>
              </a:spcBef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822958">
              <a:lnSpc>
                <a:spcPct val="90000"/>
              </a:lnSpc>
              <a:spcBef>
                <a:spcPts val="900"/>
              </a:spcBef>
              <a:defRPr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Plan :</a:t>
            </a:r>
          </a:p>
          <a:p>
            <a:pPr defTabSz="822958">
              <a:lnSpc>
                <a:spcPct val="90000"/>
              </a:lnSpc>
              <a:spcBef>
                <a:spcPts val="900"/>
              </a:spcBef>
              <a:defRPr sz="4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617219" indent="-205738" defTabSz="822958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Functional tests on recipe search, meal planning, and grocery list generation.</a:t>
            </a:r>
          </a:p>
          <a:p>
            <a:pPr lvl="1" marL="617219" indent="-205738" defTabSz="822958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Usability testing for smooth navigation and accessibility</a:t>
            </a:r>
          </a:p>
          <a:p>
            <a:pPr lvl="1" marL="617219" indent="-205738" defTabSz="822958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617219" indent="-205738" defTabSz="822958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defRPr b="0" sz="4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Simulated recipes and grocery list data for various user profiles and dietary needs.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USE CASE DIAGRAM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 DIAGRAM:</a:t>
            </a:r>
          </a:p>
        </p:txBody>
      </p:sp>
      <p:pic>
        <p:nvPicPr>
          <p:cNvPr id="195" name="Screenshot 2024-10-27 at 7.00.36 AM.png" descr="Screenshot 2024-10-27 at 7.00.3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8940" y="2995219"/>
            <a:ext cx="18686120" cy="9535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ETAILED EXPLANATION"/>
          <p:cNvSpPr txBox="1"/>
          <p:nvPr>
            <p:ph type="body" sz="half" idx="1"/>
          </p:nvPr>
        </p:nvSpPr>
        <p:spPr>
          <a:xfrm>
            <a:off x="1396074" y="3996668"/>
            <a:ext cx="21971002" cy="3874315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DETAILED EXPLANATION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atabase structure :"/>
          <p:cNvSpPr txBox="1"/>
          <p:nvPr>
            <p:ph type="title"/>
          </p:nvPr>
        </p:nvSpPr>
        <p:spPr>
          <a:xfrm>
            <a:off x="2512136" y="1198929"/>
            <a:ext cx="22205658" cy="18131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pc="0" sz="6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Database structure :</a:t>
            </a:r>
          </a:p>
        </p:txBody>
      </p:sp>
      <p:sp>
        <p:nvSpPr>
          <p:cNvPr id="200" name="There are three tables in database users, recipes, favorite_recipes.…"/>
          <p:cNvSpPr txBox="1"/>
          <p:nvPr>
            <p:ph type="body" sz="half" idx="1"/>
          </p:nvPr>
        </p:nvSpPr>
        <p:spPr>
          <a:xfrm>
            <a:off x="1870009" y="3313891"/>
            <a:ext cx="12591423" cy="6198525"/>
          </a:xfrm>
          <a:prstGeom prst="rect">
            <a:avLst/>
          </a:prstGeom>
        </p:spPr>
        <p:txBody>
          <a:bodyPr/>
          <a:lstStyle/>
          <a:p>
            <a:pPr marL="221741" indent="-221741" defTabSz="886967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4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665226" indent="-221741" defTabSz="886967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defRPr b="0" sz="4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There are three tables in database users, recipes, favorite_recipes.</a:t>
            </a:r>
          </a:p>
          <a:p>
            <a:pPr defTabSz="886967">
              <a:lnSpc>
                <a:spcPct val="90000"/>
              </a:lnSpc>
              <a:spcBef>
                <a:spcPts val="400"/>
              </a:spcBef>
              <a:defRPr b="0" sz="4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665226" indent="-221741" defTabSz="886967">
              <a:lnSpc>
                <a:spcPct val="90000"/>
              </a:lnSpc>
              <a:spcBef>
                <a:spcPts val="400"/>
              </a:spcBef>
              <a:buSzPct val="100000"/>
              <a:buFont typeface="Arial"/>
              <a:defRPr b="0" sz="4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Various methods were used for the features functionality like insertUser, getUser, getUserProfile, updateProfile, updatePassword, inserRecipe, getRecipes, addFavorite, removeFavorite.</a:t>
            </a:r>
          </a:p>
        </p:txBody>
      </p:sp>
      <p:pic>
        <p:nvPicPr>
          <p:cNvPr id="20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5613634" y="155024"/>
            <a:ext cx="7473889" cy="13406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9" y="0"/>
                </a:moveTo>
                <a:cubicBezTo>
                  <a:pt x="290" y="0"/>
                  <a:pt x="0" y="246"/>
                  <a:pt x="0" y="550"/>
                </a:cubicBezTo>
                <a:lnTo>
                  <a:pt x="0" y="21050"/>
                </a:lnTo>
                <a:cubicBezTo>
                  <a:pt x="0" y="21354"/>
                  <a:pt x="290" y="21600"/>
                  <a:pt x="649" y="21600"/>
                </a:cubicBezTo>
                <a:lnTo>
                  <a:pt x="20950" y="21600"/>
                </a:lnTo>
                <a:cubicBezTo>
                  <a:pt x="21308" y="21600"/>
                  <a:pt x="21600" y="21354"/>
                  <a:pt x="21600" y="21050"/>
                </a:cubicBezTo>
                <a:lnTo>
                  <a:pt x="21600" y="550"/>
                </a:lnTo>
                <a:cubicBezTo>
                  <a:pt x="21600" y="246"/>
                  <a:pt x="21308" y="0"/>
                  <a:pt x="20950" y="0"/>
                </a:cubicBezTo>
                <a:lnTo>
                  <a:pt x="649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cove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