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6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88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075" y="18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NC State University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62AD4-A960-422A-81AF-85DB253D69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D4294-6EEC-4B29-B67E-2C94EADB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2768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NC State University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5C555-5333-4FC8-8F76-8ABFC8DF3DF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C11CF-0A26-4A8B-8988-F75E635D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40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C11CF-0A26-4A8B-8988-F75E635D9E90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NC State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7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NC State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1CF-0A26-4A8B-8988-F75E635D9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NC State University     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DFEA3-AE55-4FA2-8428-76712CCA993C}" type="datetime4">
              <a:rPr lang="en-US" smtClean="0"/>
              <a:t>November 29, 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NC State University     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1AD1-50D2-48A4-81C9-2752E9A56D09}" type="datetime4">
              <a:rPr lang="en-US" smtClean="0"/>
              <a:t>November 29, 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578609"/>
            <a:ext cx="3765550" cy="403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7575" y="1584706"/>
            <a:ext cx="3882390" cy="4244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NC State University     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57DA9-94A3-4C53-9DB8-9AA11FAA03A5}" type="datetime4">
              <a:rPr lang="en-US" smtClean="0"/>
              <a:t>November 29, 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NC State University     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4FA45-5E18-40E1-8749-B6590EA4EDDF}" type="datetime4">
              <a:rPr lang="en-US" smtClean="0"/>
              <a:t>November 29, 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82154"/>
            <a:ext cx="9144000" cy="5144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NC State University     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367D-529A-4EDB-98CD-8523F420C6B6}" type="datetime4">
              <a:rPr lang="en-US" smtClean="0"/>
              <a:t>November 29, 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3317" y="461594"/>
            <a:ext cx="227736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964" y="2315336"/>
            <a:ext cx="8180070" cy="4217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NC State University     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B673-25B2-43EB-A3DE-DD29009F62C1}" type="datetime4">
              <a:rPr lang="en-US" smtClean="0"/>
              <a:t>November 29, 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666" y="472566"/>
            <a:ext cx="726630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44165" marR="5080" indent="-28321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Course </a:t>
            </a:r>
            <a:r>
              <a:rPr spc="-5" dirty="0"/>
              <a:t>Suggestions and Insights  </a:t>
            </a:r>
            <a:r>
              <a:rPr dirty="0"/>
              <a:t>on edX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8288" y="4967478"/>
            <a:ext cx="2354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2655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888888"/>
                </a:solidFill>
                <a:latin typeface="Calibri"/>
                <a:cs typeface="Calibri"/>
              </a:rPr>
              <a:t>By</a:t>
            </a:r>
            <a:r>
              <a:rPr sz="27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</a:pPr>
            <a:r>
              <a:rPr sz="2700" spc="-15" dirty="0">
                <a:solidFill>
                  <a:srgbClr val="888888"/>
                </a:solidFill>
                <a:latin typeface="Calibri"/>
                <a:cs typeface="Calibri"/>
              </a:rPr>
              <a:t>Harika</a:t>
            </a:r>
            <a:r>
              <a:rPr sz="27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888888"/>
                </a:solidFill>
                <a:latin typeface="Calibri"/>
                <a:cs typeface="Calibri"/>
              </a:rPr>
              <a:t>Malapaka  </a:t>
            </a:r>
            <a:r>
              <a:rPr sz="2700" dirty="0">
                <a:solidFill>
                  <a:srgbClr val="888888"/>
                </a:solidFill>
                <a:latin typeface="Calibri"/>
                <a:cs typeface="Calibri"/>
              </a:rPr>
              <a:t>&amp;</a:t>
            </a:r>
            <a:endParaRPr sz="2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700" spc="-5" dirty="0">
                <a:solidFill>
                  <a:srgbClr val="888888"/>
                </a:solidFill>
                <a:latin typeface="Calibri"/>
                <a:cs typeface="Calibri"/>
              </a:rPr>
              <a:t>Apurva</a:t>
            </a:r>
            <a:r>
              <a:rPr sz="27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888888"/>
                </a:solidFill>
                <a:latin typeface="Calibri"/>
                <a:cs typeface="Calibri"/>
              </a:rPr>
              <a:t>Bakshi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2600" y="2438400"/>
            <a:ext cx="3141853" cy="2090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809936"/>
            <a:ext cx="3626358" cy="2538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61594"/>
            <a:ext cx="4114799" cy="697230"/>
          </a:xfrm>
        </p:spPr>
        <p:txBody>
          <a:bodyPr/>
          <a:lstStyle/>
          <a:p>
            <a:r>
              <a:rPr lang="en-US" dirty="0"/>
              <a:t>Data Cleaning(2)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0070" cy="421703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Combine the spring and fall semester students into the same course.</a:t>
            </a:r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 </a:t>
            </a:r>
            <a:r>
              <a:rPr lang="en-US" sz="2200" dirty="0"/>
              <a:t>ex :  Harvard/CDX2.0/Spring_2015</a:t>
            </a:r>
          </a:p>
          <a:p>
            <a:pPr marL="0" indent="0">
              <a:buNone/>
            </a:pPr>
            <a:r>
              <a:rPr lang="en-US" sz="2200" dirty="0"/>
              <a:t>           Harvard/CDX2.0/Fall_2016   </a:t>
            </a:r>
          </a:p>
          <a:p>
            <a:endParaRPr lang="en-US" sz="2200" dirty="0" smtClean="0"/>
          </a:p>
          <a:p>
            <a:r>
              <a:rPr lang="en-US" sz="2200" dirty="0" smtClean="0"/>
              <a:t>Grades 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If the student has performed some activity (</a:t>
            </a:r>
            <a:r>
              <a:rPr lang="en-US" sz="2200" dirty="0" err="1"/>
              <a:t>i.e</a:t>
            </a:r>
            <a:r>
              <a:rPr lang="en-US" sz="2200" dirty="0"/>
              <a:t> did some learning), and still has ‘0’ as grade, then we assumed that he will have gain some knowledge and eventually predicted a new grade based on his count of activities . The new grade was predicted using </a:t>
            </a:r>
            <a:r>
              <a:rPr lang="en-US" sz="2200" b="1" dirty="0">
                <a:solidFill>
                  <a:srgbClr val="00B050"/>
                </a:solidFill>
              </a:rPr>
              <a:t>Machine learning algorithm – </a:t>
            </a:r>
            <a:r>
              <a:rPr lang="en-US" sz="2200" b="1" dirty="0" smtClean="0">
                <a:solidFill>
                  <a:srgbClr val="00B050"/>
                </a:solidFill>
              </a:rPr>
              <a:t>Gaussian Naïve </a:t>
            </a:r>
            <a:r>
              <a:rPr lang="en-US" sz="2200" b="1" dirty="0">
                <a:solidFill>
                  <a:srgbClr val="00B050"/>
                </a:solidFill>
              </a:rPr>
              <a:t>B</a:t>
            </a:r>
            <a:r>
              <a:rPr lang="en-US" sz="2200" b="1" dirty="0" smtClean="0">
                <a:solidFill>
                  <a:srgbClr val="00B050"/>
                </a:solidFill>
              </a:rPr>
              <a:t>ayes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900663" y="2308957"/>
            <a:ext cx="152400" cy="6858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0200" y="2421024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Justice</a:t>
            </a:r>
          </a:p>
        </p:txBody>
      </p:sp>
    </p:spTree>
    <p:extLst>
      <p:ext uri="{BB962C8B-B14F-4D97-AF65-F5344CB8AC3E}">
        <p14:creationId xmlns:p14="http://schemas.microsoft.com/office/powerpoint/2010/main" val="40661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6613" y="461594"/>
            <a:ext cx="5434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Result </a:t>
            </a:r>
            <a:r>
              <a:rPr dirty="0"/>
              <a:t>of </a:t>
            </a:r>
            <a:r>
              <a:rPr spc="-20" dirty="0"/>
              <a:t>Data</a:t>
            </a:r>
            <a:r>
              <a:rPr spc="-80" dirty="0"/>
              <a:t> </a:t>
            </a:r>
            <a:r>
              <a:rPr dirty="0"/>
              <a:t>Cleaning: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723"/>
            <a:ext cx="3846829" cy="209223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25" dirty="0">
                <a:latin typeface="Calibri"/>
                <a:cs typeface="Calibri"/>
              </a:rPr>
              <a:t>Before: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65" dirty="0">
                <a:latin typeface="Calibri"/>
                <a:cs typeface="Calibri"/>
              </a:rPr>
              <a:t>Total </a:t>
            </a:r>
            <a:r>
              <a:rPr sz="2800" spc="-20" dirty="0">
                <a:latin typeface="Calibri"/>
                <a:cs typeface="Calibri"/>
              </a:rPr>
              <a:t>records </a:t>
            </a:r>
            <a:r>
              <a:rPr sz="2800" b="1" spc="-5" dirty="0">
                <a:latin typeface="Calibri"/>
                <a:cs typeface="Calibri"/>
              </a:rPr>
              <a:t>:</a:t>
            </a:r>
            <a:r>
              <a:rPr sz="2800" b="1" spc="7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504D"/>
                </a:solidFill>
                <a:latin typeface="Calibri"/>
                <a:cs typeface="Calibri"/>
              </a:rPr>
              <a:t>6,41,139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Number of </a:t>
            </a:r>
            <a:r>
              <a:rPr sz="2800" spc="-10" dirty="0">
                <a:latin typeface="Calibri"/>
                <a:cs typeface="Calibri"/>
              </a:rPr>
              <a:t>columns 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10" dirty="0" smtClean="0">
                <a:solidFill>
                  <a:srgbClr val="C0504D"/>
                </a:solidFill>
                <a:latin typeface="Calibri"/>
                <a:cs typeface="Calibri"/>
              </a:rPr>
              <a:t>20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Number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courses: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504D"/>
                </a:solidFill>
                <a:latin typeface="Calibri"/>
                <a:cs typeface="Calibri"/>
              </a:rPr>
              <a:t>16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575" y="1610690"/>
            <a:ext cx="8521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Af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er: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575" y="2037105"/>
            <a:ext cx="3847465" cy="157094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60" dirty="0">
                <a:latin typeface="Calibri"/>
                <a:cs typeface="Calibri"/>
              </a:rPr>
              <a:t>Total </a:t>
            </a:r>
            <a:r>
              <a:rPr sz="2800" spc="-15" dirty="0">
                <a:latin typeface="Calibri"/>
                <a:cs typeface="Calibri"/>
              </a:rPr>
              <a:t>records: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5,40,977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Number of </a:t>
            </a:r>
            <a:r>
              <a:rPr sz="2800" spc="-10" dirty="0">
                <a:latin typeface="Calibri"/>
                <a:cs typeface="Calibri"/>
              </a:rPr>
              <a:t>columns 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15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Calibri"/>
                <a:cs typeface="Calibri"/>
              </a:rPr>
              <a:t>Number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courses: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13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913" y="461594"/>
            <a:ext cx="3680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9147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following </a:t>
            </a:r>
            <a:r>
              <a:rPr sz="3200" spc="-5" dirty="0">
                <a:latin typeface="Calibri"/>
                <a:cs typeface="Calibri"/>
              </a:rPr>
              <a:t>functions </a:t>
            </a:r>
            <a:r>
              <a:rPr sz="3200" spc="-15" dirty="0">
                <a:latin typeface="Calibri"/>
                <a:cs typeface="Calibri"/>
              </a:rPr>
              <a:t>were </a:t>
            </a:r>
            <a:r>
              <a:rPr sz="3200" spc="-10" dirty="0">
                <a:latin typeface="Calibri"/>
                <a:cs typeface="Calibri"/>
              </a:rPr>
              <a:t>implemented </a:t>
            </a:r>
            <a:r>
              <a:rPr sz="3200" spc="-15" dirty="0">
                <a:latin typeface="Calibri"/>
                <a:cs typeface="Calibri"/>
              </a:rPr>
              <a:t>after 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5" dirty="0">
                <a:latin typeface="Calibri"/>
                <a:cs typeface="Calibri"/>
              </a:rPr>
              <a:t>cleaning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Function </a:t>
            </a:r>
            <a:r>
              <a:rPr sz="3200" dirty="0">
                <a:latin typeface="Calibri"/>
                <a:cs typeface="Calibri"/>
              </a:rPr>
              <a:t>1 :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certified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Function </a:t>
            </a:r>
            <a:r>
              <a:rPr sz="3200" dirty="0">
                <a:latin typeface="Calibri"/>
                <a:cs typeface="Calibri"/>
              </a:rPr>
              <a:t>2 :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dropouts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Function </a:t>
            </a:r>
            <a:r>
              <a:rPr sz="3200" dirty="0">
                <a:latin typeface="Calibri"/>
                <a:cs typeface="Calibri"/>
              </a:rPr>
              <a:t>3 : </a:t>
            </a:r>
            <a:r>
              <a:rPr sz="3200" spc="-15" dirty="0">
                <a:latin typeface="Calibri"/>
                <a:cs typeface="Calibri"/>
              </a:rPr>
              <a:t>grade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distribution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Function </a:t>
            </a:r>
            <a:r>
              <a:rPr sz="3200" dirty="0">
                <a:latin typeface="Calibri"/>
                <a:cs typeface="Calibri"/>
              </a:rPr>
              <a:t>4 : </a:t>
            </a:r>
            <a:r>
              <a:rPr sz="3200" spc="-10" dirty="0">
                <a:latin typeface="Calibri"/>
                <a:cs typeface="Calibri"/>
              </a:rPr>
              <a:t>predict </a:t>
            </a:r>
            <a:r>
              <a:rPr sz="3200" spc="-15" dirty="0">
                <a:latin typeface="Calibri"/>
                <a:cs typeface="Calibri"/>
              </a:rPr>
              <a:t>best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course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6333" y="415493"/>
            <a:ext cx="4579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Feature</a:t>
            </a:r>
            <a:r>
              <a:rPr spc="-75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1175" y="1846834"/>
            <a:ext cx="824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Certified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8129" y="1911476"/>
            <a:ext cx="668020" cy="286385"/>
          </a:xfrm>
          <a:custGeom>
            <a:avLst/>
            <a:gdLst/>
            <a:ahLst/>
            <a:cxnLst/>
            <a:rect l="l" t="t" r="r" b="b"/>
            <a:pathLst>
              <a:path w="668019" h="286385">
                <a:moveTo>
                  <a:pt x="524382" y="0"/>
                </a:moveTo>
                <a:lnTo>
                  <a:pt x="524382" y="71627"/>
                </a:lnTo>
                <a:lnTo>
                  <a:pt x="0" y="71627"/>
                </a:lnTo>
                <a:lnTo>
                  <a:pt x="0" y="214757"/>
                </a:lnTo>
                <a:lnTo>
                  <a:pt x="524382" y="214757"/>
                </a:lnTo>
                <a:lnTo>
                  <a:pt x="524382" y="286385"/>
                </a:lnTo>
                <a:lnTo>
                  <a:pt x="667638" y="143128"/>
                </a:lnTo>
                <a:lnTo>
                  <a:pt x="52438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8129" y="1911476"/>
            <a:ext cx="668020" cy="286385"/>
          </a:xfrm>
          <a:custGeom>
            <a:avLst/>
            <a:gdLst/>
            <a:ahLst/>
            <a:cxnLst/>
            <a:rect l="l" t="t" r="r" b="b"/>
            <a:pathLst>
              <a:path w="668019" h="286385">
                <a:moveTo>
                  <a:pt x="0" y="71627"/>
                </a:moveTo>
                <a:lnTo>
                  <a:pt x="524382" y="71627"/>
                </a:lnTo>
                <a:lnTo>
                  <a:pt x="524382" y="0"/>
                </a:lnTo>
                <a:lnTo>
                  <a:pt x="667638" y="143128"/>
                </a:lnTo>
                <a:lnTo>
                  <a:pt x="524382" y="286385"/>
                </a:lnTo>
                <a:lnTo>
                  <a:pt x="524382" y="214757"/>
                </a:lnTo>
                <a:lnTo>
                  <a:pt x="0" y="214757"/>
                </a:lnTo>
                <a:lnTo>
                  <a:pt x="0" y="7162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4524247"/>
            <a:ext cx="18719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Function</a:t>
            </a:r>
            <a:r>
              <a:rPr sz="18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How many </a:t>
            </a:r>
            <a:r>
              <a:rPr sz="1800" spc="-5" dirty="0">
                <a:latin typeface="Calibri"/>
                <a:cs typeface="Calibri"/>
              </a:rPr>
              <a:t>did not  </a:t>
            </a:r>
            <a:r>
              <a:rPr sz="1800" spc="-10" dirty="0">
                <a:latin typeface="Calibri"/>
                <a:cs typeface="Calibri"/>
              </a:rPr>
              <a:t>continue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course 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registering?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9033" y="3219069"/>
            <a:ext cx="715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ie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39033" y="3767708"/>
            <a:ext cx="83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Explored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9033" y="4316729"/>
            <a:ext cx="588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9033" y="4865370"/>
            <a:ext cx="173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Forum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9033" y="5413959"/>
            <a:ext cx="18599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chapters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9033" y="5962903"/>
            <a:ext cx="18535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videos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played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9032" y="6419253"/>
            <a:ext cx="160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days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65451" y="4973510"/>
            <a:ext cx="641095" cy="266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38140" y="2152015"/>
            <a:ext cx="1016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Function</a:t>
            </a:r>
            <a:r>
              <a:rPr sz="1800" b="1" spc="-1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3  </a:t>
            </a:r>
            <a:r>
              <a:rPr sz="1800" spc="-10" dirty="0">
                <a:latin typeface="Calibri"/>
                <a:cs typeface="Calibri"/>
              </a:rPr>
              <a:t>Grade  Prediction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19800" y="2313495"/>
            <a:ext cx="890587" cy="347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41234" y="581914"/>
            <a:ext cx="1386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chapters  </a:t>
            </a:r>
            <a:r>
              <a:rPr sz="1800" spc="-10" dirty="0">
                <a:latin typeface="Calibri"/>
                <a:cs typeface="Calibri"/>
              </a:rPr>
              <a:t>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41234" y="1404950"/>
            <a:ext cx="1190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videos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played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41234" y="2228215"/>
            <a:ext cx="1157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forum  </a:t>
            </a:r>
            <a:r>
              <a:rPr sz="1800" spc="-10" dirty="0">
                <a:latin typeface="Calibri"/>
                <a:cs typeface="Calibri"/>
              </a:rPr>
              <a:t>posts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41234" y="3051428"/>
            <a:ext cx="1007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days  </a:t>
            </a:r>
            <a:r>
              <a:rPr sz="1800" spc="-5" dirty="0">
                <a:latin typeface="Calibri"/>
                <a:cs typeface="Calibri"/>
              </a:rPr>
              <a:t>active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99934" y="732536"/>
            <a:ext cx="176530" cy="2802890"/>
          </a:xfrm>
          <a:custGeom>
            <a:avLst/>
            <a:gdLst/>
            <a:ahLst/>
            <a:cxnLst/>
            <a:rect l="l" t="t" r="r" b="b"/>
            <a:pathLst>
              <a:path w="176529" h="2802890">
                <a:moveTo>
                  <a:pt x="176149" y="2802381"/>
                </a:moveTo>
                <a:lnTo>
                  <a:pt x="141876" y="2801223"/>
                </a:lnTo>
                <a:lnTo>
                  <a:pt x="113903" y="2798064"/>
                </a:lnTo>
                <a:lnTo>
                  <a:pt x="95049" y="2793380"/>
                </a:lnTo>
                <a:lnTo>
                  <a:pt x="88138" y="2787650"/>
                </a:lnTo>
                <a:lnTo>
                  <a:pt x="88138" y="1415923"/>
                </a:lnTo>
                <a:lnTo>
                  <a:pt x="81206" y="1410192"/>
                </a:lnTo>
                <a:lnTo>
                  <a:pt x="62309" y="1405508"/>
                </a:lnTo>
                <a:lnTo>
                  <a:pt x="34291" y="1402349"/>
                </a:lnTo>
                <a:lnTo>
                  <a:pt x="0" y="1401190"/>
                </a:lnTo>
                <a:lnTo>
                  <a:pt x="34291" y="1400032"/>
                </a:lnTo>
                <a:lnTo>
                  <a:pt x="62309" y="1396873"/>
                </a:lnTo>
                <a:lnTo>
                  <a:pt x="81206" y="1392189"/>
                </a:lnTo>
                <a:lnTo>
                  <a:pt x="88138" y="1386459"/>
                </a:lnTo>
                <a:lnTo>
                  <a:pt x="88138" y="14604"/>
                </a:lnTo>
                <a:lnTo>
                  <a:pt x="95049" y="8893"/>
                </a:lnTo>
                <a:lnTo>
                  <a:pt x="113903" y="4254"/>
                </a:lnTo>
                <a:lnTo>
                  <a:pt x="141876" y="1139"/>
                </a:lnTo>
                <a:lnTo>
                  <a:pt x="176149" y="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81396" y="4971415"/>
            <a:ext cx="12820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Function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4  </a:t>
            </a:r>
            <a:r>
              <a:rPr sz="1800" spc="-5" dirty="0">
                <a:latin typeface="Calibri"/>
                <a:cs typeface="Calibri"/>
              </a:rPr>
              <a:t>What </a:t>
            </a:r>
            <a:r>
              <a:rPr sz="1800" spc="-15" dirty="0">
                <a:latin typeface="Calibri"/>
                <a:cs typeface="Calibri"/>
              </a:rPr>
              <a:t>course  </a:t>
            </a:r>
            <a:r>
              <a:rPr sz="1800" spc="-5" dirty="0">
                <a:latin typeface="Calibri"/>
                <a:cs typeface="Calibri"/>
              </a:rPr>
              <a:t>did </a:t>
            </a:r>
            <a:r>
              <a:rPr sz="1800" spc="-10" dirty="0">
                <a:latin typeface="Calibri"/>
                <a:cs typeface="Calibri"/>
              </a:rPr>
              <a:t>peers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65061" y="5265178"/>
            <a:ext cx="633006" cy="347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53376" y="4001516"/>
            <a:ext cx="1170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Year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Birth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53376" y="4550409"/>
            <a:ext cx="1009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Country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 </a:t>
            </a:r>
            <a:r>
              <a:rPr sz="1800" spc="-10" dirty="0">
                <a:latin typeface="Calibri"/>
                <a:cs typeface="Calibri"/>
              </a:rPr>
              <a:t>residence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53376" y="5373420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Gender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53376" y="5922365"/>
            <a:ext cx="9518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Highest  level of 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165975" y="4105514"/>
            <a:ext cx="183260" cy="266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06756" y="1505458"/>
            <a:ext cx="16897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Function</a:t>
            </a:r>
            <a:r>
              <a:rPr sz="18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How many  </a:t>
            </a:r>
            <a:r>
              <a:rPr sz="1800" spc="-5" dirty="0">
                <a:latin typeface="Calibri"/>
                <a:cs typeface="Calibri"/>
              </a:rPr>
              <a:t>students </a:t>
            </a:r>
            <a:r>
              <a:rPr sz="1800" spc="-15" dirty="0">
                <a:latin typeface="Calibri"/>
                <a:cs typeface="Calibri"/>
              </a:rPr>
              <a:t>seeked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10" dirty="0">
                <a:latin typeface="Calibri"/>
                <a:cs typeface="Calibri"/>
              </a:rPr>
              <a:t>certificate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23057" y="3375190"/>
            <a:ext cx="229768" cy="3343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801" y="461594"/>
            <a:ext cx="4709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Machine</a:t>
            </a:r>
            <a:r>
              <a:rPr spc="-30" dirty="0"/>
              <a:t> </a:t>
            </a:r>
            <a:r>
              <a:rPr spc="-5" dirty="0"/>
              <a:t>Learning(1)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4982" y="1311909"/>
            <a:ext cx="2567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1. </a:t>
            </a:r>
            <a:r>
              <a:rPr sz="2000" b="1" spc="-5" dirty="0">
                <a:latin typeface="Calibri"/>
                <a:cs typeface="Calibri"/>
              </a:rPr>
              <a:t>For </a:t>
            </a:r>
            <a:r>
              <a:rPr sz="2000" b="1" spc="-15" dirty="0">
                <a:latin typeface="Calibri"/>
                <a:cs typeface="Calibri"/>
              </a:rPr>
              <a:t>Grade </a:t>
            </a:r>
            <a:r>
              <a:rPr sz="2000" b="1" spc="-5" dirty="0">
                <a:latin typeface="Calibri"/>
                <a:cs typeface="Calibri"/>
              </a:rPr>
              <a:t>Prediction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4602" y="1795272"/>
          <a:ext cx="6096000" cy="411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1188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8425" marR="292100" algn="just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(Length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: 60774 -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where grades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‘0’)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8425" marR="226060" algn="just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(Length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: 104678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where grades are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‘0’)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25603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4810" indent="-286385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Arial"/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videos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played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4810" marR="50673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forum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posts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4810" marR="27876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chapters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read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4810" marR="657860" indent="-28638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days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4810" indent="-286385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Arial"/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videos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played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4810" marR="50673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forum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posts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4810" marR="27876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chapters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read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84810" marR="657860" indent="-28638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days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Labels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Grades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7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spc="-5" dirty="0">
                          <a:latin typeface="Calibri"/>
                          <a:cs typeface="Calibri"/>
                        </a:rPr>
                        <a:t>Grades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715000" y="6285988"/>
            <a:ext cx="223596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Apply </a:t>
            </a:r>
            <a:r>
              <a:rPr lang="en-US" sz="1600" b="1" spc="-5" dirty="0" smtClean="0">
                <a:solidFill>
                  <a:srgbClr val="0070C0"/>
                </a:solidFill>
                <a:latin typeface="Calibri"/>
                <a:cs typeface="Calibri"/>
              </a:rPr>
              <a:t>Gaussian Naïve </a:t>
            </a:r>
            <a:r>
              <a:rPr lang="en-US" sz="1600" b="1" spc="-5" dirty="0">
                <a:solidFill>
                  <a:srgbClr val="0070C0"/>
                </a:solidFill>
                <a:latin typeface="Calibri"/>
                <a:cs typeface="Calibri"/>
              </a:rPr>
              <a:t>B</a:t>
            </a:r>
            <a:r>
              <a:rPr lang="en-US" sz="1600" b="1" spc="-5" dirty="0" smtClean="0">
                <a:solidFill>
                  <a:srgbClr val="0070C0"/>
                </a:solidFill>
                <a:latin typeface="Calibri"/>
                <a:cs typeface="Calibri"/>
              </a:rPr>
              <a:t>ayes </a:t>
            </a:r>
            <a:r>
              <a:rPr sz="1600" b="1" spc="-10" dirty="0" smtClean="0">
                <a:solidFill>
                  <a:srgbClr val="0070C0"/>
                </a:solidFill>
                <a:latin typeface="Calibri"/>
                <a:cs typeface="Calibri"/>
              </a:rPr>
              <a:t>Algorithm</a:t>
            </a:r>
            <a:endParaRPr sz="1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43821" y="5907785"/>
            <a:ext cx="171450" cy="435609"/>
          </a:xfrm>
          <a:custGeom>
            <a:avLst/>
            <a:gdLst/>
            <a:ahLst/>
            <a:cxnLst/>
            <a:rect l="l" t="t" r="r" b="b"/>
            <a:pathLst>
              <a:path w="171450" h="435610">
                <a:moveTo>
                  <a:pt x="85578" y="75711"/>
                </a:moveTo>
                <a:lnTo>
                  <a:pt x="66528" y="108369"/>
                </a:lnTo>
                <a:lnTo>
                  <a:pt x="66528" y="435190"/>
                </a:lnTo>
                <a:lnTo>
                  <a:pt x="104628" y="435190"/>
                </a:lnTo>
                <a:lnTo>
                  <a:pt x="104628" y="108369"/>
                </a:lnTo>
                <a:lnTo>
                  <a:pt x="85578" y="75711"/>
                </a:lnTo>
                <a:close/>
              </a:path>
              <a:path w="171450" h="435610">
                <a:moveTo>
                  <a:pt x="85578" y="0"/>
                </a:moveTo>
                <a:lnTo>
                  <a:pt x="2393" y="142519"/>
                </a:lnTo>
                <a:lnTo>
                  <a:pt x="0" y="149675"/>
                </a:lnTo>
                <a:lnTo>
                  <a:pt x="488" y="156962"/>
                </a:lnTo>
                <a:lnTo>
                  <a:pt x="3643" y="163539"/>
                </a:lnTo>
                <a:lnTo>
                  <a:pt x="9251" y="168567"/>
                </a:lnTo>
                <a:lnTo>
                  <a:pt x="16446" y="171008"/>
                </a:lnTo>
                <a:lnTo>
                  <a:pt x="23760" y="170534"/>
                </a:lnTo>
                <a:lnTo>
                  <a:pt x="30360" y="167361"/>
                </a:lnTo>
                <a:lnTo>
                  <a:pt x="35413" y="161709"/>
                </a:lnTo>
                <a:lnTo>
                  <a:pt x="66528" y="108369"/>
                </a:lnTo>
                <a:lnTo>
                  <a:pt x="66528" y="37807"/>
                </a:lnTo>
                <a:lnTo>
                  <a:pt x="107645" y="37807"/>
                </a:lnTo>
                <a:lnTo>
                  <a:pt x="85578" y="0"/>
                </a:lnTo>
                <a:close/>
              </a:path>
              <a:path w="171450" h="435610">
                <a:moveTo>
                  <a:pt x="107645" y="37807"/>
                </a:moveTo>
                <a:lnTo>
                  <a:pt x="104628" y="37807"/>
                </a:lnTo>
                <a:lnTo>
                  <a:pt x="104628" y="108369"/>
                </a:lnTo>
                <a:lnTo>
                  <a:pt x="135743" y="161709"/>
                </a:lnTo>
                <a:lnTo>
                  <a:pt x="140795" y="167361"/>
                </a:lnTo>
                <a:lnTo>
                  <a:pt x="147395" y="170534"/>
                </a:lnTo>
                <a:lnTo>
                  <a:pt x="154709" y="171008"/>
                </a:lnTo>
                <a:lnTo>
                  <a:pt x="161905" y="168567"/>
                </a:lnTo>
                <a:lnTo>
                  <a:pt x="167513" y="163539"/>
                </a:lnTo>
                <a:lnTo>
                  <a:pt x="170668" y="156962"/>
                </a:lnTo>
                <a:lnTo>
                  <a:pt x="171156" y="149675"/>
                </a:lnTo>
                <a:lnTo>
                  <a:pt x="168763" y="142519"/>
                </a:lnTo>
                <a:lnTo>
                  <a:pt x="107645" y="37807"/>
                </a:lnTo>
                <a:close/>
              </a:path>
              <a:path w="171450" h="435610">
                <a:moveTo>
                  <a:pt x="104628" y="37807"/>
                </a:moveTo>
                <a:lnTo>
                  <a:pt x="66528" y="37807"/>
                </a:lnTo>
                <a:lnTo>
                  <a:pt x="66528" y="108369"/>
                </a:lnTo>
                <a:lnTo>
                  <a:pt x="85578" y="75711"/>
                </a:lnTo>
                <a:lnTo>
                  <a:pt x="69068" y="47409"/>
                </a:lnTo>
                <a:lnTo>
                  <a:pt x="104628" y="47409"/>
                </a:lnTo>
                <a:lnTo>
                  <a:pt x="104628" y="37807"/>
                </a:lnTo>
                <a:close/>
              </a:path>
              <a:path w="171450" h="435610">
                <a:moveTo>
                  <a:pt x="104628" y="47409"/>
                </a:moveTo>
                <a:lnTo>
                  <a:pt x="102088" y="47409"/>
                </a:lnTo>
                <a:lnTo>
                  <a:pt x="85578" y="75711"/>
                </a:lnTo>
                <a:lnTo>
                  <a:pt x="104628" y="108369"/>
                </a:lnTo>
                <a:lnTo>
                  <a:pt x="104628" y="47409"/>
                </a:lnTo>
                <a:close/>
              </a:path>
              <a:path w="171450" h="435610">
                <a:moveTo>
                  <a:pt x="102088" y="47409"/>
                </a:moveTo>
                <a:lnTo>
                  <a:pt x="69068" y="47409"/>
                </a:lnTo>
                <a:lnTo>
                  <a:pt x="85578" y="75711"/>
                </a:lnTo>
                <a:lnTo>
                  <a:pt x="102088" y="474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5692" y="461594"/>
            <a:ext cx="4916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Gaussian </a:t>
            </a:r>
            <a:r>
              <a:rPr spc="-10" dirty="0"/>
              <a:t>Naïve</a:t>
            </a:r>
            <a:r>
              <a:rPr spc="-60" dirty="0"/>
              <a:t> </a:t>
            </a:r>
            <a:r>
              <a:rPr spc="-25" dirty="0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40509"/>
            <a:ext cx="7670800" cy="16292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90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Classical </a:t>
            </a:r>
            <a:r>
              <a:rPr sz="2000" spc="-10" dirty="0">
                <a:latin typeface="Calibri"/>
                <a:cs typeface="Calibri"/>
              </a:rPr>
              <a:t>Naive Bayes </a:t>
            </a:r>
            <a:r>
              <a:rPr sz="2000" spc="-5" dirty="0">
                <a:latin typeface="Calibri"/>
                <a:cs typeface="Calibri"/>
              </a:rPr>
              <a:t>supports </a:t>
            </a:r>
            <a:r>
              <a:rPr sz="2000" spc="-10" dirty="0">
                <a:latin typeface="Calibri"/>
                <a:cs typeface="Calibri"/>
              </a:rPr>
              <a:t>categorical </a:t>
            </a:r>
            <a:r>
              <a:rPr sz="2000" spc="-15" dirty="0">
                <a:latin typeface="Calibri"/>
                <a:cs typeface="Calibri"/>
              </a:rPr>
              <a:t>features </a:t>
            </a:r>
            <a:r>
              <a:rPr sz="2000" dirty="0">
                <a:latin typeface="Calibri"/>
                <a:cs typeface="Calibri"/>
              </a:rPr>
              <a:t>and models each </a:t>
            </a:r>
            <a:r>
              <a:rPr sz="2000" spc="-5" dirty="0">
                <a:latin typeface="Calibri"/>
                <a:cs typeface="Calibri"/>
              </a:rPr>
              <a:t>as  </a:t>
            </a:r>
            <a:r>
              <a:rPr sz="2000" spc="-10" dirty="0">
                <a:latin typeface="Calibri"/>
                <a:cs typeface="Calibri"/>
              </a:rPr>
              <a:t>conforming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Multinomial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-5" dirty="0" smtClean="0">
                <a:latin typeface="Calibri"/>
                <a:cs typeface="Calibri"/>
              </a:rPr>
              <a:t>.</a:t>
            </a:r>
            <a:endParaRPr lang="en-US" sz="2000" spc="-5" dirty="0" smtClean="0">
              <a:latin typeface="Calibri"/>
              <a:cs typeface="Calibri"/>
            </a:endParaRPr>
          </a:p>
          <a:p>
            <a:pPr marL="12700" marR="1905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sz="2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Gaussian </a:t>
            </a:r>
            <a:r>
              <a:rPr sz="2000" spc="-10" dirty="0">
                <a:latin typeface="Calibri"/>
                <a:cs typeface="Calibri"/>
              </a:rPr>
              <a:t>Naive Bayes </a:t>
            </a:r>
            <a:r>
              <a:rPr sz="2000" spc="-5" dirty="0">
                <a:latin typeface="Calibri"/>
                <a:cs typeface="Calibri"/>
              </a:rPr>
              <a:t>supports continuous </a:t>
            </a:r>
            <a:r>
              <a:rPr sz="2000" spc="-10" dirty="0">
                <a:latin typeface="Calibri"/>
                <a:cs typeface="Calibri"/>
              </a:rPr>
              <a:t>valued </a:t>
            </a:r>
            <a:r>
              <a:rPr sz="2000" spc="-15" dirty="0">
                <a:latin typeface="Calibri"/>
                <a:cs typeface="Calibri"/>
              </a:rPr>
              <a:t>features </a:t>
            </a:r>
            <a:r>
              <a:rPr sz="2000" dirty="0">
                <a:latin typeface="Calibri"/>
                <a:cs typeface="Calibri"/>
              </a:rPr>
              <a:t>and models  each </a:t>
            </a:r>
            <a:r>
              <a:rPr sz="2000" spc="-5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conforming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Gaussian (normal)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317" y="461594"/>
            <a:ext cx="4834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Machine </a:t>
            </a:r>
            <a:r>
              <a:rPr spc="-5" dirty="0"/>
              <a:t>Learning</a:t>
            </a:r>
            <a:r>
              <a:rPr spc="-40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464309"/>
            <a:ext cx="6142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2. </a:t>
            </a:r>
            <a:r>
              <a:rPr sz="2000" b="1" spc="-10" dirty="0">
                <a:latin typeface="Calibri"/>
                <a:cs typeface="Calibri"/>
              </a:rPr>
              <a:t>Collaborative </a:t>
            </a:r>
            <a:r>
              <a:rPr sz="2000" b="1" spc="-5" dirty="0">
                <a:latin typeface="Calibri"/>
                <a:cs typeface="Calibri"/>
              </a:rPr>
              <a:t>Filtering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select </a:t>
            </a:r>
            <a:r>
              <a:rPr sz="2000" b="1" spc="-5" dirty="0">
                <a:latin typeface="Calibri"/>
                <a:cs typeface="Calibri"/>
              </a:rPr>
              <a:t>best course as </a:t>
            </a:r>
            <a:r>
              <a:rPr sz="2000" b="1" dirty="0">
                <a:latin typeface="Calibri"/>
                <a:cs typeface="Calibri"/>
              </a:rPr>
              <a:t>per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peers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0475"/>
              </p:ext>
            </p:extLst>
          </p:nvPr>
        </p:nvGraphicFramePr>
        <p:xfrm>
          <a:off x="237490" y="2203450"/>
          <a:ext cx="6096000" cy="2475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Training </a:t>
                      </a:r>
                      <a:r>
                        <a:rPr sz="18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18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800" b="1" spc="-2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Testing </a:t>
                      </a:r>
                      <a:r>
                        <a:rPr sz="18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800" b="1" spc="-1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4175" indent="-286385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Arial"/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sz="1800" spc="-35" dirty="0">
                          <a:latin typeface="Calibri"/>
                          <a:cs typeface="Calibri"/>
                        </a:rPr>
                        <a:t>Year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Birth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4810" indent="-286385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Arial"/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sz="1800" spc="-35" dirty="0">
                          <a:latin typeface="Calibri"/>
                          <a:cs typeface="Calibri"/>
                        </a:rPr>
                        <a:t>Year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Birth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4175" indent="-286385">
                        <a:lnSpc>
                          <a:spcPts val="2030"/>
                        </a:lnSpc>
                        <a:buFont typeface="Arial"/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Country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4810" indent="-286385">
                        <a:lnSpc>
                          <a:spcPts val="2030"/>
                        </a:lnSpc>
                        <a:buFont typeface="Arial"/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Country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4175" indent="-286385">
                        <a:lnSpc>
                          <a:spcPts val="2030"/>
                        </a:lnSpc>
                        <a:buFont typeface="Arial"/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Gender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4810" indent="-286385">
                        <a:lnSpc>
                          <a:spcPts val="2030"/>
                        </a:lnSpc>
                        <a:buFont typeface="Arial"/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Gender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4175" indent="-286385">
                        <a:lnSpc>
                          <a:spcPts val="2030"/>
                        </a:lnSpc>
                        <a:buFont typeface="Arial"/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Highest level</a:t>
                      </a:r>
                      <a:r>
                        <a:rPr sz="1800" spc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4810" indent="-286385">
                        <a:lnSpc>
                          <a:spcPts val="2030"/>
                        </a:lnSpc>
                        <a:buFont typeface="Arial"/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Highest level</a:t>
                      </a:r>
                      <a:r>
                        <a:rPr sz="1800" spc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7E8"/>
                    </a:solidFill>
                  </a:tcPr>
                </a:tc>
              </a:tr>
              <a:tr h="574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1889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education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1889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education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Labels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Course</a:t>
                      </a:r>
                      <a:r>
                        <a:rPr sz="1800" spc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Course</a:t>
                      </a:r>
                      <a:r>
                        <a:rPr sz="1800" spc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547609" y="2920110"/>
            <a:ext cx="11258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Dynamic 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  user gives  </a:t>
            </a:r>
            <a:r>
              <a:rPr sz="1800" spc="-10" dirty="0">
                <a:latin typeface="Calibri"/>
                <a:cs typeface="Calibri"/>
              </a:rPr>
              <a:t>through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UI.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5092" y="5505399"/>
            <a:ext cx="11309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Output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10" dirty="0">
                <a:latin typeface="Calibri"/>
                <a:cs typeface="Calibri"/>
              </a:rPr>
              <a:t>best </a:t>
            </a:r>
            <a:r>
              <a:rPr sz="1800" spc="-15" dirty="0">
                <a:latin typeface="Calibri"/>
                <a:cs typeface="Calibri"/>
              </a:rPr>
              <a:t>course  </a:t>
            </a:r>
            <a:r>
              <a:rPr sz="1800" spc="-10" dirty="0">
                <a:latin typeface="Calibri"/>
                <a:cs typeface="Calibri"/>
              </a:rPr>
              <a:t>through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UI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76088" y="5041519"/>
            <a:ext cx="228600" cy="408305"/>
          </a:xfrm>
          <a:custGeom>
            <a:avLst/>
            <a:gdLst/>
            <a:ahLst/>
            <a:cxnLst/>
            <a:rect l="l" t="t" r="r" b="b"/>
            <a:pathLst>
              <a:path w="228600" h="408304">
                <a:moveTo>
                  <a:pt x="171450" y="114299"/>
                </a:moveTo>
                <a:lnTo>
                  <a:pt x="57150" y="114299"/>
                </a:lnTo>
                <a:lnTo>
                  <a:pt x="57150" y="408177"/>
                </a:lnTo>
                <a:lnTo>
                  <a:pt x="171450" y="408177"/>
                </a:lnTo>
                <a:lnTo>
                  <a:pt x="171450" y="114299"/>
                </a:lnTo>
                <a:close/>
              </a:path>
              <a:path w="228600" h="408304">
                <a:moveTo>
                  <a:pt x="114300" y="0"/>
                </a:moveTo>
                <a:lnTo>
                  <a:pt x="0" y="114299"/>
                </a:lnTo>
                <a:lnTo>
                  <a:pt x="228600" y="114299"/>
                </a:lnTo>
                <a:lnTo>
                  <a:pt x="1143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76088" y="5041519"/>
            <a:ext cx="228600" cy="408305"/>
          </a:xfrm>
          <a:custGeom>
            <a:avLst/>
            <a:gdLst/>
            <a:ahLst/>
            <a:cxnLst/>
            <a:rect l="l" t="t" r="r" b="b"/>
            <a:pathLst>
              <a:path w="228600" h="408304">
                <a:moveTo>
                  <a:pt x="0" y="114299"/>
                </a:moveTo>
                <a:lnTo>
                  <a:pt x="114300" y="0"/>
                </a:lnTo>
                <a:lnTo>
                  <a:pt x="228600" y="114299"/>
                </a:lnTo>
                <a:lnTo>
                  <a:pt x="171450" y="114299"/>
                </a:lnTo>
                <a:lnTo>
                  <a:pt x="171450" y="408177"/>
                </a:lnTo>
                <a:lnTo>
                  <a:pt x="57150" y="408177"/>
                </a:lnTo>
                <a:lnTo>
                  <a:pt x="57150" y="114299"/>
                </a:lnTo>
                <a:lnTo>
                  <a:pt x="0" y="1142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29400" y="3349116"/>
            <a:ext cx="609600" cy="305435"/>
          </a:xfrm>
          <a:custGeom>
            <a:avLst/>
            <a:gdLst/>
            <a:ahLst/>
            <a:cxnLst/>
            <a:rect l="l" t="t" r="r" b="b"/>
            <a:pathLst>
              <a:path w="609600" h="305435">
                <a:moveTo>
                  <a:pt x="152526" y="0"/>
                </a:moveTo>
                <a:lnTo>
                  <a:pt x="0" y="152654"/>
                </a:lnTo>
                <a:lnTo>
                  <a:pt x="152526" y="305181"/>
                </a:lnTo>
                <a:lnTo>
                  <a:pt x="152526" y="228854"/>
                </a:lnTo>
                <a:lnTo>
                  <a:pt x="609600" y="228854"/>
                </a:lnTo>
                <a:lnTo>
                  <a:pt x="609600" y="76327"/>
                </a:lnTo>
                <a:lnTo>
                  <a:pt x="152526" y="76327"/>
                </a:lnTo>
                <a:lnTo>
                  <a:pt x="15252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9400" y="3349116"/>
            <a:ext cx="609600" cy="305435"/>
          </a:xfrm>
          <a:custGeom>
            <a:avLst/>
            <a:gdLst/>
            <a:ahLst/>
            <a:cxnLst/>
            <a:rect l="l" t="t" r="r" b="b"/>
            <a:pathLst>
              <a:path w="609600" h="305435">
                <a:moveTo>
                  <a:pt x="0" y="152654"/>
                </a:moveTo>
                <a:lnTo>
                  <a:pt x="152526" y="0"/>
                </a:lnTo>
                <a:lnTo>
                  <a:pt x="152526" y="76327"/>
                </a:lnTo>
                <a:lnTo>
                  <a:pt x="609600" y="76327"/>
                </a:lnTo>
                <a:lnTo>
                  <a:pt x="609600" y="228854"/>
                </a:lnTo>
                <a:lnTo>
                  <a:pt x="152526" y="228854"/>
                </a:lnTo>
                <a:lnTo>
                  <a:pt x="152526" y="305181"/>
                </a:lnTo>
                <a:lnTo>
                  <a:pt x="0" y="15265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23852" y="4101846"/>
            <a:ext cx="171450" cy="394335"/>
          </a:xfrm>
          <a:custGeom>
            <a:avLst/>
            <a:gdLst/>
            <a:ahLst/>
            <a:cxnLst/>
            <a:rect l="l" t="t" r="r" b="b"/>
            <a:pathLst>
              <a:path w="171450" h="394335">
                <a:moveTo>
                  <a:pt x="85568" y="75565"/>
                </a:moveTo>
                <a:lnTo>
                  <a:pt x="66581" y="108113"/>
                </a:lnTo>
                <a:lnTo>
                  <a:pt x="66581" y="393953"/>
                </a:lnTo>
                <a:lnTo>
                  <a:pt x="104681" y="393953"/>
                </a:lnTo>
                <a:lnTo>
                  <a:pt x="104554" y="108113"/>
                </a:lnTo>
                <a:lnTo>
                  <a:pt x="85568" y="75565"/>
                </a:lnTo>
                <a:close/>
              </a:path>
              <a:path w="171450" h="394335">
                <a:moveTo>
                  <a:pt x="85631" y="0"/>
                </a:moveTo>
                <a:lnTo>
                  <a:pt x="2446" y="142493"/>
                </a:lnTo>
                <a:lnTo>
                  <a:pt x="0" y="149615"/>
                </a:lnTo>
                <a:lnTo>
                  <a:pt x="494" y="156892"/>
                </a:lnTo>
                <a:lnTo>
                  <a:pt x="3679" y="163478"/>
                </a:lnTo>
                <a:lnTo>
                  <a:pt x="9304" y="168528"/>
                </a:lnTo>
                <a:lnTo>
                  <a:pt x="16498" y="170975"/>
                </a:lnTo>
                <a:lnTo>
                  <a:pt x="23798" y="170481"/>
                </a:lnTo>
                <a:lnTo>
                  <a:pt x="30360" y="167296"/>
                </a:lnTo>
                <a:lnTo>
                  <a:pt x="35339" y="161670"/>
                </a:lnTo>
                <a:lnTo>
                  <a:pt x="66454" y="108330"/>
                </a:lnTo>
                <a:lnTo>
                  <a:pt x="66581" y="37718"/>
                </a:lnTo>
                <a:lnTo>
                  <a:pt x="107617" y="37718"/>
                </a:lnTo>
                <a:lnTo>
                  <a:pt x="85631" y="0"/>
                </a:lnTo>
                <a:close/>
              </a:path>
              <a:path w="171450" h="394335">
                <a:moveTo>
                  <a:pt x="107617" y="37718"/>
                </a:moveTo>
                <a:lnTo>
                  <a:pt x="104681" y="37718"/>
                </a:lnTo>
                <a:lnTo>
                  <a:pt x="104681" y="108330"/>
                </a:lnTo>
                <a:lnTo>
                  <a:pt x="135796" y="161670"/>
                </a:lnTo>
                <a:lnTo>
                  <a:pt x="140846" y="167296"/>
                </a:lnTo>
                <a:lnTo>
                  <a:pt x="147433" y="170481"/>
                </a:lnTo>
                <a:lnTo>
                  <a:pt x="154709" y="170975"/>
                </a:lnTo>
                <a:lnTo>
                  <a:pt x="161831" y="168528"/>
                </a:lnTo>
                <a:lnTo>
                  <a:pt x="167511" y="163478"/>
                </a:lnTo>
                <a:lnTo>
                  <a:pt x="170689" y="156892"/>
                </a:lnTo>
                <a:lnTo>
                  <a:pt x="171154" y="149615"/>
                </a:lnTo>
                <a:lnTo>
                  <a:pt x="168689" y="142493"/>
                </a:lnTo>
                <a:lnTo>
                  <a:pt x="107617" y="37718"/>
                </a:lnTo>
                <a:close/>
              </a:path>
              <a:path w="171450" h="394335">
                <a:moveTo>
                  <a:pt x="104681" y="47370"/>
                </a:moveTo>
                <a:lnTo>
                  <a:pt x="102014" y="47370"/>
                </a:lnTo>
                <a:lnTo>
                  <a:pt x="85568" y="75565"/>
                </a:lnTo>
                <a:lnTo>
                  <a:pt x="104681" y="108330"/>
                </a:lnTo>
                <a:lnTo>
                  <a:pt x="104681" y="47370"/>
                </a:lnTo>
                <a:close/>
              </a:path>
              <a:path w="171450" h="394335">
                <a:moveTo>
                  <a:pt x="104681" y="37718"/>
                </a:moveTo>
                <a:lnTo>
                  <a:pt x="66581" y="37718"/>
                </a:lnTo>
                <a:lnTo>
                  <a:pt x="66581" y="108113"/>
                </a:lnTo>
                <a:lnTo>
                  <a:pt x="85568" y="75565"/>
                </a:lnTo>
                <a:lnTo>
                  <a:pt x="69121" y="47370"/>
                </a:lnTo>
                <a:lnTo>
                  <a:pt x="104681" y="47370"/>
                </a:lnTo>
                <a:lnTo>
                  <a:pt x="104681" y="37718"/>
                </a:lnTo>
                <a:close/>
              </a:path>
              <a:path w="171450" h="394335">
                <a:moveTo>
                  <a:pt x="102014" y="47370"/>
                </a:moveTo>
                <a:lnTo>
                  <a:pt x="69121" y="47370"/>
                </a:lnTo>
                <a:lnTo>
                  <a:pt x="85568" y="75565"/>
                </a:lnTo>
                <a:lnTo>
                  <a:pt x="102014" y="4737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3136" y="5203697"/>
            <a:ext cx="1520825" cy="949325"/>
          </a:xfrm>
          <a:custGeom>
            <a:avLst/>
            <a:gdLst/>
            <a:ahLst/>
            <a:cxnLst/>
            <a:rect l="l" t="t" r="r" b="b"/>
            <a:pathLst>
              <a:path w="1520825" h="949325">
                <a:moveTo>
                  <a:pt x="113791" y="816546"/>
                </a:moveTo>
                <a:lnTo>
                  <a:pt x="0" y="882865"/>
                </a:lnTo>
                <a:lnTo>
                  <a:pt x="113791" y="949185"/>
                </a:lnTo>
                <a:lnTo>
                  <a:pt x="122554" y="946886"/>
                </a:lnTo>
                <a:lnTo>
                  <a:pt x="130428" y="933259"/>
                </a:lnTo>
                <a:lnTo>
                  <a:pt x="128142" y="924509"/>
                </a:lnTo>
                <a:lnTo>
                  <a:pt x="81208" y="897153"/>
                </a:lnTo>
                <a:lnTo>
                  <a:pt x="28448" y="897153"/>
                </a:lnTo>
                <a:lnTo>
                  <a:pt x="28448" y="868578"/>
                </a:lnTo>
                <a:lnTo>
                  <a:pt x="81208" y="868578"/>
                </a:lnTo>
                <a:lnTo>
                  <a:pt x="128142" y="841222"/>
                </a:lnTo>
                <a:lnTo>
                  <a:pt x="130428" y="832472"/>
                </a:lnTo>
                <a:lnTo>
                  <a:pt x="122554" y="818845"/>
                </a:lnTo>
                <a:lnTo>
                  <a:pt x="113791" y="816546"/>
                </a:lnTo>
                <a:close/>
              </a:path>
              <a:path w="1520825" h="949325">
                <a:moveTo>
                  <a:pt x="81208" y="868578"/>
                </a:moveTo>
                <a:lnTo>
                  <a:pt x="28448" y="868578"/>
                </a:lnTo>
                <a:lnTo>
                  <a:pt x="28448" y="897153"/>
                </a:lnTo>
                <a:lnTo>
                  <a:pt x="81208" y="897153"/>
                </a:lnTo>
                <a:lnTo>
                  <a:pt x="77878" y="895210"/>
                </a:lnTo>
                <a:lnTo>
                  <a:pt x="35560" y="895210"/>
                </a:lnTo>
                <a:lnTo>
                  <a:pt x="35560" y="870521"/>
                </a:lnTo>
                <a:lnTo>
                  <a:pt x="77878" y="870521"/>
                </a:lnTo>
                <a:lnTo>
                  <a:pt x="81208" y="868578"/>
                </a:lnTo>
                <a:close/>
              </a:path>
              <a:path w="1520825" h="949325">
                <a:moveTo>
                  <a:pt x="1491995" y="868578"/>
                </a:moveTo>
                <a:lnTo>
                  <a:pt x="81208" y="868578"/>
                </a:lnTo>
                <a:lnTo>
                  <a:pt x="56719" y="882865"/>
                </a:lnTo>
                <a:lnTo>
                  <a:pt x="81208" y="897153"/>
                </a:lnTo>
                <a:lnTo>
                  <a:pt x="1514220" y="897153"/>
                </a:lnTo>
                <a:lnTo>
                  <a:pt x="1520570" y="890752"/>
                </a:lnTo>
                <a:lnTo>
                  <a:pt x="1520570" y="882865"/>
                </a:lnTo>
                <a:lnTo>
                  <a:pt x="1491995" y="882865"/>
                </a:lnTo>
                <a:lnTo>
                  <a:pt x="1491995" y="868578"/>
                </a:lnTo>
                <a:close/>
              </a:path>
              <a:path w="1520825" h="949325">
                <a:moveTo>
                  <a:pt x="35560" y="870521"/>
                </a:moveTo>
                <a:lnTo>
                  <a:pt x="35560" y="895210"/>
                </a:lnTo>
                <a:lnTo>
                  <a:pt x="56719" y="882865"/>
                </a:lnTo>
                <a:lnTo>
                  <a:pt x="35560" y="870521"/>
                </a:lnTo>
                <a:close/>
              </a:path>
              <a:path w="1520825" h="949325">
                <a:moveTo>
                  <a:pt x="56719" y="882865"/>
                </a:moveTo>
                <a:lnTo>
                  <a:pt x="35560" y="895210"/>
                </a:lnTo>
                <a:lnTo>
                  <a:pt x="77878" y="895210"/>
                </a:lnTo>
                <a:lnTo>
                  <a:pt x="56719" y="882865"/>
                </a:lnTo>
                <a:close/>
              </a:path>
              <a:path w="1520825" h="949325">
                <a:moveTo>
                  <a:pt x="77878" y="870521"/>
                </a:moveTo>
                <a:lnTo>
                  <a:pt x="35560" y="870521"/>
                </a:lnTo>
                <a:lnTo>
                  <a:pt x="56719" y="882865"/>
                </a:lnTo>
                <a:lnTo>
                  <a:pt x="77878" y="870521"/>
                </a:lnTo>
                <a:close/>
              </a:path>
              <a:path w="1520825" h="949325">
                <a:moveTo>
                  <a:pt x="1520570" y="0"/>
                </a:moveTo>
                <a:lnTo>
                  <a:pt x="1491995" y="0"/>
                </a:lnTo>
                <a:lnTo>
                  <a:pt x="1491995" y="882865"/>
                </a:lnTo>
                <a:lnTo>
                  <a:pt x="1506346" y="868578"/>
                </a:lnTo>
                <a:lnTo>
                  <a:pt x="1520570" y="868578"/>
                </a:lnTo>
                <a:lnTo>
                  <a:pt x="1520570" y="0"/>
                </a:lnTo>
                <a:close/>
              </a:path>
              <a:path w="1520825" h="949325">
                <a:moveTo>
                  <a:pt x="1520570" y="868578"/>
                </a:moveTo>
                <a:lnTo>
                  <a:pt x="1506346" y="868578"/>
                </a:lnTo>
                <a:lnTo>
                  <a:pt x="1491995" y="882865"/>
                </a:lnTo>
                <a:lnTo>
                  <a:pt x="1520570" y="882865"/>
                </a:lnTo>
                <a:lnTo>
                  <a:pt x="1520570" y="86857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7239000" y="448809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Decision Tree Classifier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3226" y="0"/>
            <a:ext cx="2177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Results</a:t>
            </a:r>
            <a:r>
              <a:rPr sz="4000" spc="-60" dirty="0"/>
              <a:t> </a:t>
            </a:r>
            <a:r>
              <a:rPr sz="4000" spc="-10" dirty="0"/>
              <a:t>(1)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21788" y="1066800"/>
            <a:ext cx="535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latin typeface="Calibri"/>
                <a:cs typeface="Calibri"/>
              </a:rPr>
              <a:t>Accuracy </a:t>
            </a:r>
            <a:r>
              <a:rPr sz="4000" spc="-5" dirty="0">
                <a:latin typeface="Calibri"/>
                <a:cs typeface="Calibri"/>
              </a:rPr>
              <a:t>of the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Classifiers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8180070" cy="4417876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38175" marR="5080" indent="-342900">
              <a:lnSpc>
                <a:spcPts val="2380"/>
              </a:lnSpc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pc="-10" dirty="0"/>
              <a:t>SVM took too much time and the results of Decision tree were not that diverse, so we have used </a:t>
            </a:r>
            <a:r>
              <a:rPr lang="en-US" spc="-10" dirty="0" smtClean="0"/>
              <a:t>GNB.</a:t>
            </a:r>
          </a:p>
          <a:p>
            <a:pPr marL="638175" marR="5080" indent="-342900">
              <a:lnSpc>
                <a:spcPts val="2380"/>
              </a:lnSpc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spc="-10" dirty="0" smtClean="0"/>
              <a:t>The </a:t>
            </a:r>
            <a:r>
              <a:rPr spc="-15" dirty="0"/>
              <a:t>accuracy </a:t>
            </a:r>
            <a:r>
              <a:rPr spc="-5" dirty="0"/>
              <a:t>of Guassian </a:t>
            </a:r>
            <a:r>
              <a:rPr spc="-10" dirty="0"/>
              <a:t>Naïve </a:t>
            </a:r>
            <a:r>
              <a:rPr spc="-15" dirty="0"/>
              <a:t>bayes </a:t>
            </a:r>
            <a:r>
              <a:rPr spc="-5" dirty="0"/>
              <a:t>classifier </a:t>
            </a:r>
            <a:r>
              <a:rPr spc="-20" dirty="0"/>
              <a:t>to </a:t>
            </a:r>
            <a:r>
              <a:rPr spc="-10" dirty="0"/>
              <a:t>predict </a:t>
            </a:r>
            <a:r>
              <a:rPr spc="-15" dirty="0"/>
              <a:t>appropriate  grades </a:t>
            </a:r>
            <a:r>
              <a:rPr spc="-5" dirty="0"/>
              <a:t>is</a:t>
            </a:r>
            <a:r>
              <a:rPr spc="10" dirty="0"/>
              <a:t> </a:t>
            </a:r>
            <a:r>
              <a:rPr b="1" i="1" spc="-5" dirty="0">
                <a:latin typeface="Calibri"/>
                <a:cs typeface="Calibri"/>
              </a:rPr>
              <a:t>0.0</a:t>
            </a:r>
            <a:r>
              <a:rPr spc="-5" dirty="0"/>
              <a:t>.</a:t>
            </a:r>
          </a:p>
          <a:p>
            <a:pPr marL="638175" marR="401320" indent="-342900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b="1" i="1" spc="-15" dirty="0" smtClean="0">
                <a:latin typeface="Calibri"/>
                <a:cs typeface="Calibri"/>
              </a:rPr>
              <a:t>Note </a:t>
            </a:r>
            <a:r>
              <a:rPr spc="-5" dirty="0"/>
              <a:t>: </a:t>
            </a:r>
            <a:r>
              <a:rPr spc="-10" dirty="0"/>
              <a:t>This doesn’t </a:t>
            </a:r>
            <a:r>
              <a:rPr spc="-5" dirty="0"/>
              <a:t>mean </a:t>
            </a:r>
            <a:r>
              <a:rPr spc="-10" dirty="0"/>
              <a:t>that </a:t>
            </a:r>
            <a:r>
              <a:rPr spc="-5" dirty="0"/>
              <a:t>classifier is </a:t>
            </a:r>
            <a:r>
              <a:rPr spc="-10" dirty="0"/>
              <a:t>not performing well. </a:t>
            </a:r>
            <a:r>
              <a:rPr spc="-45" dirty="0"/>
              <a:t>We  </a:t>
            </a:r>
            <a:r>
              <a:rPr spc="-10" dirty="0"/>
              <a:t>actually do not </a:t>
            </a:r>
            <a:r>
              <a:rPr spc="-15" dirty="0"/>
              <a:t>want </a:t>
            </a:r>
            <a:r>
              <a:rPr spc="-20" dirty="0"/>
              <a:t>any </a:t>
            </a:r>
            <a:r>
              <a:rPr spc="-10" dirty="0"/>
              <a:t>more </a:t>
            </a:r>
            <a:r>
              <a:rPr spc="-20" dirty="0"/>
              <a:t>zeros </a:t>
            </a:r>
            <a:r>
              <a:rPr spc="-5" dirty="0"/>
              <a:t>in the </a:t>
            </a:r>
            <a:r>
              <a:rPr spc="-15" dirty="0"/>
              <a:t>updated</a:t>
            </a:r>
            <a:r>
              <a:rPr spc="110" dirty="0"/>
              <a:t> </a:t>
            </a:r>
            <a:r>
              <a:rPr spc="-10" dirty="0"/>
              <a:t>grades</a:t>
            </a:r>
            <a:r>
              <a:rPr spc="-10" dirty="0" smtClean="0"/>
              <a:t>.</a:t>
            </a:r>
            <a:endParaRPr lang="en-US" spc="-10" dirty="0" smtClean="0"/>
          </a:p>
          <a:p>
            <a:pPr marL="282575">
              <a:lnSpc>
                <a:spcPct val="100000"/>
              </a:lnSpc>
              <a:spcBef>
                <a:spcPts val="3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295275" marR="204470">
              <a:lnSpc>
                <a:spcPts val="2380"/>
              </a:lnSpc>
            </a:pPr>
            <a:r>
              <a:rPr spc="-10" dirty="0" smtClean="0"/>
              <a:t>Decision </a:t>
            </a:r>
            <a:r>
              <a:rPr spc="-15" dirty="0"/>
              <a:t>tree </a:t>
            </a:r>
            <a:r>
              <a:rPr spc="-5" dirty="0"/>
              <a:t>Classifier </a:t>
            </a:r>
            <a:r>
              <a:rPr spc="-20" dirty="0"/>
              <a:t>to </a:t>
            </a:r>
            <a:r>
              <a:rPr spc="-10" dirty="0"/>
              <a:t>predict best </a:t>
            </a:r>
            <a:r>
              <a:rPr spc="-15" dirty="0"/>
              <a:t>course </a:t>
            </a:r>
            <a:r>
              <a:rPr spc="-5" dirty="0"/>
              <a:t>as </a:t>
            </a:r>
            <a:r>
              <a:rPr spc="-10" dirty="0"/>
              <a:t>per  </a:t>
            </a:r>
            <a:r>
              <a:rPr spc="-15" dirty="0" smtClean="0"/>
              <a:t>peers</a:t>
            </a:r>
            <a:endParaRPr lang="en-US" spc="-15" dirty="0" smtClean="0"/>
          </a:p>
          <a:p>
            <a:pPr marL="295275" marR="204470">
              <a:lnSpc>
                <a:spcPts val="2380"/>
              </a:lnSpc>
            </a:pPr>
            <a:r>
              <a:rPr lang="en-US" b="1" spc="-5" dirty="0" smtClean="0"/>
              <a:t>Accuracy :</a:t>
            </a:r>
            <a:r>
              <a:rPr b="1" spc="15" dirty="0" smtClean="0"/>
              <a:t> </a:t>
            </a:r>
            <a:r>
              <a:rPr b="1" i="1" spc="-5" dirty="0" smtClean="0">
                <a:latin typeface="Calibri"/>
                <a:cs typeface="Calibri"/>
              </a:rPr>
              <a:t>0.66</a:t>
            </a:r>
            <a:endParaRPr sz="2700" dirty="0">
              <a:latin typeface="Times New Roman"/>
              <a:cs typeface="Times New Roman"/>
            </a:endParaRPr>
          </a:p>
          <a:p>
            <a:pPr marL="295275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Precision </a:t>
            </a:r>
            <a:r>
              <a:rPr b="1" spc="-5" dirty="0">
                <a:latin typeface="Calibri"/>
                <a:cs typeface="Calibri"/>
              </a:rPr>
              <a:t>: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0.43</a:t>
            </a:r>
          </a:p>
          <a:p>
            <a:pPr marL="295275">
              <a:lnSpc>
                <a:spcPct val="100000"/>
              </a:lnSpc>
              <a:spcBef>
                <a:spcPts val="265"/>
              </a:spcBef>
            </a:pPr>
            <a:r>
              <a:rPr b="1" spc="-15" dirty="0">
                <a:latin typeface="Calibri"/>
                <a:cs typeface="Calibri"/>
              </a:rPr>
              <a:t>Recall </a:t>
            </a:r>
            <a:r>
              <a:rPr b="1" spc="-5" dirty="0">
                <a:latin typeface="Calibri"/>
                <a:cs typeface="Calibri"/>
              </a:rPr>
              <a:t>:</a:t>
            </a:r>
            <a:r>
              <a:rPr b="1" spc="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0.66</a:t>
            </a:r>
          </a:p>
          <a:p>
            <a:pPr marL="295275">
              <a:lnSpc>
                <a:spcPct val="100000"/>
              </a:lnSpc>
              <a:spcBef>
                <a:spcPts val="265"/>
              </a:spcBef>
            </a:pPr>
            <a:r>
              <a:rPr b="1" spc="-10" dirty="0">
                <a:latin typeface="Calibri"/>
                <a:cs typeface="Calibri"/>
              </a:rPr>
              <a:t>fβ_score </a:t>
            </a:r>
            <a:r>
              <a:rPr b="1" spc="-5" dirty="0">
                <a:latin typeface="Calibri"/>
                <a:cs typeface="Calibri"/>
              </a:rPr>
              <a:t>: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0.52</a:t>
            </a:r>
          </a:p>
        </p:txBody>
      </p:sp>
      <p:sp>
        <p:nvSpPr>
          <p:cNvPr id="5" name="object 5"/>
          <p:cNvSpPr/>
          <p:nvPr/>
        </p:nvSpPr>
        <p:spPr>
          <a:xfrm>
            <a:off x="533400" y="4724400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980" y="191846"/>
            <a:ext cx="41148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2743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Results(2)  </a:t>
            </a:r>
            <a:r>
              <a:rPr sz="4000" spc="-15" dirty="0"/>
              <a:t>Statistics </a:t>
            </a:r>
            <a:r>
              <a:rPr sz="4000" spc="-5" dirty="0"/>
              <a:t>of</a:t>
            </a:r>
            <a:r>
              <a:rPr sz="4000" spc="-55" dirty="0"/>
              <a:t> </a:t>
            </a:r>
            <a:r>
              <a:rPr sz="4000" spc="-20" dirty="0"/>
              <a:t>Courses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51050" y="1593850"/>
          <a:ext cx="5486400" cy="433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63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Course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 of</a:t>
                      </a:r>
                      <a:r>
                        <a:rPr sz="1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students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certified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dropouts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HeroesX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30,002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384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10,355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IntrotoCS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1,69,621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1287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58,762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JusticeX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57,406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2346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19,337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HealthStat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41,592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1842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14,504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HealthEnv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39,602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711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17,637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Poverty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27,870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2085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8,579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Structures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5,665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247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1,497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SSChem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14,215+6139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632+138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6,274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Circuits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40,811+22,235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1750+593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18,566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CS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66,731+57,715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2477+1253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23,969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Biology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21,009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823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5,717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E&amp;M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31,048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822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5,295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MechRev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9,477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297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1,884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98194" y="6200038"/>
            <a:ext cx="6722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alibri"/>
                <a:cs typeface="Calibri"/>
              </a:rPr>
              <a:t>Note </a:t>
            </a:r>
            <a:r>
              <a:rPr sz="1800" b="1" i="1" spc="-5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The other </a:t>
            </a:r>
            <a:r>
              <a:rPr sz="1800" spc="-10" dirty="0">
                <a:latin typeface="Calibri"/>
                <a:cs typeface="Calibri"/>
              </a:rPr>
              <a:t>Results can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found through graphs </a:t>
            </a:r>
            <a:r>
              <a:rPr sz="1800" dirty="0">
                <a:latin typeface="Calibri"/>
                <a:cs typeface="Calibri"/>
              </a:rPr>
              <a:t>and User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</a:t>
            </a:r>
            <a:r>
              <a:rPr dirty="0"/>
              <a:t>es</a:t>
            </a:r>
            <a:r>
              <a:rPr spc="10" dirty="0"/>
              <a:t>u</a:t>
            </a:r>
            <a:r>
              <a:rPr dirty="0"/>
              <a:t>lts(3)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50475"/>
              </p:ext>
            </p:extLst>
          </p:nvPr>
        </p:nvGraphicFramePr>
        <p:xfrm>
          <a:off x="685800" y="1262634"/>
          <a:ext cx="4723765" cy="547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205"/>
                <a:gridCol w="700405"/>
                <a:gridCol w="1057910"/>
                <a:gridCol w="1579245"/>
              </a:tblGrid>
              <a:tr h="366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  <a:p>
                      <a:pPr marL="13335">
                        <a:lnSpc>
                          <a:spcPts val="116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Country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  <a:p>
                      <a:pPr marL="12700">
                        <a:lnSpc>
                          <a:spcPts val="116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Dropouts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  <a:p>
                      <a:pPr marL="13335">
                        <a:lnSpc>
                          <a:spcPts val="116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Students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  <a:p>
                      <a:pPr marL="13335">
                        <a:lnSpc>
                          <a:spcPts val="116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Percentage of</a:t>
                      </a:r>
                      <a:r>
                        <a:rPr sz="1400" b="1" spc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Dropouts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60"/>
                        </a:lnSpc>
                        <a:spcBef>
                          <a:spcPts val="2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Australia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1946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5518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35.26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40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60"/>
                        </a:lnSpc>
                        <a:spcBef>
                          <a:spcPts val="244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Bangladesh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4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844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4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2633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4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32.05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69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13335">
                        <a:lnSpc>
                          <a:spcPts val="1160"/>
                        </a:lnSpc>
                        <a:spcBef>
                          <a:spcPts val="244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Brazil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4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5021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4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16123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4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31.14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84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Canada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3320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10705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31.01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54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China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1251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4787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26.13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27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13335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Colombia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1073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4301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24.94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68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Egypt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3116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8269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37.6829</a:t>
                      </a:r>
                      <a:r>
                        <a:rPr sz="1000" b="1" spc="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00" b="1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13335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France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1050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4080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2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25.73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29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55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Germany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1648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7259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22.70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85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55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Greece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1181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4584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25.76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52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55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India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22229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79483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27.96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98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55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Indonesia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1006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3001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33.52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Japan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449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2128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21.09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62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Mexico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1195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4997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23.91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34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Morocco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968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3534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27.39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05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Nigeria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2216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6350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34.89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63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13335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Other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73679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154343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47.7371</a:t>
                      </a:r>
                      <a:r>
                        <a:rPr sz="1000" b="1" spc="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00" b="1" spc="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Pakistan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3518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9377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37.51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32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Philippines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1579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4479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35.25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40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Poland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690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4727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4.59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59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Portugal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509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1890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6.93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69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Russian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Federation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2782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9100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30.57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42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Spain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1946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8798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22.11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66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Ukraine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908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3504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5"/>
                        </a:lnSpc>
                        <a:spcBef>
                          <a:spcPts val="25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25.91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24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United Kingdom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5332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19333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27.57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78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3335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United States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52920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157674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50"/>
                        </a:lnSpc>
                        <a:spcBef>
                          <a:spcPts val="25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33.56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92</a:t>
                      </a:r>
                      <a:r>
                        <a:rPr sz="1000" spc="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94628" y="1237234"/>
            <a:ext cx="260159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Dropout Statistics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133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There maybe </a:t>
            </a:r>
            <a:r>
              <a:rPr sz="1800" spc="-20" dirty="0">
                <a:latin typeface="Calibri"/>
                <a:cs typeface="Calibri"/>
              </a:rPr>
              <a:t>few </a:t>
            </a:r>
            <a:r>
              <a:rPr sz="1800" spc="-10" dirty="0">
                <a:latin typeface="Calibri"/>
                <a:cs typeface="Calibri"/>
              </a:rPr>
              <a:t>countries  </a:t>
            </a:r>
            <a:r>
              <a:rPr sz="1800" spc="-5" dirty="0">
                <a:latin typeface="Calibri"/>
                <a:cs typeface="Calibri"/>
              </a:rPr>
              <a:t>where English is not </a:t>
            </a:r>
            <a:r>
              <a:rPr sz="1800" spc="-10" dirty="0">
                <a:latin typeface="Calibri"/>
                <a:cs typeface="Calibri"/>
              </a:rPr>
              <a:t>native  </a:t>
            </a:r>
            <a:r>
              <a:rPr sz="1800" spc="-5" dirty="0">
                <a:latin typeface="Calibri"/>
                <a:cs typeface="Calibri"/>
              </a:rPr>
              <a:t>language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perhaps  </a:t>
            </a:r>
            <a:r>
              <a:rPr sz="1800" spc="-10" dirty="0">
                <a:latin typeface="Calibri"/>
                <a:cs typeface="Calibri"/>
              </a:rPr>
              <a:t>maybe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reason </a:t>
            </a:r>
            <a:r>
              <a:rPr sz="1800" spc="-15" dirty="0">
                <a:latin typeface="Calibri"/>
                <a:cs typeface="Calibri"/>
              </a:rPr>
              <a:t>for  </a:t>
            </a:r>
            <a:r>
              <a:rPr sz="1800" spc="-5" dirty="0">
                <a:latin typeface="Calibri"/>
                <a:cs typeface="Calibri"/>
              </a:rPr>
              <a:t>students </a:t>
            </a:r>
            <a:r>
              <a:rPr sz="1800" spc="-10" dirty="0">
                <a:latin typeface="Calibri"/>
                <a:cs typeface="Calibri"/>
              </a:rPr>
              <a:t>to drop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course  </a:t>
            </a:r>
            <a:r>
              <a:rPr sz="1800" spc="-5" dirty="0">
                <a:latin typeface="Calibri"/>
                <a:cs typeface="Calibri"/>
              </a:rPr>
              <a:t>because they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unable </a:t>
            </a:r>
            <a:r>
              <a:rPr sz="1800" spc="-10" dirty="0">
                <a:latin typeface="Calibri"/>
                <a:cs typeface="Calibri"/>
              </a:rPr>
              <a:t>to  </a:t>
            </a:r>
            <a:r>
              <a:rPr sz="1800" spc="-15" dirty="0">
                <a:latin typeface="Calibri"/>
                <a:cs typeface="Calibri"/>
              </a:rPr>
              <a:t>follow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course.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Other </a:t>
            </a:r>
            <a:r>
              <a:rPr sz="1800" spc="-10" dirty="0">
                <a:latin typeface="Calibri"/>
                <a:cs typeface="Calibri"/>
              </a:rPr>
              <a:t>countries </a:t>
            </a:r>
            <a:r>
              <a:rPr sz="1800" spc="-5" dirty="0">
                <a:latin typeface="Calibri"/>
                <a:cs typeface="Calibri"/>
              </a:rPr>
              <a:t>include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Africa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East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Asia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Europe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Middle-east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North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America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Oceania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South</a:t>
            </a:r>
            <a:r>
              <a:rPr sz="1800" spc="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America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South</a:t>
            </a:r>
            <a:r>
              <a:rPr sz="1800" spc="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Asia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16" y="461594"/>
            <a:ext cx="2967484" cy="677108"/>
          </a:xfrm>
        </p:spPr>
        <p:txBody>
          <a:bodyPr/>
          <a:lstStyle/>
          <a:p>
            <a:r>
              <a:rPr lang="en-US" dirty="0" smtClean="0"/>
              <a:t>Objective(1)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1661067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2 course suggestions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6733" y="4001363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(1)</a:t>
            </a:r>
          </a:p>
          <a:p>
            <a:r>
              <a:rPr lang="en-US" dirty="0" smtClean="0"/>
              <a:t>Based on his topic of interest</a:t>
            </a:r>
          </a:p>
          <a:p>
            <a:endParaRPr lang="en-US" dirty="0"/>
          </a:p>
          <a:p>
            <a:r>
              <a:rPr lang="en-US" dirty="0" smtClean="0"/>
              <a:t>[ user based filtering]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3862864"/>
            <a:ext cx="220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(2)</a:t>
            </a:r>
          </a:p>
          <a:p>
            <a:r>
              <a:rPr lang="en-US" dirty="0" smtClean="0"/>
              <a:t>Based on what his peers selected</a:t>
            </a:r>
          </a:p>
          <a:p>
            <a:endParaRPr lang="en-US" dirty="0"/>
          </a:p>
          <a:p>
            <a:r>
              <a:rPr lang="en-US" dirty="0" smtClean="0"/>
              <a:t>[ Content based/collaborative filtering]</a:t>
            </a:r>
            <a:endParaRPr lang="en-US" dirty="0"/>
          </a:p>
        </p:txBody>
      </p:sp>
      <p:sp>
        <p:nvSpPr>
          <p:cNvPr id="7" name="Left-Right-Up Arrow 6"/>
          <p:cNvSpPr/>
          <p:nvPr/>
        </p:nvSpPr>
        <p:spPr>
          <a:xfrm>
            <a:off x="3526367" y="2640574"/>
            <a:ext cx="1752600" cy="21336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2579"/>
            <a:ext cx="81699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the user </a:t>
            </a:r>
            <a:r>
              <a:rPr sz="1800" b="1" spc="-10" dirty="0">
                <a:latin typeface="Calibri"/>
                <a:cs typeface="Calibri"/>
              </a:rPr>
              <a:t>interface </a:t>
            </a:r>
            <a:r>
              <a:rPr sz="1800" b="1" spc="-15" dirty="0">
                <a:latin typeface="Calibri"/>
                <a:cs typeface="Calibri"/>
              </a:rPr>
              <a:t>where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student </a:t>
            </a:r>
            <a:r>
              <a:rPr sz="1800" b="1" spc="-5" dirty="0">
                <a:latin typeface="Calibri"/>
                <a:cs typeface="Calibri"/>
              </a:rPr>
              <a:t>can choose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spc="-5" dirty="0">
                <a:latin typeface="Calibri"/>
                <a:cs typeface="Calibri"/>
              </a:rPr>
              <a:t>view </a:t>
            </a:r>
            <a:r>
              <a:rPr sz="1800" b="1" spc="-10" dirty="0">
                <a:latin typeface="Calibri"/>
                <a:cs typeface="Calibri"/>
              </a:rPr>
              <a:t>graphs </a:t>
            </a:r>
            <a:r>
              <a:rPr sz="1800" b="1" dirty="0">
                <a:latin typeface="Calibri"/>
                <a:cs typeface="Calibri"/>
              </a:rPr>
              <a:t>or </a:t>
            </a:r>
            <a:r>
              <a:rPr sz="1800" b="1" spc="-10" dirty="0">
                <a:latin typeface="Calibri"/>
                <a:cs typeface="Calibri"/>
              </a:rPr>
              <a:t>enter </a:t>
            </a:r>
            <a:r>
              <a:rPr sz="1800" b="1" dirty="0">
                <a:latin typeface="Calibri"/>
                <a:cs typeface="Calibri"/>
              </a:rPr>
              <a:t>his basic </a:t>
            </a:r>
            <a:r>
              <a:rPr sz="1800" b="1" spc="-5" dirty="0">
                <a:latin typeface="Calibri"/>
                <a:cs typeface="Calibri"/>
              </a:rPr>
              <a:t>details  </a:t>
            </a:r>
            <a:r>
              <a:rPr sz="1800" b="1" dirty="0">
                <a:latin typeface="Calibri"/>
                <a:cs typeface="Calibri"/>
              </a:rPr>
              <a:t>and his </a:t>
            </a:r>
            <a:r>
              <a:rPr sz="1800" b="1" spc="-10" dirty="0">
                <a:latin typeface="Calibri"/>
                <a:cs typeface="Calibri"/>
              </a:rPr>
              <a:t>interests for </a:t>
            </a:r>
            <a:r>
              <a:rPr sz="1800" b="1" spc="-5" dirty="0">
                <a:latin typeface="Calibri"/>
                <a:cs typeface="Calibri"/>
              </a:rPr>
              <a:t>receiving suggestions about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course </a:t>
            </a:r>
            <a:r>
              <a:rPr sz="1800" b="1" dirty="0">
                <a:latin typeface="Calibri"/>
                <a:cs typeface="Calibri"/>
              </a:rPr>
              <a:t>and its</a:t>
            </a:r>
            <a:r>
              <a:rPr sz="1800" b="1" spc="-1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statistics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7382" y="263093"/>
            <a:ext cx="2273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</a:t>
            </a:r>
            <a:r>
              <a:rPr dirty="0"/>
              <a:t>es</a:t>
            </a:r>
            <a:r>
              <a:rPr spc="10" dirty="0"/>
              <a:t>u</a:t>
            </a:r>
            <a:r>
              <a:rPr dirty="0"/>
              <a:t>lts(4)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1094" y="5124450"/>
            <a:ext cx="60432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695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We </a:t>
            </a:r>
            <a:r>
              <a:rPr sz="1800" b="1" spc="-5" dirty="0">
                <a:latin typeface="Calibri"/>
                <a:cs typeface="Calibri"/>
              </a:rPr>
              <a:t>can </a:t>
            </a:r>
            <a:r>
              <a:rPr sz="1800" b="1" spc="-10" dirty="0">
                <a:latin typeface="Calibri"/>
                <a:cs typeface="Calibri"/>
              </a:rPr>
              <a:t>understand </a:t>
            </a:r>
            <a:r>
              <a:rPr sz="1800" b="1" spc="-5" dirty="0">
                <a:latin typeface="Calibri"/>
                <a:cs typeface="Calibri"/>
              </a:rPr>
              <a:t>that </a:t>
            </a:r>
            <a:r>
              <a:rPr sz="1800" b="1" dirty="0">
                <a:latin typeface="Calibri"/>
                <a:cs typeface="Calibri"/>
              </a:rPr>
              <a:t>only in </a:t>
            </a:r>
            <a:r>
              <a:rPr sz="1800" b="1" spc="-20" dirty="0">
                <a:latin typeface="Calibri"/>
                <a:cs typeface="Calibri"/>
              </a:rPr>
              <a:t>few </a:t>
            </a:r>
            <a:r>
              <a:rPr sz="1800" b="1" spc="-5" dirty="0">
                <a:latin typeface="Calibri"/>
                <a:cs typeface="Calibri"/>
              </a:rPr>
              <a:t>countries </a:t>
            </a:r>
            <a:r>
              <a:rPr sz="1800" b="1" spc="-10" dirty="0">
                <a:latin typeface="Calibri"/>
                <a:cs typeface="Calibri"/>
              </a:rPr>
              <a:t>literacy </a:t>
            </a:r>
            <a:r>
              <a:rPr sz="1800" b="1" spc="-20" dirty="0">
                <a:latin typeface="Calibri"/>
                <a:cs typeface="Calibri"/>
              </a:rPr>
              <a:t>rates </a:t>
            </a:r>
            <a:r>
              <a:rPr sz="1800" b="1" spc="-10" dirty="0">
                <a:latin typeface="Calibri"/>
                <a:cs typeface="Calibri"/>
              </a:rPr>
              <a:t>are  </a:t>
            </a:r>
            <a:r>
              <a:rPr sz="1800" b="1" spc="-5" dirty="0">
                <a:latin typeface="Calibri"/>
                <a:cs typeface="Calibri"/>
              </a:rPr>
              <a:t>very </a:t>
            </a:r>
            <a:r>
              <a:rPr sz="1800" b="1" dirty="0">
                <a:latin typeface="Calibri"/>
                <a:cs typeface="Calibri"/>
              </a:rPr>
              <a:t>high. Density of </a:t>
            </a:r>
            <a:r>
              <a:rPr sz="1800" b="1" spc="-10" dirty="0">
                <a:latin typeface="Calibri"/>
                <a:cs typeface="Calibri"/>
              </a:rPr>
              <a:t>e-Learners </a:t>
            </a:r>
            <a:r>
              <a:rPr sz="1800" b="1" dirty="0">
                <a:latin typeface="Calibri"/>
                <a:cs typeface="Calibri"/>
              </a:rPr>
              <a:t>in the </a:t>
            </a:r>
            <a:r>
              <a:rPr sz="1800" b="1" spc="-5" dirty="0">
                <a:latin typeface="Calibri"/>
                <a:cs typeface="Calibri"/>
              </a:rPr>
              <a:t>countries can </a:t>
            </a:r>
            <a:r>
              <a:rPr sz="1800" b="1" dirty="0">
                <a:latin typeface="Calibri"/>
                <a:cs typeface="Calibri"/>
              </a:rPr>
              <a:t>also be  seen.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Atleast </a:t>
            </a:r>
            <a:r>
              <a:rPr sz="1800" b="1" dirty="0">
                <a:latin typeface="Calibri"/>
                <a:cs typeface="Calibri"/>
              </a:rPr>
              <a:t>in </a:t>
            </a:r>
            <a:r>
              <a:rPr sz="1800" b="1" spc="-5" dirty="0">
                <a:latin typeface="Calibri"/>
                <a:cs typeface="Calibri"/>
              </a:rPr>
              <a:t>e-Learning </a:t>
            </a:r>
            <a:r>
              <a:rPr sz="1800" b="1" dirty="0">
                <a:latin typeface="Calibri"/>
                <a:cs typeface="Calibri"/>
              </a:rPr>
              <a:t>point of </a:t>
            </a:r>
            <a:r>
              <a:rPr sz="1800" b="1" spc="-30" dirty="0">
                <a:latin typeface="Calibri"/>
                <a:cs typeface="Calibri"/>
              </a:rPr>
              <a:t>view, </a:t>
            </a:r>
            <a:r>
              <a:rPr sz="1800" b="1" spc="-10" dirty="0">
                <a:latin typeface="Calibri"/>
                <a:cs typeface="Calibri"/>
              </a:rPr>
              <a:t>citizens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10" dirty="0">
                <a:latin typeface="Calibri"/>
                <a:cs typeface="Calibri"/>
              </a:rPr>
              <a:t>USA </a:t>
            </a:r>
            <a:r>
              <a:rPr sz="1800" b="1" dirty="0">
                <a:latin typeface="Calibri"/>
                <a:cs typeface="Calibri"/>
              </a:rPr>
              <a:t>and India </a:t>
            </a:r>
            <a:r>
              <a:rPr sz="1800" b="1" spc="-10" dirty="0">
                <a:latin typeface="Calibri"/>
                <a:cs typeface="Calibri"/>
              </a:rPr>
              <a:t>are  </a:t>
            </a:r>
            <a:r>
              <a:rPr sz="1800" b="1" spc="-5" dirty="0">
                <a:latin typeface="Calibri"/>
                <a:cs typeface="Calibri"/>
              </a:rPr>
              <a:t>active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MOOC’s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2354" y="1226462"/>
            <a:ext cx="7155943" cy="3616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228600"/>
            <a:ext cx="270043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</a:t>
            </a:r>
            <a:r>
              <a:rPr dirty="0"/>
              <a:t>esults(5)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0800" y="5257800"/>
            <a:ext cx="432530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b="1" spc="-30" dirty="0">
                <a:latin typeface="Calibri"/>
                <a:cs typeface="Calibri"/>
              </a:rPr>
              <a:t>The MOOCs can benefit from this information on deciding the complexity of the course.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4FCC2A2-61AF-4F8D-8462-966F70D0AD80}"/>
              </a:ext>
            </a:extLst>
          </p:cNvPr>
          <p:cNvPicPr/>
          <p:nvPr/>
        </p:nvPicPr>
        <p:blipFill rotWithShape="1">
          <a:blip r:embed="rId2"/>
          <a:srcRect l="769" t="13675" r="1197" b="28737"/>
          <a:stretch/>
        </p:blipFill>
        <p:spPr bwMode="auto">
          <a:xfrm>
            <a:off x="990600" y="1232344"/>
            <a:ext cx="7162800" cy="37206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8354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</a:t>
            </a:r>
            <a:r>
              <a:rPr dirty="0"/>
              <a:t>es</a:t>
            </a:r>
            <a:r>
              <a:rPr spc="10" dirty="0"/>
              <a:t>u</a:t>
            </a:r>
            <a:r>
              <a:rPr dirty="0"/>
              <a:t>lts(6)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676400"/>
            <a:ext cx="89916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3994" y="4972050"/>
            <a:ext cx="61849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age </a:t>
            </a:r>
            <a:r>
              <a:rPr sz="1800" b="1" spc="-15" dirty="0">
                <a:latin typeface="Calibri"/>
                <a:cs typeface="Calibri"/>
              </a:rPr>
              <a:t>range </a:t>
            </a:r>
            <a:r>
              <a:rPr sz="1800" b="1" spc="-10" dirty="0">
                <a:latin typeface="Calibri"/>
                <a:cs typeface="Calibri"/>
              </a:rPr>
              <a:t>for </a:t>
            </a:r>
            <a:r>
              <a:rPr sz="1800" b="1" spc="-5" dirty="0">
                <a:latin typeface="Calibri"/>
                <a:cs typeface="Calibri"/>
              </a:rPr>
              <a:t>various </a:t>
            </a:r>
            <a:r>
              <a:rPr sz="1800" b="1" spc="-10" dirty="0">
                <a:latin typeface="Calibri"/>
                <a:cs typeface="Calibri"/>
              </a:rPr>
              <a:t>courses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shown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libri"/>
                <a:cs typeface="Calibri"/>
              </a:rPr>
              <a:t>From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above </a:t>
            </a:r>
            <a:r>
              <a:rPr sz="1800" b="1" spc="-10" dirty="0">
                <a:latin typeface="Calibri"/>
                <a:cs typeface="Calibri"/>
              </a:rPr>
              <a:t>graph, </a:t>
            </a:r>
            <a:r>
              <a:rPr sz="1800" b="1" spc="-5" dirty="0">
                <a:latin typeface="Calibri"/>
                <a:cs typeface="Calibri"/>
              </a:rPr>
              <a:t>we can deduce that </a:t>
            </a:r>
            <a:r>
              <a:rPr sz="1800" b="1" spc="-10" dirty="0">
                <a:latin typeface="Calibri"/>
                <a:cs typeface="Calibri"/>
              </a:rPr>
              <a:t>Computer </a:t>
            </a:r>
            <a:r>
              <a:rPr sz="1800" b="1" spc="-5" dirty="0">
                <a:latin typeface="Calibri"/>
                <a:cs typeface="Calibri"/>
              </a:rPr>
              <a:t>Science </a:t>
            </a:r>
            <a:r>
              <a:rPr sz="1800" b="1" dirty="0">
                <a:latin typeface="Calibri"/>
                <a:cs typeface="Calibri"/>
              </a:rPr>
              <a:t>is a  </a:t>
            </a:r>
            <a:r>
              <a:rPr sz="1800" b="1" spc="-5" dirty="0">
                <a:latin typeface="Calibri"/>
                <a:cs typeface="Calibri"/>
              </a:rPr>
              <a:t>field that </a:t>
            </a:r>
            <a:r>
              <a:rPr sz="1800" b="1" dirty="0">
                <a:latin typeface="Calibri"/>
                <a:cs typeface="Calibri"/>
              </a:rPr>
              <a:t>is </a:t>
            </a:r>
            <a:r>
              <a:rPr sz="1800" b="1" spc="-5" dirty="0">
                <a:latin typeface="Calibri"/>
                <a:cs typeface="Calibri"/>
              </a:rPr>
              <a:t>trending </a:t>
            </a:r>
            <a:r>
              <a:rPr sz="1800" b="1" dirty="0">
                <a:latin typeface="Calibri"/>
                <a:cs typeface="Calibri"/>
              </a:rPr>
              <a:t>in 40-50 </a:t>
            </a:r>
            <a:r>
              <a:rPr sz="1800" b="1" spc="-10" dirty="0">
                <a:latin typeface="Calibri"/>
                <a:cs typeface="Calibri"/>
              </a:rPr>
              <a:t>age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range.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The youth </a:t>
            </a:r>
            <a:r>
              <a:rPr sz="1800" b="1" spc="-10" dirty="0">
                <a:latin typeface="Calibri"/>
                <a:cs typeface="Calibri"/>
              </a:rPr>
              <a:t>are </a:t>
            </a:r>
            <a:r>
              <a:rPr sz="1800" b="1" spc="-5" dirty="0">
                <a:latin typeface="Calibri"/>
                <a:cs typeface="Calibri"/>
              </a:rPr>
              <a:t>almost </a:t>
            </a:r>
            <a:r>
              <a:rPr sz="1800" b="1" spc="-15" dirty="0">
                <a:latin typeface="Calibri"/>
                <a:cs typeface="Calibri"/>
              </a:rPr>
              <a:t>interested </a:t>
            </a:r>
            <a:r>
              <a:rPr sz="1800" b="1" dirty="0">
                <a:latin typeface="Calibri"/>
                <a:cs typeface="Calibri"/>
              </a:rPr>
              <a:t>in </a:t>
            </a:r>
            <a:r>
              <a:rPr sz="1800" b="1" spc="-10" dirty="0">
                <a:latin typeface="Calibri"/>
                <a:cs typeface="Calibri"/>
              </a:rPr>
              <a:t>diverse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courses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6985" y="461594"/>
            <a:ext cx="2507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738"/>
            <a:ext cx="7938134" cy="3844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was </a:t>
            </a:r>
            <a:r>
              <a:rPr sz="2400" spc="-5" dirty="0">
                <a:latin typeface="Calibri"/>
                <a:cs typeface="Calibri"/>
              </a:rPr>
              <a:t>built </a:t>
            </a:r>
            <a:r>
              <a:rPr sz="2400" spc="-10" dirty="0">
                <a:latin typeface="Calibri"/>
                <a:cs typeface="Calibri"/>
              </a:rPr>
              <a:t>taking student behavior </a:t>
            </a:r>
            <a:r>
              <a:rPr sz="2400" spc="-5" dirty="0">
                <a:latin typeface="Calibri"/>
                <a:cs typeface="Calibri"/>
              </a:rPr>
              <a:t>on MOOC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lang="en-US" sz="2400" spc="-10" dirty="0">
                <a:latin typeface="Calibri"/>
                <a:cs typeface="Calibri"/>
              </a:rPr>
              <a:t>a</a:t>
            </a:r>
            <a:r>
              <a:rPr sz="2400" spc="-10" dirty="0" smtClean="0">
                <a:latin typeface="Calibri"/>
                <a:cs typeface="Calibri"/>
              </a:rPr>
              <a:t>ccount</a:t>
            </a:r>
            <a:r>
              <a:rPr lang="en-US" sz="2400" spc="-10" dirty="0" smtClean="0">
                <a:latin typeface="Calibri"/>
                <a:cs typeface="Calibri"/>
              </a:rPr>
              <a:t> and generalized based on only 1 dataset.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55600" marR="37655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10" dirty="0">
                <a:latin typeface="Calibri"/>
                <a:cs typeface="Calibri"/>
              </a:rPr>
              <a:t>students dropping </a:t>
            </a:r>
            <a:r>
              <a:rPr sz="2400" spc="-5" dirty="0">
                <a:latin typeface="Calibri"/>
                <a:cs typeface="Calibri"/>
              </a:rPr>
              <a:t>out due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lack </a:t>
            </a:r>
            <a:r>
              <a:rPr sz="2400" spc="-5" dirty="0">
                <a:latin typeface="Calibri"/>
                <a:cs typeface="Calibri"/>
              </a:rPr>
              <a:t>of  </a:t>
            </a:r>
            <a:r>
              <a:rPr sz="2400" spc="-15" dirty="0">
                <a:latin typeface="Calibri"/>
                <a:cs typeface="Calibri"/>
              </a:rPr>
              <a:t>interest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partially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solved.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Visualization of student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(how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interact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courses) 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spc="-10" dirty="0">
                <a:latin typeface="Calibri"/>
                <a:cs typeface="Calibri"/>
              </a:rPr>
              <a:t>potential students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b="1" i="1" spc="-15" dirty="0">
                <a:latin typeface="Calibri"/>
                <a:cs typeface="Calibri"/>
              </a:rPr>
              <a:t>many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ways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746" y="461594"/>
            <a:ext cx="1781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</a:t>
            </a:r>
            <a:r>
              <a:rPr spc="-65" dirty="0"/>
              <a:t>a</a:t>
            </a:r>
            <a:r>
              <a:rPr spc="-45" dirty="0"/>
              <a:t>v</a:t>
            </a:r>
            <a:r>
              <a:rPr dirty="0"/>
              <a:t>e</a:t>
            </a:r>
            <a:r>
              <a:rPr spc="-25" dirty="0"/>
              <a:t>a</a:t>
            </a:r>
            <a:r>
              <a:rPr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465"/>
            <a:ext cx="8037830" cy="47083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98450" marR="239395" indent="-285750">
              <a:lnSpc>
                <a:spcPts val="173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While </a:t>
            </a:r>
            <a:r>
              <a:rPr sz="1800" spc="-10" dirty="0" smtClean="0">
                <a:latin typeface="Calibri"/>
                <a:cs typeface="Calibri"/>
              </a:rPr>
              <a:t>combining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10" dirty="0" smtClean="0">
                <a:latin typeface="Calibri"/>
                <a:cs typeface="Calibri"/>
              </a:rPr>
              <a:t>2 courses with same name (but offered in different semester), we assumed that the course structure/materials/instructor didn’t change.</a:t>
            </a:r>
          </a:p>
          <a:p>
            <a:pPr marL="12700" marR="239395">
              <a:lnSpc>
                <a:spcPts val="1730"/>
              </a:lnSpc>
              <a:spcBef>
                <a:spcPts val="515"/>
              </a:spcBef>
              <a:tabLst>
                <a:tab pos="354965" algn="l"/>
                <a:tab pos="355600" algn="l"/>
              </a:tabLst>
            </a:pPr>
            <a:endParaRPr sz="2250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/>
              </a:rPr>
              <a:t>Student who did some learning may not give a final exam. So if he doesn’t give an   exam and get’s a ‘0’ grade, it doesn’t mean he doesn’t know anything. So we predicted a grade for him based on his activities.</a:t>
            </a: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dirty="0">
              <a:cs typeface="Times New Roman"/>
            </a:endParaRPr>
          </a:p>
          <a:p>
            <a:pPr marL="298450" marR="263525" indent="-285750">
              <a:lnSpc>
                <a:spcPct val="8000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35" dirty="0">
                <a:latin typeface="Calibri"/>
                <a:cs typeface="Calibri"/>
              </a:rPr>
              <a:t>We </a:t>
            </a:r>
            <a:r>
              <a:rPr sz="1800" dirty="0">
                <a:latin typeface="Calibri"/>
                <a:cs typeface="Calibri"/>
              </a:rPr>
              <a:t>do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15" dirty="0">
                <a:latin typeface="Calibri"/>
                <a:cs typeface="Calibri"/>
              </a:rPr>
              <a:t>any feed </a:t>
            </a:r>
            <a:r>
              <a:rPr sz="1800" spc="-5" dirty="0">
                <a:latin typeface="Calibri"/>
                <a:cs typeface="Calibri"/>
              </a:rPr>
              <a:t>back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users, we just </a:t>
            </a:r>
            <a:r>
              <a:rPr sz="1800" spc="-5" dirty="0">
                <a:latin typeface="Calibri"/>
                <a:cs typeface="Calibri"/>
              </a:rPr>
              <a:t>assume that </a:t>
            </a:r>
            <a:r>
              <a:rPr sz="1800" spc="-10" dirty="0">
                <a:latin typeface="Calibri"/>
                <a:cs typeface="Calibri"/>
              </a:rPr>
              <a:t>collaborative  filtering </a:t>
            </a:r>
            <a:r>
              <a:rPr sz="1800" spc="-5" dirty="0">
                <a:latin typeface="Calibri"/>
                <a:cs typeface="Calibri"/>
              </a:rPr>
              <a:t>helps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users </a:t>
            </a:r>
            <a:r>
              <a:rPr sz="1800" spc="-5" dirty="0">
                <a:latin typeface="Calibri"/>
                <a:cs typeface="Calibri"/>
              </a:rPr>
              <a:t>in picking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courses</a:t>
            </a:r>
            <a:endParaRPr sz="18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8010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For predicting Drop-outs, we </a:t>
            </a:r>
            <a:r>
              <a:rPr sz="1800" spc="-5" dirty="0">
                <a:latin typeface="Calibri"/>
                <a:cs typeface="Calibri"/>
              </a:rPr>
              <a:t>assumed that if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student doesn’t </a:t>
            </a:r>
            <a:r>
              <a:rPr sz="1800" spc="-10" dirty="0">
                <a:latin typeface="Calibri"/>
                <a:cs typeface="Calibri"/>
              </a:rPr>
              <a:t>get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grade,  </a:t>
            </a:r>
            <a:r>
              <a:rPr sz="1800" spc="-5" dirty="0">
                <a:latin typeface="Calibri"/>
                <a:cs typeface="Calibri"/>
              </a:rPr>
              <a:t>doesn’t do </a:t>
            </a:r>
            <a:r>
              <a:rPr sz="1800" spc="-15" dirty="0">
                <a:latin typeface="Calibri"/>
                <a:cs typeface="Calibri"/>
              </a:rPr>
              <a:t>any </a:t>
            </a:r>
            <a:r>
              <a:rPr sz="1800" spc="-20" dirty="0">
                <a:latin typeface="Calibri"/>
                <a:cs typeface="Calibri"/>
              </a:rPr>
              <a:t>activity, </a:t>
            </a:r>
            <a:r>
              <a:rPr sz="1800" spc="-5" dirty="0">
                <a:latin typeface="Calibri"/>
                <a:cs typeface="Calibri"/>
              </a:rPr>
              <a:t>doesn’t view </a:t>
            </a:r>
            <a:r>
              <a:rPr sz="1800" spc="-10" dirty="0">
                <a:latin typeface="Calibri"/>
                <a:cs typeface="Calibri"/>
              </a:rPr>
              <a:t>atleast </a:t>
            </a:r>
            <a:r>
              <a:rPr sz="1800" spc="-5" dirty="0">
                <a:latin typeface="Calibri"/>
                <a:cs typeface="Calibri"/>
              </a:rPr>
              <a:t>half of study </a:t>
            </a:r>
            <a:r>
              <a:rPr sz="1800" spc="-10" dirty="0">
                <a:latin typeface="Calibri"/>
                <a:cs typeface="Calibri"/>
              </a:rPr>
              <a:t>materials </a:t>
            </a:r>
            <a:r>
              <a:rPr sz="1800" dirty="0">
                <a:latin typeface="Calibri"/>
                <a:cs typeface="Calibri"/>
              </a:rPr>
              <a:t>he </a:t>
            </a:r>
            <a:r>
              <a:rPr sz="1800" spc="-10" dirty="0">
                <a:latin typeface="Calibri"/>
                <a:cs typeface="Calibri"/>
              </a:rPr>
              <a:t>dropped </a:t>
            </a:r>
            <a:r>
              <a:rPr sz="1800" spc="-5" dirty="0">
                <a:latin typeface="Calibri"/>
                <a:cs typeface="Calibri"/>
              </a:rPr>
              <a:t>out  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course.</a:t>
            </a:r>
            <a:endParaRPr sz="18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 split of </a:t>
            </a:r>
            <a:r>
              <a:rPr sz="1800" spc="-10" dirty="0">
                <a:latin typeface="Calibri"/>
                <a:cs typeface="Calibri"/>
              </a:rPr>
              <a:t>grades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scale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0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5" dirty="0">
                <a:latin typeface="Calibri"/>
                <a:cs typeface="Calibri"/>
              </a:rPr>
              <a:t>follows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</a:p>
          <a:p>
            <a:pPr marL="10985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sz="1300" spc="-5" dirty="0">
                <a:latin typeface="Calibri"/>
                <a:cs typeface="Calibri"/>
              </a:rPr>
              <a:t>0 </a:t>
            </a:r>
            <a:r>
              <a:rPr sz="1300" spc="-10" dirty="0">
                <a:latin typeface="Calibri"/>
                <a:cs typeface="Calibri"/>
              </a:rPr>
              <a:t>to </a:t>
            </a:r>
            <a:r>
              <a:rPr sz="1300" spc="-5" dirty="0">
                <a:latin typeface="Calibri"/>
                <a:cs typeface="Calibri"/>
              </a:rPr>
              <a:t>0.2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D</a:t>
            </a:r>
            <a:endParaRPr sz="1300" dirty="0">
              <a:latin typeface="Calibri"/>
              <a:cs typeface="Calibri"/>
            </a:endParaRPr>
          </a:p>
          <a:p>
            <a:pPr marL="10985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300" spc="-5" dirty="0">
                <a:latin typeface="Calibri"/>
                <a:cs typeface="Calibri"/>
              </a:rPr>
              <a:t>0.2 </a:t>
            </a:r>
            <a:r>
              <a:rPr sz="1300" spc="-10" dirty="0">
                <a:latin typeface="Calibri"/>
                <a:cs typeface="Calibri"/>
              </a:rPr>
              <a:t>to </a:t>
            </a:r>
            <a:r>
              <a:rPr sz="1300" spc="-5" dirty="0">
                <a:latin typeface="Calibri"/>
                <a:cs typeface="Calibri"/>
              </a:rPr>
              <a:t>0.5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C</a:t>
            </a:r>
            <a:endParaRPr sz="1300" dirty="0">
              <a:latin typeface="Calibri"/>
              <a:cs typeface="Calibri"/>
            </a:endParaRPr>
          </a:p>
          <a:p>
            <a:pPr marL="10985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300" spc="-5" dirty="0">
                <a:latin typeface="Calibri"/>
                <a:cs typeface="Calibri"/>
              </a:rPr>
              <a:t>0.5 </a:t>
            </a:r>
            <a:r>
              <a:rPr sz="1300" spc="-10" dirty="0">
                <a:latin typeface="Calibri"/>
                <a:cs typeface="Calibri"/>
              </a:rPr>
              <a:t>to </a:t>
            </a:r>
            <a:r>
              <a:rPr sz="1300" spc="-5" dirty="0">
                <a:latin typeface="Calibri"/>
                <a:cs typeface="Calibri"/>
              </a:rPr>
              <a:t>0.8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B</a:t>
            </a:r>
            <a:endParaRPr sz="1300" dirty="0">
              <a:latin typeface="Calibri"/>
              <a:cs typeface="Calibri"/>
            </a:endParaRPr>
          </a:p>
          <a:p>
            <a:pPr marL="10985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300" spc="-5" dirty="0">
                <a:latin typeface="Calibri"/>
                <a:cs typeface="Calibri"/>
              </a:rPr>
              <a:t>0.8 </a:t>
            </a:r>
            <a:r>
              <a:rPr sz="1300" spc="-10" dirty="0">
                <a:latin typeface="Calibri"/>
                <a:cs typeface="Calibri"/>
              </a:rPr>
              <a:t>to </a:t>
            </a:r>
            <a:r>
              <a:rPr sz="1300" spc="-5" dirty="0">
                <a:latin typeface="Calibri"/>
                <a:cs typeface="Calibri"/>
              </a:rPr>
              <a:t>1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endParaRPr sz="13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517" y="461594"/>
            <a:ext cx="3920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Challenges</a:t>
            </a:r>
            <a:r>
              <a:rPr spc="-35" dirty="0"/>
              <a:t> </a:t>
            </a:r>
            <a:r>
              <a:rPr spc="-30" dirty="0"/>
              <a:t>Faced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84730"/>
            <a:ext cx="8051165" cy="374974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ts val="2110"/>
              </a:lnSpc>
              <a:tabLst>
                <a:tab pos="354965" algn="l"/>
                <a:tab pos="355600" algn="l"/>
              </a:tabLst>
            </a:pPr>
            <a:endParaRPr lang="en-US" sz="2200" spc="-10" dirty="0">
              <a:latin typeface="Calibri"/>
              <a:cs typeface="Calibri"/>
            </a:endParaRPr>
          </a:p>
          <a:p>
            <a:pPr marL="355600" marR="5080" indent="-342900">
              <a:lnSpc>
                <a:spcPts val="21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200" spc="-10" dirty="0" smtClean="0">
                <a:latin typeface="Calibri"/>
                <a:cs typeface="Calibri"/>
              </a:rPr>
              <a:t>The dataset required a lot of preprocessing to make the classifiers work on them and this took lot of time.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7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 smtClean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length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training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very </a:t>
            </a:r>
            <a:r>
              <a:rPr sz="2200" spc="-5" dirty="0">
                <a:latin typeface="Calibri"/>
                <a:cs typeface="Calibri"/>
              </a:rPr>
              <a:t>less </a:t>
            </a:r>
            <a:r>
              <a:rPr sz="2200" spc="-10" dirty="0">
                <a:latin typeface="Calibri"/>
                <a:cs typeface="Calibri"/>
              </a:rPr>
              <a:t>compared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testing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data</a:t>
            </a:r>
            <a:r>
              <a:rPr lang="en-US" sz="2200" spc="-15" dirty="0" smtClean="0">
                <a:latin typeface="Calibri"/>
                <a:cs typeface="Calibri"/>
              </a:rPr>
              <a:t> while applying  Gaussian Naïve Bayes to predict  grades</a:t>
            </a:r>
            <a:r>
              <a:rPr sz="2200" spc="-15" dirty="0" smtClean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5600" marR="198120" indent="-342900">
              <a:lnSpc>
                <a:spcPts val="21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 output </a:t>
            </a:r>
            <a:r>
              <a:rPr sz="2200" spc="-25" dirty="0">
                <a:latin typeface="Calibri"/>
                <a:cs typeface="Calibri"/>
              </a:rPr>
              <a:t>takes </a:t>
            </a:r>
            <a:r>
              <a:rPr sz="2200" spc="-5" dirty="0">
                <a:latin typeface="Calibri"/>
                <a:cs typeface="Calibri"/>
              </a:rPr>
              <a:t>so </a:t>
            </a:r>
            <a:r>
              <a:rPr sz="2200" spc="-10" dirty="0">
                <a:latin typeface="Calibri"/>
                <a:cs typeface="Calibri"/>
              </a:rPr>
              <a:t>much </a:t>
            </a: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load as the </a:t>
            </a:r>
            <a:r>
              <a:rPr sz="2200" spc="-10" dirty="0">
                <a:latin typeface="Calibri"/>
                <a:cs typeface="Calibri"/>
              </a:rPr>
              <a:t>Django </a:t>
            </a:r>
            <a:r>
              <a:rPr sz="2200" spc="-5" dirty="0">
                <a:latin typeface="Calibri"/>
                <a:cs typeface="Calibri"/>
              </a:rPr>
              <a:t>server needs  time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startup </a:t>
            </a:r>
            <a:r>
              <a:rPr sz="2200" spc="-1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also </a:t>
            </a:r>
            <a:r>
              <a:rPr sz="2200" spc="-10" dirty="0">
                <a:latin typeface="Calibri"/>
                <a:cs typeface="Calibri"/>
              </a:rPr>
              <a:t>because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dataset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huge</a:t>
            </a:r>
            <a:r>
              <a:rPr sz="2200" spc="-15" dirty="0" smtClean="0">
                <a:latin typeface="Calibri"/>
                <a:cs typeface="Calibri"/>
              </a:rPr>
              <a:t>.</a:t>
            </a:r>
            <a:endParaRPr lang="en-US" sz="2200" spc="-15" dirty="0" smtClean="0">
              <a:latin typeface="Calibri"/>
              <a:cs typeface="Calibri"/>
            </a:endParaRPr>
          </a:p>
          <a:p>
            <a:pPr marL="355600" marR="198120" indent="-342900">
              <a:lnSpc>
                <a:spcPts val="21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200" spc="-15" dirty="0">
              <a:latin typeface="Calibri"/>
              <a:cs typeface="Calibri"/>
            </a:endParaRPr>
          </a:p>
          <a:p>
            <a:pPr marL="355600" marR="198120" indent="-342900">
              <a:lnSpc>
                <a:spcPts val="21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200" spc="-15" dirty="0" smtClean="0">
                <a:latin typeface="Calibri"/>
                <a:cs typeface="Calibri"/>
              </a:rPr>
              <a:t>We can’t run this project on Linux  Virtual Machine  if memory assigned to the machine is not sufficient.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154" y="461594"/>
            <a:ext cx="2870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Future</a:t>
            </a:r>
            <a:r>
              <a:rPr spc="-65" dirty="0"/>
              <a:t> </a:t>
            </a:r>
            <a:r>
              <a:rPr spc="-50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371600"/>
            <a:ext cx="7917180" cy="545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Making </a:t>
            </a:r>
            <a:r>
              <a:rPr sz="2400" dirty="0">
                <a:latin typeface="Calibri"/>
                <a:cs typeface="Calibri"/>
              </a:rPr>
              <a:t>the UI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friendly.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5600" marR="511175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Considering </a:t>
            </a: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10" dirty="0">
                <a:latin typeface="Calibri"/>
                <a:cs typeface="Calibri"/>
              </a:rPr>
              <a:t>topics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interests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instance  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60" dirty="0" smtClean="0">
                <a:latin typeface="Calibri"/>
                <a:cs typeface="Calibri"/>
              </a:rPr>
              <a:t>user</a:t>
            </a:r>
            <a:r>
              <a:rPr lang="en-US" sz="2400" spc="-60" dirty="0" smtClean="0">
                <a:latin typeface="Calibri"/>
                <a:cs typeface="Calibri"/>
              </a:rPr>
              <a:t> through radio buttons (in the User Interface)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Integrating many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5" dirty="0">
                <a:latin typeface="Calibri"/>
                <a:cs typeface="Calibri"/>
              </a:rPr>
              <a:t>datasets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many  courses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lang="en-US" sz="2400" spc="-15" dirty="0" smtClean="0">
                <a:latin typeface="Calibri"/>
                <a:cs typeface="Calibri"/>
              </a:rPr>
              <a:t>a vast student data</a:t>
            </a:r>
            <a:r>
              <a:rPr sz="2400" spc="-15" dirty="0" smtClean="0">
                <a:latin typeface="Calibri"/>
                <a:cs typeface="Calibri"/>
              </a:rPr>
              <a:t>.</a:t>
            </a:r>
            <a:endParaRPr lang="en-US" sz="2400" spc="-15" dirty="0" smtClean="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15" dirty="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15" dirty="0" smtClean="0">
                <a:latin typeface="Calibri"/>
                <a:cs typeface="Calibri"/>
              </a:rPr>
              <a:t>Take other inputs from user like </a:t>
            </a:r>
            <a:r>
              <a:rPr lang="en-US" sz="2400" spc="-15" dirty="0" smtClean="0">
                <a:latin typeface="Calibri"/>
                <a:cs typeface="Calibri"/>
              </a:rPr>
              <a:t>:</a:t>
            </a:r>
          </a:p>
          <a:p>
            <a:pPr marL="469900" marR="5080" indent="-457200">
              <a:lnSpc>
                <a:spcPts val="259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spc="-15" dirty="0" smtClean="0">
                <a:latin typeface="Calibri"/>
                <a:cs typeface="Calibri"/>
              </a:rPr>
              <a:t>In which branch he was graduated from</a:t>
            </a:r>
          </a:p>
          <a:p>
            <a:pPr marL="469900" marR="5080" indent="-457200">
              <a:lnSpc>
                <a:spcPts val="259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spc="-15" dirty="0" smtClean="0">
                <a:latin typeface="Calibri"/>
                <a:cs typeface="Calibri"/>
              </a:rPr>
              <a:t>The University name where is studied/presently studying</a:t>
            </a:r>
          </a:p>
          <a:p>
            <a:pPr marL="469900" marR="5080" indent="-457200">
              <a:lnSpc>
                <a:spcPts val="259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spc="-15" dirty="0" smtClean="0">
                <a:latin typeface="Calibri"/>
                <a:cs typeface="Calibri"/>
              </a:rPr>
              <a:t>List of courses he has done before.</a:t>
            </a:r>
          </a:p>
          <a:p>
            <a:pPr marL="469900" marR="5080" indent="-457200">
              <a:lnSpc>
                <a:spcPts val="259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US" sz="2400" spc="-15" dirty="0">
              <a:latin typeface="Calibri"/>
              <a:cs typeface="Calibri"/>
            </a:endParaRPr>
          </a:p>
          <a:p>
            <a:pPr marL="12700" marR="5080">
              <a:lnSpc>
                <a:spcPts val="2590"/>
              </a:lnSpc>
              <a:tabLst>
                <a:tab pos="354965" algn="l"/>
                <a:tab pos="355600" algn="l"/>
              </a:tabLst>
            </a:pPr>
            <a:r>
              <a:rPr lang="en-US" sz="2400" b="1" i="1" spc="-15" dirty="0" smtClean="0">
                <a:latin typeface="Calibri"/>
                <a:cs typeface="Calibri"/>
              </a:rPr>
              <a:t>Note : </a:t>
            </a:r>
            <a:r>
              <a:rPr lang="en-US" sz="2400" spc="-15" dirty="0" smtClean="0">
                <a:latin typeface="Calibri"/>
                <a:cs typeface="Calibri"/>
              </a:rPr>
              <a:t>Although these features are not in the dataset at the moment, once people start using we can store them and use it when we have enough data.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153" y="461594"/>
            <a:ext cx="1344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Finish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8021955" cy="422084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60" dirty="0">
                <a:latin typeface="Calibri"/>
                <a:cs typeface="Calibri"/>
              </a:rPr>
              <a:t>We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run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project </a:t>
            </a:r>
            <a:r>
              <a:rPr sz="3200" dirty="0">
                <a:latin typeface="Calibri"/>
                <a:cs typeface="Calibri"/>
              </a:rPr>
              <a:t>on a </a:t>
            </a:r>
            <a:r>
              <a:rPr sz="3200" spc="-5" dirty="0">
                <a:latin typeface="Calibri"/>
                <a:cs typeface="Calibri"/>
              </a:rPr>
              <a:t>Linux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OS</a:t>
            </a:r>
            <a:endParaRPr sz="3200" dirty="0">
              <a:latin typeface="Calibri"/>
              <a:cs typeface="Calibri"/>
            </a:endParaRPr>
          </a:p>
          <a:p>
            <a:pPr marL="355600" marR="16700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Detailed </a:t>
            </a:r>
            <a:r>
              <a:rPr sz="3200" spc="-20" dirty="0">
                <a:latin typeface="Calibri"/>
                <a:cs typeface="Calibri"/>
              </a:rPr>
              <a:t>steps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there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readMe file  </a:t>
            </a:r>
            <a:r>
              <a:rPr sz="3200" spc="-20" dirty="0">
                <a:latin typeface="Calibri"/>
                <a:cs typeface="Calibri"/>
              </a:rPr>
              <a:t>attached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5" dirty="0">
                <a:latin typeface="Calibri"/>
                <a:cs typeface="Calibri"/>
              </a:rPr>
              <a:t>zip </a:t>
            </a:r>
            <a:r>
              <a:rPr sz="3200" spc="-15" dirty="0">
                <a:latin typeface="Calibri"/>
                <a:cs typeface="Calibri"/>
              </a:rPr>
              <a:t>folder </a:t>
            </a:r>
            <a:r>
              <a:rPr sz="3200" spc="-5" dirty="0">
                <a:latin typeface="Calibri"/>
                <a:cs typeface="Calibri"/>
              </a:rPr>
              <a:t>along with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code 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dataset.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accuracy measure </a:t>
            </a:r>
            <a:r>
              <a:rPr sz="3200" spc="-30" dirty="0">
                <a:latin typeface="Calibri"/>
                <a:cs typeface="Calibri"/>
              </a:rPr>
              <a:t>(like </a:t>
            </a:r>
            <a:r>
              <a:rPr sz="3200" spc="-5" dirty="0">
                <a:latin typeface="Calibri"/>
                <a:cs typeface="Calibri"/>
              </a:rPr>
              <a:t>precision, </a:t>
            </a:r>
            <a:r>
              <a:rPr sz="3200" spc="-15" dirty="0">
                <a:latin typeface="Calibri"/>
                <a:cs typeface="Calibri"/>
              </a:rPr>
              <a:t>recall,  </a:t>
            </a:r>
            <a:r>
              <a:rPr sz="3200" spc="-10" dirty="0">
                <a:latin typeface="Calibri"/>
                <a:cs typeface="Calibri"/>
              </a:rPr>
              <a:t>f1_measure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accuracy)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spc="-20" dirty="0">
                <a:latin typeface="Calibri"/>
                <a:cs typeface="Calibri"/>
              </a:rPr>
              <a:t>found </a:t>
            </a:r>
            <a:r>
              <a:rPr sz="3200" dirty="0">
                <a:latin typeface="Calibri"/>
                <a:cs typeface="Calibri"/>
              </a:rPr>
              <a:t>in  the </a:t>
            </a:r>
            <a:r>
              <a:rPr sz="3200" spc="-10" dirty="0">
                <a:latin typeface="Calibri"/>
                <a:cs typeface="Calibri"/>
              </a:rPr>
              <a:t>code because the </a:t>
            </a:r>
            <a:r>
              <a:rPr sz="3200" spc="-5" dirty="0">
                <a:latin typeface="Calibri"/>
                <a:cs typeface="Calibri"/>
              </a:rPr>
              <a:t>output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through </a:t>
            </a:r>
            <a:r>
              <a:rPr sz="3200" dirty="0">
                <a:latin typeface="Calibri"/>
                <a:cs typeface="Calibri"/>
              </a:rPr>
              <a:t>a User  </a:t>
            </a:r>
            <a:r>
              <a:rPr sz="3200" spc="-15" dirty="0" smtClean="0">
                <a:latin typeface="Calibri"/>
                <a:cs typeface="Calibri"/>
              </a:rPr>
              <a:t>Interface</a:t>
            </a:r>
            <a:r>
              <a:rPr lang="en-US" sz="3200" spc="-15" dirty="0" smtClean="0">
                <a:latin typeface="Calibri"/>
                <a:cs typeface="Calibri"/>
              </a:rPr>
              <a:t> (user will not be interested in them)</a:t>
            </a:r>
            <a:r>
              <a:rPr sz="3200" spc="-15" dirty="0" smtClean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929" y="2930728"/>
            <a:ext cx="3560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Any</a:t>
            </a:r>
            <a:r>
              <a:rPr spc="-40" dirty="0"/>
              <a:t> </a:t>
            </a:r>
            <a:r>
              <a:rPr spc="-5" dirty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1578" y="461594"/>
            <a:ext cx="322402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 smtClean="0"/>
              <a:t>Obj</a:t>
            </a:r>
            <a:r>
              <a:rPr spc="5" dirty="0" smtClean="0"/>
              <a:t>e</a:t>
            </a:r>
            <a:r>
              <a:rPr dirty="0" smtClean="0"/>
              <a:t>cti</a:t>
            </a:r>
            <a:r>
              <a:rPr spc="-50" dirty="0" smtClean="0"/>
              <a:t>v</a:t>
            </a:r>
            <a:r>
              <a:rPr dirty="0" smtClean="0"/>
              <a:t>e</a:t>
            </a:r>
            <a:r>
              <a:rPr lang="en-US" dirty="0" smtClean="0"/>
              <a:t>(2)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1479549"/>
            <a:ext cx="6501765" cy="48545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libri"/>
                <a:cs typeface="Calibri"/>
              </a:rPr>
              <a:t>A </a:t>
            </a:r>
            <a:r>
              <a:rPr sz="2200" b="1" spc="-15" dirty="0">
                <a:latin typeface="Calibri"/>
                <a:cs typeface="Calibri"/>
              </a:rPr>
              <a:t>student </a:t>
            </a:r>
            <a:r>
              <a:rPr sz="2200" b="1" spc="-10" dirty="0">
                <a:latin typeface="Calibri"/>
                <a:cs typeface="Calibri"/>
              </a:rPr>
              <a:t>who </a:t>
            </a:r>
            <a:r>
              <a:rPr sz="2200" b="1" spc="-5" dirty="0">
                <a:latin typeface="Calibri"/>
                <a:cs typeface="Calibri"/>
              </a:rPr>
              <a:t>is </a:t>
            </a:r>
            <a:r>
              <a:rPr sz="2200" b="1" spc="-15" dirty="0">
                <a:latin typeface="Calibri"/>
                <a:cs typeface="Calibri"/>
              </a:rPr>
              <a:t>new </a:t>
            </a:r>
            <a:r>
              <a:rPr sz="2200" b="1" spc="-20" dirty="0">
                <a:latin typeface="Calibri"/>
                <a:cs typeface="Calibri"/>
              </a:rPr>
              <a:t>to </a:t>
            </a:r>
            <a:r>
              <a:rPr sz="2200" b="1" spc="-10" dirty="0">
                <a:latin typeface="Calibri"/>
                <a:cs typeface="Calibri"/>
              </a:rPr>
              <a:t>edX can </a:t>
            </a:r>
            <a:r>
              <a:rPr sz="2200" b="1" spc="-15" dirty="0">
                <a:latin typeface="Calibri"/>
                <a:cs typeface="Calibri"/>
              </a:rPr>
              <a:t>gain </a:t>
            </a:r>
            <a:r>
              <a:rPr sz="2200" b="1" spc="-10" dirty="0">
                <a:latin typeface="Calibri"/>
                <a:cs typeface="Calibri"/>
              </a:rPr>
              <a:t>knowledge </a:t>
            </a:r>
            <a:r>
              <a:rPr sz="2200" b="1" spc="-5" dirty="0">
                <a:latin typeface="Calibri"/>
                <a:cs typeface="Calibri"/>
              </a:rPr>
              <a:t>on</a:t>
            </a:r>
            <a:r>
              <a:rPr sz="2200" b="1" spc="19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type of </a:t>
            </a:r>
            <a:r>
              <a:rPr sz="2200" spc="-20" dirty="0">
                <a:latin typeface="Calibri"/>
                <a:cs typeface="Calibri"/>
              </a:rPr>
              <a:t>course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best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him</a:t>
            </a:r>
            <a:r>
              <a:rPr lang="en-US" sz="2200" spc="-10" dirty="0" smtClean="0">
                <a:latin typeface="Calibri"/>
                <a:cs typeface="Calibri"/>
              </a:rPr>
              <a:t> (given his topics of interest)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many </a:t>
            </a:r>
            <a:r>
              <a:rPr sz="2200" spc="-20" dirty="0">
                <a:latin typeface="Calibri"/>
                <a:cs typeface="Calibri"/>
              </a:rPr>
              <a:t>seeked </a:t>
            </a:r>
            <a:r>
              <a:rPr sz="2200" spc="-10" dirty="0">
                <a:latin typeface="Calibri"/>
                <a:cs typeface="Calibri"/>
              </a:rPr>
              <a:t>certification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course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How </a:t>
            </a:r>
            <a:r>
              <a:rPr sz="2200" spc="-15" dirty="0">
                <a:latin typeface="Calibri"/>
                <a:cs typeface="Calibri"/>
              </a:rPr>
              <a:t>many dropped </a:t>
            </a:r>
            <a:r>
              <a:rPr sz="2200" spc="-5" dirty="0">
                <a:latin typeface="Calibri"/>
                <a:cs typeface="Calibri"/>
              </a:rPr>
              <a:t>out of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20" dirty="0" smtClean="0">
                <a:latin typeface="Calibri"/>
                <a:cs typeface="Calibri"/>
              </a:rPr>
              <a:t>course</a:t>
            </a:r>
            <a:endParaRPr lang="en-US" sz="2200" spc="-2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  <a:tab pos="355600" algn="l"/>
              </a:tabLst>
            </a:pPr>
            <a:endParaRPr lang="en-US" sz="2200" spc="-20" dirty="0" smtClean="0">
              <a:latin typeface="Calibri"/>
              <a:cs typeface="Calibri"/>
            </a:endParaRPr>
          </a:p>
          <a:p>
            <a:pPr marL="354965" indent="-342265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200" spc="-15" dirty="0">
                <a:cs typeface="Calibri"/>
              </a:rPr>
              <a:t>Grade </a:t>
            </a:r>
            <a:r>
              <a:rPr lang="en-US" sz="2200" spc="-10" dirty="0">
                <a:cs typeface="Calibri"/>
              </a:rPr>
              <a:t>distribution </a:t>
            </a:r>
            <a:r>
              <a:rPr lang="en-US" sz="2200" spc="-5" dirty="0">
                <a:cs typeface="Calibri"/>
              </a:rPr>
              <a:t>of </a:t>
            </a:r>
            <a:r>
              <a:rPr lang="en-US" sz="2200" spc="-10" dirty="0">
                <a:cs typeface="Calibri"/>
              </a:rPr>
              <a:t>that</a:t>
            </a:r>
            <a:r>
              <a:rPr lang="en-US" sz="2200" spc="25" dirty="0">
                <a:cs typeface="Calibri"/>
              </a:rPr>
              <a:t> </a:t>
            </a:r>
            <a:r>
              <a:rPr lang="en-US" sz="2200" spc="-20" dirty="0">
                <a:cs typeface="Calibri"/>
              </a:rPr>
              <a:t>course</a:t>
            </a:r>
            <a:endParaRPr lang="en-US" sz="22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kind of </a:t>
            </a:r>
            <a:r>
              <a:rPr sz="2200" spc="-15" dirty="0">
                <a:latin typeface="Calibri"/>
                <a:cs typeface="Calibri"/>
              </a:rPr>
              <a:t>courses </a:t>
            </a:r>
            <a:r>
              <a:rPr sz="2200" spc="-5" dirty="0">
                <a:latin typeface="Calibri"/>
                <a:cs typeface="Calibri"/>
              </a:rPr>
              <a:t>did people similar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him choose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Few </a:t>
            </a:r>
            <a:r>
              <a:rPr sz="2200" spc="-5" dirty="0">
                <a:latin typeface="Calibri"/>
                <a:cs typeface="Calibri"/>
              </a:rPr>
              <a:t>Insights about </a:t>
            </a:r>
            <a:r>
              <a:rPr sz="2200" spc="-15" dirty="0">
                <a:latin typeface="Calibri"/>
                <a:cs typeface="Calibri"/>
              </a:rPr>
              <a:t>courses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their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distributions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485" y="461594"/>
            <a:ext cx="3667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Other’s</a:t>
            </a:r>
            <a:r>
              <a:rPr spc="-55" dirty="0"/>
              <a:t> </a:t>
            </a:r>
            <a:r>
              <a:rPr spc="-30" dirty="0"/>
              <a:t>Work(1)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054975" cy="2079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spc="-5" dirty="0">
                <a:latin typeface="Calibri"/>
                <a:cs typeface="Calibri"/>
              </a:rPr>
              <a:t>A Case Based </a:t>
            </a:r>
            <a:r>
              <a:rPr spc="-15" dirty="0">
                <a:latin typeface="Calibri"/>
                <a:cs typeface="Calibri"/>
              </a:rPr>
              <a:t>Recommender </a:t>
            </a:r>
            <a:r>
              <a:rPr spc="-20" dirty="0">
                <a:latin typeface="Calibri"/>
                <a:cs typeface="Calibri"/>
              </a:rPr>
              <a:t>System for </a:t>
            </a:r>
            <a:r>
              <a:rPr spc="-10" dirty="0">
                <a:latin typeface="Calibri"/>
                <a:cs typeface="Calibri"/>
              </a:rPr>
              <a:t>MOOCs by </a:t>
            </a:r>
            <a:r>
              <a:rPr spc="-20" dirty="0">
                <a:latin typeface="Calibri"/>
                <a:cs typeface="Calibri"/>
              </a:rPr>
              <a:t>Fahita </a:t>
            </a:r>
            <a:r>
              <a:rPr spc="-5" dirty="0">
                <a:latin typeface="Calibri"/>
                <a:cs typeface="Calibri"/>
              </a:rPr>
              <a:t>Bousbahi  </a:t>
            </a:r>
            <a:r>
              <a:rPr spc="-10" dirty="0">
                <a:latin typeface="Calibri"/>
                <a:cs typeface="Calibri"/>
              </a:rPr>
              <a:t>and Henda </a:t>
            </a:r>
            <a:r>
              <a:rPr spc="-5" dirty="0">
                <a:latin typeface="Calibri"/>
                <a:cs typeface="Calibri"/>
              </a:rPr>
              <a:t>Chorfi in </a:t>
            </a:r>
            <a:r>
              <a:rPr spc="-10" dirty="0">
                <a:latin typeface="Calibri"/>
                <a:cs typeface="Calibri"/>
              </a:rPr>
              <a:t>July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2015.</a:t>
            </a:r>
            <a:endParaRPr dirty="0">
              <a:latin typeface="Calibri"/>
              <a:cs typeface="Calibri"/>
            </a:endParaRPr>
          </a:p>
          <a:p>
            <a:pPr marL="355600" marR="492759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>
                <a:latin typeface="Calibri"/>
                <a:cs typeface="Calibri"/>
              </a:rPr>
              <a:t>They considered user’s </a:t>
            </a:r>
            <a:r>
              <a:rPr spc="-5" dirty="0">
                <a:latin typeface="Calibri"/>
                <a:cs typeface="Calibri"/>
              </a:rPr>
              <a:t>input as a query </a:t>
            </a:r>
            <a:r>
              <a:rPr spc="-10" dirty="0">
                <a:latin typeface="Calibri"/>
                <a:cs typeface="Calibri"/>
              </a:rPr>
              <a:t>and applied </a:t>
            </a:r>
            <a:r>
              <a:rPr spc="-5" dirty="0">
                <a:latin typeface="Calibri"/>
                <a:cs typeface="Calibri"/>
              </a:rPr>
              <a:t>Case Based  </a:t>
            </a:r>
            <a:r>
              <a:rPr spc="-10" dirty="0">
                <a:latin typeface="Calibri"/>
                <a:cs typeface="Calibri"/>
              </a:rPr>
              <a:t>Reasoning </a:t>
            </a:r>
            <a:r>
              <a:rPr spc="-5" dirty="0">
                <a:latin typeface="Calibri"/>
                <a:cs typeface="Calibri"/>
              </a:rPr>
              <a:t>(CBR) which </a:t>
            </a:r>
            <a:r>
              <a:rPr spc="-10" dirty="0">
                <a:latin typeface="Calibri"/>
                <a:cs typeface="Calibri"/>
              </a:rPr>
              <a:t>are </a:t>
            </a:r>
            <a:r>
              <a:rPr spc="-5" dirty="0">
                <a:latin typeface="Calibri"/>
                <a:cs typeface="Calibri"/>
              </a:rPr>
              <a:t>a </a:t>
            </a:r>
            <a:r>
              <a:rPr spc="-15" dirty="0">
                <a:latin typeface="Calibri"/>
                <a:cs typeface="Calibri"/>
              </a:rPr>
              <a:t>form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spc="-20" dirty="0">
                <a:latin typeface="Calibri"/>
                <a:cs typeface="Calibri"/>
              </a:rPr>
              <a:t>content </a:t>
            </a:r>
            <a:r>
              <a:rPr spc="-5" dirty="0">
                <a:latin typeface="Calibri"/>
                <a:cs typeface="Calibri"/>
              </a:rPr>
              <a:t>based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reasoning.</a:t>
            </a:r>
            <a:endParaRPr dirty="0">
              <a:latin typeface="Calibri"/>
              <a:cs typeface="Calibri"/>
            </a:endParaRPr>
          </a:p>
          <a:p>
            <a:pPr marL="355600" marR="381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libri"/>
                <a:cs typeface="Calibri"/>
              </a:rPr>
              <a:t>Casebased </a:t>
            </a:r>
            <a:r>
              <a:rPr spc="-10" dirty="0">
                <a:latin typeface="Calibri"/>
                <a:cs typeface="Calibri"/>
              </a:rPr>
              <a:t>reasoning </a:t>
            </a:r>
            <a:r>
              <a:rPr spc="-20" dirty="0">
                <a:latin typeface="Calibri"/>
                <a:cs typeface="Calibri"/>
              </a:rPr>
              <a:t>systems </a:t>
            </a:r>
            <a:r>
              <a:rPr spc="-10" dirty="0">
                <a:latin typeface="Calibri"/>
                <a:cs typeface="Calibri"/>
              </a:rPr>
              <a:t>are distinguished </a:t>
            </a:r>
            <a:r>
              <a:rPr spc="-15" dirty="0">
                <a:latin typeface="Calibri"/>
                <a:cs typeface="Calibri"/>
              </a:rPr>
              <a:t>from </a:t>
            </a:r>
            <a:r>
              <a:rPr spc="-5" dirty="0">
                <a:latin typeface="Calibri"/>
                <a:cs typeface="Calibri"/>
              </a:rPr>
              <a:t>other </a:t>
            </a:r>
            <a:r>
              <a:rPr spc="-15" dirty="0">
                <a:latin typeface="Calibri"/>
                <a:cs typeface="Calibri"/>
              </a:rPr>
              <a:t>forms </a:t>
            </a:r>
            <a:r>
              <a:rPr spc="-10" dirty="0">
                <a:latin typeface="Calibri"/>
                <a:cs typeface="Calibri"/>
              </a:rPr>
              <a:t>of  </a:t>
            </a:r>
            <a:r>
              <a:rPr spc="-15" dirty="0">
                <a:latin typeface="Calibri"/>
                <a:cs typeface="Calibri"/>
              </a:rPr>
              <a:t>content-based </a:t>
            </a:r>
            <a:r>
              <a:rPr spc="-10" dirty="0">
                <a:latin typeface="Calibri"/>
                <a:cs typeface="Calibri"/>
              </a:rPr>
              <a:t>recommendation </a:t>
            </a:r>
            <a:r>
              <a:rPr spc="-20" dirty="0">
                <a:latin typeface="Calibri"/>
                <a:cs typeface="Calibri"/>
              </a:rPr>
              <a:t>systems </a:t>
            </a:r>
            <a:r>
              <a:rPr spc="-10" dirty="0">
                <a:latin typeface="Calibri"/>
                <a:cs typeface="Calibri"/>
              </a:rPr>
              <a:t>by using </a:t>
            </a:r>
            <a:r>
              <a:rPr spc="-15" dirty="0">
                <a:latin typeface="Calibri"/>
                <a:cs typeface="Calibri"/>
              </a:rPr>
              <a:t>fairly </a:t>
            </a:r>
            <a:r>
              <a:rPr spc="-5" dirty="0">
                <a:latin typeface="Calibri"/>
                <a:cs typeface="Calibri"/>
              </a:rPr>
              <a:t>well-  </a:t>
            </a:r>
            <a:r>
              <a:rPr spc="-10" dirty="0">
                <a:latin typeface="Calibri"/>
                <a:cs typeface="Calibri"/>
              </a:rPr>
              <a:t>structured descriptions </a:t>
            </a:r>
            <a:r>
              <a:rPr spc="-5" dirty="0">
                <a:latin typeface="Calibri"/>
                <a:cs typeface="Calibri"/>
              </a:rPr>
              <a:t>of those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items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6427" y="3543725"/>
            <a:ext cx="5334000" cy="2810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485" y="461594"/>
            <a:ext cx="3667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Other’s</a:t>
            </a:r>
            <a:r>
              <a:rPr spc="-55" dirty="0"/>
              <a:t> </a:t>
            </a:r>
            <a:r>
              <a:rPr spc="-30" dirty="0"/>
              <a:t>Work(2)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786"/>
            <a:ext cx="7794625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Harvard researchers </a:t>
            </a:r>
            <a:r>
              <a:rPr sz="2000" spc="-5" dirty="0">
                <a:latin typeface="Calibri"/>
                <a:cs typeface="Calibri"/>
              </a:rPr>
              <a:t>did </a:t>
            </a:r>
            <a:r>
              <a:rPr sz="2000" spc="-10" dirty="0">
                <a:latin typeface="Calibri"/>
                <a:cs typeface="Calibri"/>
              </a:rPr>
              <a:t>many </a:t>
            </a:r>
            <a:r>
              <a:rPr sz="2000" spc="-15" dirty="0">
                <a:latin typeface="Calibri"/>
                <a:cs typeface="Calibri"/>
              </a:rPr>
              <a:t>works </a:t>
            </a:r>
            <a:r>
              <a:rPr sz="2000" dirty="0">
                <a:latin typeface="Calibri"/>
                <a:cs typeface="Calibri"/>
              </a:rPr>
              <a:t>on the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MOOC </a:t>
            </a:r>
            <a:r>
              <a:rPr sz="2000" spc="-10" dirty="0">
                <a:latin typeface="Calibri"/>
                <a:cs typeface="Calibri"/>
              </a:rPr>
              <a:t>Dropout </a:t>
            </a:r>
            <a:r>
              <a:rPr sz="2000" spc="-5" dirty="0">
                <a:latin typeface="Calibri"/>
                <a:cs typeface="Calibri"/>
              </a:rPr>
              <a:t>Prediction: How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Measure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Accuracy?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Beyond </a:t>
            </a:r>
            <a:r>
              <a:rPr sz="2000" spc="-5" dirty="0">
                <a:latin typeface="Calibri"/>
                <a:cs typeface="Calibri"/>
              </a:rPr>
              <a:t>Prediction: </a:t>
            </a:r>
            <a:r>
              <a:rPr sz="2000" spc="-20" dirty="0">
                <a:latin typeface="Calibri"/>
                <a:cs typeface="Calibri"/>
              </a:rPr>
              <a:t>First </a:t>
            </a:r>
            <a:r>
              <a:rPr sz="2000" spc="-10" dirty="0">
                <a:latin typeface="Calibri"/>
                <a:cs typeface="Calibri"/>
              </a:rPr>
              <a:t>Steps </a:t>
            </a:r>
            <a:r>
              <a:rPr sz="2000" spc="-45" dirty="0">
                <a:latin typeface="Calibri"/>
                <a:cs typeface="Calibri"/>
              </a:rPr>
              <a:t>Toward </a:t>
            </a:r>
            <a:r>
              <a:rPr sz="2000" spc="-10" dirty="0">
                <a:latin typeface="Calibri"/>
                <a:cs typeface="Calibri"/>
              </a:rPr>
              <a:t>Automatic Intervention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MOOC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Student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Stopout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Getting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know English </a:t>
            </a:r>
            <a:r>
              <a:rPr sz="2000" dirty="0">
                <a:latin typeface="Calibri"/>
                <a:cs typeface="Calibri"/>
              </a:rPr>
              <a:t>language </a:t>
            </a:r>
            <a:r>
              <a:rPr sz="2000" spc="-5" dirty="0">
                <a:latin typeface="Calibri"/>
                <a:cs typeface="Calibri"/>
              </a:rPr>
              <a:t>learners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MOOCs: Their motivations,  </a:t>
            </a:r>
            <a:r>
              <a:rPr sz="2000" spc="-15" dirty="0">
                <a:latin typeface="Calibri"/>
                <a:cs typeface="Calibri"/>
              </a:rPr>
              <a:t>behaviors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outcomes.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7125" y="339293"/>
            <a:ext cx="1765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</a:t>
            </a:r>
            <a:r>
              <a:rPr spc="-35" dirty="0"/>
              <a:t>a</a:t>
            </a:r>
            <a:r>
              <a:rPr spc="-50" dirty="0"/>
              <a:t>t</a:t>
            </a:r>
            <a:r>
              <a:rPr spc="-5" dirty="0"/>
              <a:t>as</a:t>
            </a:r>
            <a:r>
              <a:rPr spc="-20" dirty="0"/>
              <a:t>e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299" y="1159509"/>
            <a:ext cx="8054340" cy="31629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>
                <a:latin typeface="Calibri"/>
                <a:cs typeface="Calibri"/>
              </a:rPr>
              <a:t>HarvardX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25" dirty="0">
                <a:latin typeface="Calibri"/>
                <a:cs typeface="Calibri"/>
              </a:rPr>
              <a:t>MITx </a:t>
            </a:r>
            <a:r>
              <a:rPr spc="-5" dirty="0">
                <a:latin typeface="Calibri"/>
                <a:cs typeface="Calibri"/>
              </a:rPr>
              <a:t>released de-identified </a:t>
            </a:r>
            <a:r>
              <a:rPr spc="-10" dirty="0">
                <a:latin typeface="Calibri"/>
                <a:cs typeface="Calibri"/>
              </a:rPr>
              <a:t>dataset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dirty="0">
                <a:latin typeface="Calibri"/>
                <a:cs typeface="Calibri"/>
              </a:rPr>
              <a:t>their </a:t>
            </a:r>
            <a:r>
              <a:rPr spc="-10" dirty="0">
                <a:latin typeface="Calibri"/>
                <a:cs typeface="Calibri"/>
              </a:rPr>
              <a:t>students </a:t>
            </a:r>
            <a:r>
              <a:rPr spc="-5" dirty="0">
                <a:latin typeface="Calibri"/>
                <a:cs typeface="Calibri"/>
              </a:rPr>
              <a:t>activity  </a:t>
            </a:r>
            <a:r>
              <a:rPr dirty="0">
                <a:latin typeface="Calibri"/>
                <a:cs typeface="Calibri"/>
              </a:rPr>
              <a:t>in 2014 </a:t>
            </a:r>
            <a:r>
              <a:rPr spc="-5" dirty="0">
                <a:latin typeface="Calibri"/>
                <a:cs typeface="Calibri"/>
              </a:rPr>
              <a:t>academic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year</a:t>
            </a:r>
            <a:endParaRPr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5" dirty="0">
                <a:latin typeface="Calibri"/>
                <a:cs typeface="Calibri"/>
              </a:rPr>
              <a:t>Data </a:t>
            </a:r>
            <a:r>
              <a:rPr spc="-10" dirty="0">
                <a:latin typeface="Calibri"/>
                <a:cs typeface="Calibri"/>
              </a:rPr>
              <a:t>from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20" dirty="0">
                <a:latin typeface="Calibri"/>
                <a:cs typeface="Calibri"/>
              </a:rPr>
              <a:t>first </a:t>
            </a:r>
            <a:r>
              <a:rPr spc="-5" dirty="0">
                <a:latin typeface="Calibri"/>
                <a:cs typeface="Calibri"/>
              </a:rPr>
              <a:t>year </a:t>
            </a:r>
            <a:r>
              <a:rPr dirty="0">
                <a:latin typeface="Calibri"/>
                <a:cs typeface="Calibri"/>
              </a:rPr>
              <a:t>(Academic </a:t>
            </a:r>
            <a:r>
              <a:rPr spc="-35" dirty="0">
                <a:latin typeface="Calibri"/>
                <a:cs typeface="Calibri"/>
              </a:rPr>
              <a:t>Year </a:t>
            </a:r>
            <a:r>
              <a:rPr dirty="0">
                <a:latin typeface="Calibri"/>
                <a:cs typeface="Calibri"/>
              </a:rPr>
              <a:t>2013: </a:t>
            </a:r>
            <a:r>
              <a:rPr spc="-15" dirty="0">
                <a:latin typeface="Calibri"/>
                <a:cs typeface="Calibri"/>
              </a:rPr>
              <a:t>Fall </a:t>
            </a:r>
            <a:r>
              <a:rPr dirty="0">
                <a:latin typeface="Calibri"/>
                <a:cs typeface="Calibri"/>
              </a:rPr>
              <a:t>2012, </a:t>
            </a:r>
            <a:r>
              <a:rPr spc="-5" dirty="0">
                <a:latin typeface="Calibri"/>
                <a:cs typeface="Calibri"/>
              </a:rPr>
              <a:t>Spring </a:t>
            </a:r>
            <a:r>
              <a:rPr dirty="0">
                <a:latin typeface="Calibri"/>
                <a:cs typeface="Calibri"/>
              </a:rPr>
              <a:t>2013,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endParaRPr dirty="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Summer </a:t>
            </a:r>
            <a:r>
              <a:rPr dirty="0">
                <a:latin typeface="Calibri"/>
                <a:cs typeface="Calibri"/>
              </a:rPr>
              <a:t>2013)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spc="-25" dirty="0">
                <a:latin typeface="Calibri"/>
                <a:cs typeface="Calibri"/>
              </a:rPr>
              <a:t>MITx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10" dirty="0">
                <a:latin typeface="Calibri"/>
                <a:cs typeface="Calibri"/>
              </a:rPr>
              <a:t>HarvardX courses </a:t>
            </a:r>
            <a:r>
              <a:rPr spc="-5" dirty="0">
                <a:latin typeface="Calibri"/>
                <a:cs typeface="Calibri"/>
              </a:rPr>
              <a:t>on </a:t>
            </a:r>
            <a:r>
              <a:rPr dirty="0">
                <a:latin typeface="Calibri"/>
                <a:cs typeface="Calibri"/>
              </a:rPr>
              <a:t>the edX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platform</a:t>
            </a:r>
            <a:endParaRPr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45" dirty="0">
                <a:latin typeface="Calibri"/>
                <a:cs typeface="Calibri"/>
              </a:rPr>
              <a:t>Total </a:t>
            </a:r>
            <a:r>
              <a:rPr spc="-10" dirty="0">
                <a:latin typeface="Calibri"/>
                <a:cs typeface="Calibri"/>
              </a:rPr>
              <a:t>records: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6,41,139</a:t>
            </a: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libri"/>
                <a:cs typeface="Calibri"/>
              </a:rPr>
              <a:t>No </a:t>
            </a:r>
            <a:r>
              <a:rPr dirty="0" smtClean="0">
                <a:latin typeface="Calibri"/>
                <a:cs typeface="Calibri"/>
              </a:rPr>
              <a:t>o</a:t>
            </a:r>
            <a:r>
              <a:rPr lang="en-US" dirty="0" smtClean="0">
                <a:latin typeface="Calibri"/>
                <a:cs typeface="Calibri"/>
              </a:rPr>
              <a:t>f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columns </a:t>
            </a:r>
            <a:r>
              <a:rPr dirty="0">
                <a:latin typeface="Calibri"/>
                <a:cs typeface="Calibri"/>
              </a:rPr>
              <a:t>: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20</a:t>
            </a: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libri"/>
                <a:cs typeface="Calibri"/>
              </a:rPr>
              <a:t>Number </a:t>
            </a:r>
            <a:r>
              <a:rPr spc="-5" dirty="0">
                <a:latin typeface="Calibri"/>
                <a:cs typeface="Calibri"/>
              </a:rPr>
              <a:t>of students: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4,76,532</a:t>
            </a: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libri"/>
                <a:cs typeface="Calibri"/>
              </a:rPr>
              <a:t>Number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spc="-10" dirty="0">
                <a:latin typeface="Calibri"/>
                <a:cs typeface="Calibri"/>
              </a:rPr>
              <a:t>courses: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16</a:t>
            </a:r>
          </a:p>
          <a:p>
            <a:pPr marL="355600" marR="659130" indent="-342900">
              <a:lnSpc>
                <a:spcPct val="100600"/>
              </a:lnSpc>
              <a:spcBef>
                <a:spcPts val="46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libri"/>
                <a:cs typeface="Calibri"/>
              </a:rPr>
              <a:t>“_DI” </a:t>
            </a:r>
            <a:r>
              <a:rPr spc="-15" dirty="0">
                <a:latin typeface="Calibri"/>
                <a:cs typeface="Calibri"/>
              </a:rPr>
              <a:t>at </a:t>
            </a:r>
            <a:r>
              <a:rPr dirty="0">
                <a:latin typeface="Calibri"/>
                <a:cs typeface="Calibri"/>
              </a:rPr>
              <a:t>the end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10" dirty="0">
                <a:latin typeface="Calibri"/>
                <a:cs typeface="Calibri"/>
              </a:rPr>
              <a:t>variable </a:t>
            </a:r>
            <a:r>
              <a:rPr spc="-5" dirty="0">
                <a:latin typeface="Calibri"/>
                <a:cs typeface="Calibri"/>
              </a:rPr>
              <a:t>name </a:t>
            </a:r>
            <a:r>
              <a:rPr spc="-10" dirty="0">
                <a:latin typeface="Calibri"/>
                <a:cs typeface="Calibri"/>
              </a:rPr>
              <a:t>indicates </a:t>
            </a:r>
            <a:r>
              <a:rPr spc="-5" dirty="0">
                <a:latin typeface="Calibri"/>
                <a:cs typeface="Calibri"/>
              </a:rPr>
              <a:t>that </a:t>
            </a:r>
            <a:r>
              <a:rPr dirty="0">
                <a:latin typeface="Calibri"/>
                <a:cs typeface="Calibri"/>
              </a:rPr>
              <a:t>this </a:t>
            </a:r>
            <a:r>
              <a:rPr spc="-10" dirty="0">
                <a:latin typeface="Calibri"/>
                <a:cs typeface="Calibri"/>
              </a:rPr>
              <a:t>variable </a:t>
            </a:r>
            <a:r>
              <a:rPr spc="-15" dirty="0">
                <a:latin typeface="Calibri"/>
                <a:cs typeface="Calibri"/>
              </a:rPr>
              <a:t>was  </a:t>
            </a:r>
            <a:r>
              <a:rPr spc="-10" dirty="0">
                <a:latin typeface="Calibri"/>
                <a:cs typeface="Calibri"/>
              </a:rPr>
              <a:t>transformed </a:t>
            </a:r>
            <a:r>
              <a:rPr spc="-5" dirty="0">
                <a:latin typeface="Calibri"/>
                <a:cs typeface="Calibri"/>
              </a:rPr>
              <a:t>during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de-identification </a:t>
            </a:r>
            <a:r>
              <a:rPr spc="-10" dirty="0">
                <a:latin typeface="Calibri"/>
                <a:cs typeface="Calibri"/>
              </a:rPr>
              <a:t>process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Privacy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Concern</a:t>
            </a:r>
          </a:p>
        </p:txBody>
      </p:sp>
      <p:sp>
        <p:nvSpPr>
          <p:cNvPr id="4" name="object 4"/>
          <p:cNvSpPr/>
          <p:nvPr/>
        </p:nvSpPr>
        <p:spPr>
          <a:xfrm>
            <a:off x="142874" y="4834473"/>
            <a:ext cx="8797925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00" y="5715000"/>
            <a:ext cx="9083675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9114" y="461594"/>
            <a:ext cx="19869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F</a:t>
            </a:r>
            <a:r>
              <a:rPr dirty="0"/>
              <a:t>e</a:t>
            </a:r>
            <a:r>
              <a:rPr spc="-25" dirty="0"/>
              <a:t>a</a:t>
            </a:r>
            <a:r>
              <a:rPr dirty="0"/>
              <a:t>tu</a:t>
            </a:r>
            <a:r>
              <a:rPr spc="-60" dirty="0"/>
              <a:t>r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166370" indent="-342900" algn="just">
              <a:lnSpc>
                <a:spcPct val="76900"/>
              </a:lnSpc>
              <a:spcBef>
                <a:spcPts val="490"/>
              </a:spcBef>
              <a:buFont typeface="Symbol"/>
              <a:buChar char=""/>
              <a:tabLst>
                <a:tab pos="355600" algn="l"/>
              </a:tabLst>
            </a:pPr>
            <a:r>
              <a:rPr b="1" spc="-5" dirty="0">
                <a:latin typeface="Times New Roman"/>
                <a:cs typeface="Times New Roman"/>
              </a:rPr>
              <a:t>course_id</a:t>
            </a:r>
            <a:r>
              <a:rPr spc="-5" dirty="0"/>
              <a:t>:identifies institution (HarvardX </a:t>
            </a:r>
            <a:r>
              <a:rPr dirty="0"/>
              <a:t>or  </a:t>
            </a:r>
            <a:r>
              <a:rPr spc="-5" dirty="0"/>
              <a:t>MITx), </a:t>
            </a:r>
            <a:r>
              <a:rPr dirty="0"/>
              <a:t>course name, and </a:t>
            </a:r>
            <a:r>
              <a:rPr spc="-10" dirty="0"/>
              <a:t>semester, </a:t>
            </a:r>
            <a:r>
              <a:rPr dirty="0"/>
              <a:t>e.g.  </a:t>
            </a:r>
            <a:r>
              <a:rPr spc="-5" dirty="0"/>
              <a:t>“HarvardX/CB22x/2013_Spring”</a:t>
            </a:r>
          </a:p>
          <a:p>
            <a:pPr marL="355600" marR="478790" indent="-342900" algn="just">
              <a:lnSpc>
                <a:spcPts val="1340"/>
              </a:lnSpc>
              <a:spcBef>
                <a:spcPts val="595"/>
              </a:spcBef>
              <a:buFont typeface="Symbol"/>
              <a:buChar char=""/>
              <a:tabLst>
                <a:tab pos="355600" algn="l"/>
              </a:tabLst>
            </a:pPr>
            <a:r>
              <a:rPr b="1" spc="-5" dirty="0">
                <a:latin typeface="Times New Roman"/>
                <a:cs typeface="Times New Roman"/>
              </a:rPr>
              <a:t>userid_DI</a:t>
            </a:r>
            <a:r>
              <a:rPr spc="-5" dirty="0"/>
              <a:t>: first portion identifies  dataset (MHxPC13 corresponds to </a:t>
            </a:r>
            <a:r>
              <a:rPr spc="-10" dirty="0"/>
              <a:t>MITx  </a:t>
            </a:r>
            <a:r>
              <a:rPr spc="-5" dirty="0"/>
              <a:t>HarvardX Person-‐Course </a:t>
            </a:r>
            <a:r>
              <a:rPr spc="-25" dirty="0"/>
              <a:t>AY13),  </a:t>
            </a:r>
            <a:r>
              <a:rPr dirty="0"/>
              <a:t>second </a:t>
            </a:r>
            <a:r>
              <a:rPr spc="-5" dirty="0"/>
              <a:t>portion </a:t>
            </a:r>
            <a:r>
              <a:rPr dirty="0"/>
              <a:t>is a random ID </a:t>
            </a:r>
            <a:r>
              <a:rPr spc="-15" dirty="0"/>
              <a:t>number.  </a:t>
            </a:r>
            <a:r>
              <a:rPr spc="-5" dirty="0"/>
              <a:t>Example ID:</a:t>
            </a:r>
            <a:r>
              <a:rPr spc="0" dirty="0"/>
              <a:t> </a:t>
            </a:r>
            <a:r>
              <a:rPr spc="-5" dirty="0"/>
              <a:t>“MHxPC130442623”.</a:t>
            </a: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b="1" spc="-5" dirty="0">
                <a:latin typeface="Times New Roman"/>
                <a:cs typeface="Times New Roman"/>
              </a:rPr>
              <a:t>registered</a:t>
            </a:r>
            <a:r>
              <a:rPr spc="-5" dirty="0"/>
              <a:t>: </a:t>
            </a:r>
            <a:r>
              <a:rPr dirty="0"/>
              <a:t>registered for</a:t>
            </a:r>
            <a:r>
              <a:rPr spc="-85" dirty="0"/>
              <a:t> </a:t>
            </a:r>
            <a:r>
              <a:rPr dirty="0"/>
              <a:t>course</a:t>
            </a:r>
          </a:p>
          <a:p>
            <a:pPr marL="355600" marR="155575" indent="-342900">
              <a:lnSpc>
                <a:spcPts val="1340"/>
              </a:lnSpc>
              <a:spcBef>
                <a:spcPts val="595"/>
              </a:spcBef>
              <a:buFont typeface="Symbol"/>
              <a:buChar char=""/>
              <a:tabLst>
                <a:tab pos="354965" algn="l"/>
                <a:tab pos="355600" algn="l"/>
                <a:tab pos="1189355" algn="l"/>
                <a:tab pos="1951355" algn="l"/>
                <a:tab pos="2507615" algn="l"/>
                <a:tab pos="3380740" algn="l"/>
              </a:tabLst>
            </a:pPr>
            <a:r>
              <a:rPr b="1" dirty="0">
                <a:latin typeface="Times New Roman"/>
                <a:cs typeface="Times New Roman"/>
              </a:rPr>
              <a:t>vi</a:t>
            </a:r>
            <a:r>
              <a:rPr b="1" spc="-15" dirty="0">
                <a:latin typeface="Times New Roman"/>
                <a:cs typeface="Times New Roman"/>
              </a:rPr>
              <a:t>e</a:t>
            </a:r>
            <a:r>
              <a:rPr b="1" dirty="0">
                <a:latin typeface="Times New Roman"/>
                <a:cs typeface="Times New Roman"/>
              </a:rPr>
              <a:t>we</a:t>
            </a:r>
            <a:r>
              <a:rPr b="1" spc="-5" dirty="0">
                <a:latin typeface="Times New Roman"/>
                <a:cs typeface="Times New Roman"/>
              </a:rPr>
              <a:t>d</a:t>
            </a:r>
            <a:r>
              <a:rPr b="1" dirty="0">
                <a:latin typeface="Times New Roman"/>
                <a:cs typeface="Times New Roman"/>
              </a:rPr>
              <a:t>:	</a:t>
            </a:r>
            <a:r>
              <a:rPr spc="-15" dirty="0"/>
              <a:t>a</a:t>
            </a:r>
            <a:r>
              <a:rPr dirty="0"/>
              <a:t>n</a:t>
            </a:r>
            <a:r>
              <a:rPr spc="-20" dirty="0"/>
              <a:t>y</a:t>
            </a:r>
            <a:r>
              <a:rPr dirty="0"/>
              <a:t>one	</a:t>
            </a:r>
            <a:r>
              <a:rPr spc="-10" dirty="0"/>
              <a:t>w</a:t>
            </a:r>
            <a:r>
              <a:rPr dirty="0"/>
              <a:t>ho	acce</a:t>
            </a:r>
            <a:r>
              <a:rPr spc="0" dirty="0"/>
              <a:t>s</a:t>
            </a:r>
            <a:r>
              <a:rPr dirty="0"/>
              <a:t>sed	</a:t>
            </a:r>
            <a:r>
              <a:rPr spc="0" dirty="0"/>
              <a:t>the  </a:t>
            </a:r>
            <a:r>
              <a:rPr spc="-5" dirty="0"/>
              <a:t>‘Courseware’</a:t>
            </a:r>
            <a:r>
              <a:rPr spc="-120" dirty="0"/>
              <a:t> </a:t>
            </a:r>
            <a:r>
              <a:rPr dirty="0"/>
              <a:t>tab</a:t>
            </a:r>
          </a:p>
          <a:p>
            <a:pPr marL="355600" marR="6350" indent="-342900">
              <a:lnSpc>
                <a:spcPts val="1340"/>
              </a:lnSpc>
              <a:spcBef>
                <a:spcPts val="60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b="1" spc="-5" dirty="0">
                <a:latin typeface="Times New Roman"/>
                <a:cs typeface="Times New Roman"/>
              </a:rPr>
              <a:t>explored: </a:t>
            </a:r>
            <a:r>
              <a:rPr spc="-5" dirty="0"/>
              <a:t>anyone who </a:t>
            </a:r>
            <a:r>
              <a:rPr dirty="0"/>
              <a:t>accessed at least </a:t>
            </a:r>
            <a:r>
              <a:rPr spc="-5" dirty="0"/>
              <a:t>half </a:t>
            </a:r>
            <a:r>
              <a:rPr spc="-10" dirty="0"/>
              <a:t>of  </a:t>
            </a:r>
            <a:r>
              <a:rPr dirty="0"/>
              <a:t>the chapters in the</a:t>
            </a:r>
            <a:r>
              <a:rPr spc="-75" dirty="0"/>
              <a:t> </a:t>
            </a:r>
            <a:r>
              <a:rPr dirty="0"/>
              <a:t>courseware</a:t>
            </a:r>
          </a:p>
          <a:p>
            <a:pPr marL="355600" indent="-342900">
              <a:lnSpc>
                <a:spcPts val="1510"/>
              </a:lnSpc>
              <a:spcBef>
                <a:spcPts val="28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b="1" spc="-5" dirty="0">
                <a:latin typeface="Times New Roman"/>
                <a:cs typeface="Times New Roman"/>
              </a:rPr>
              <a:t>certified: </a:t>
            </a:r>
            <a:r>
              <a:rPr spc="-5" dirty="0"/>
              <a:t>anyone who </a:t>
            </a:r>
            <a:r>
              <a:rPr dirty="0"/>
              <a:t>earned a </a:t>
            </a:r>
            <a:r>
              <a:rPr spc="-5" dirty="0"/>
              <a:t>certificate.</a:t>
            </a:r>
            <a:r>
              <a:rPr spc="50" dirty="0"/>
              <a:t> </a:t>
            </a:r>
            <a:r>
              <a:rPr dirty="0"/>
              <a:t>the</a:t>
            </a:r>
          </a:p>
          <a:p>
            <a:pPr marL="355600">
              <a:lnSpc>
                <a:spcPts val="1510"/>
              </a:lnSpc>
            </a:pPr>
            <a:r>
              <a:rPr spc="-5" dirty="0"/>
              <a:t>cutoff </a:t>
            </a:r>
            <a:r>
              <a:rPr dirty="0"/>
              <a:t>for a certificate varies from 50% -‐</a:t>
            </a:r>
            <a:r>
              <a:rPr spc="-135" dirty="0"/>
              <a:t> </a:t>
            </a:r>
            <a:r>
              <a:rPr spc="-5" dirty="0"/>
              <a:t>80%.</a:t>
            </a: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b="1" spc="-5" dirty="0">
                <a:latin typeface="Times New Roman"/>
                <a:cs typeface="Times New Roman"/>
              </a:rPr>
              <a:t>final_cc_cname_DI</a:t>
            </a:r>
            <a:r>
              <a:rPr spc="-5" dirty="0"/>
              <a:t>:</a:t>
            </a:r>
            <a:r>
              <a:rPr spc="-35" dirty="0"/>
              <a:t> </a:t>
            </a:r>
            <a:r>
              <a:rPr dirty="0"/>
              <a:t>Country</a:t>
            </a: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b="1" dirty="0">
                <a:latin typeface="Times New Roman"/>
                <a:cs typeface="Times New Roman"/>
              </a:rPr>
              <a:t>LoE: </a:t>
            </a:r>
            <a:r>
              <a:rPr dirty="0"/>
              <a:t>highest level of education</a:t>
            </a:r>
            <a:r>
              <a:rPr spc="-70" dirty="0"/>
              <a:t> </a:t>
            </a:r>
            <a:r>
              <a:rPr spc="-5" dirty="0"/>
              <a:t>completed.</a:t>
            </a: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b="1" spc="-45" dirty="0">
                <a:latin typeface="Times New Roman"/>
                <a:cs typeface="Times New Roman"/>
              </a:rPr>
              <a:t>YoB</a:t>
            </a:r>
            <a:r>
              <a:rPr spc="-45" dirty="0"/>
              <a:t>: </a:t>
            </a:r>
            <a:r>
              <a:rPr spc="-5" dirty="0"/>
              <a:t>year </a:t>
            </a:r>
            <a:r>
              <a:rPr dirty="0"/>
              <a:t>of</a:t>
            </a:r>
            <a:r>
              <a:rPr spc="10" dirty="0"/>
              <a:t> </a:t>
            </a:r>
            <a:r>
              <a:rPr spc="-5" dirty="0"/>
              <a:t>birth.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b="1" dirty="0">
                <a:latin typeface="Times New Roman"/>
                <a:cs typeface="Times New Roman"/>
              </a:rPr>
              <a:t>gender</a:t>
            </a:r>
            <a:r>
              <a:rPr dirty="0"/>
              <a:t>: m </a:t>
            </a:r>
            <a:r>
              <a:rPr spc="-5" dirty="0"/>
              <a:t>(male), </a:t>
            </a:r>
            <a:r>
              <a:rPr dirty="0"/>
              <a:t>f </a:t>
            </a:r>
            <a:r>
              <a:rPr spc="-5" dirty="0"/>
              <a:t>(female) </a:t>
            </a:r>
            <a:r>
              <a:rPr dirty="0"/>
              <a:t>and o</a:t>
            </a:r>
            <a:r>
              <a:rPr spc="-100" dirty="0"/>
              <a:t> </a:t>
            </a:r>
            <a:r>
              <a:rPr spc="-5" dirty="0"/>
              <a:t>(other).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1515"/>
              </a:lnSpc>
              <a:spcBef>
                <a:spcPts val="10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b="1" dirty="0">
                <a:latin typeface="Times New Roman"/>
                <a:cs typeface="Times New Roman"/>
              </a:rPr>
              <a:t>grade: </a:t>
            </a:r>
            <a:r>
              <a:rPr spc="-5" dirty="0"/>
              <a:t>final grade </a:t>
            </a:r>
            <a:r>
              <a:rPr dirty="0"/>
              <a:t>in </a:t>
            </a:r>
            <a:r>
              <a:rPr spc="-5" dirty="0"/>
              <a:t>the course, ranges</a:t>
            </a:r>
            <a:r>
              <a:rPr spc="10" dirty="0"/>
              <a:t> </a:t>
            </a:r>
            <a:r>
              <a:rPr spc="-5" dirty="0"/>
              <a:t>from </a:t>
            </a:r>
            <a:r>
              <a:rPr dirty="0"/>
              <a:t>0</a:t>
            </a:r>
          </a:p>
          <a:p>
            <a:pPr marL="355600">
              <a:lnSpc>
                <a:spcPts val="1515"/>
              </a:lnSpc>
            </a:pPr>
            <a:r>
              <a:rPr dirty="0"/>
              <a:t>to 1. </a:t>
            </a:r>
            <a:r>
              <a:rPr spc="-5" dirty="0"/>
              <a:t>Example:</a:t>
            </a:r>
            <a:r>
              <a:rPr spc="-45" dirty="0"/>
              <a:t> </a:t>
            </a:r>
            <a:r>
              <a:rPr spc="-5" dirty="0"/>
              <a:t>“0.87”.</a:t>
            </a:r>
          </a:p>
          <a:p>
            <a:pPr marL="355600" marR="5080" indent="-342900">
              <a:lnSpc>
                <a:spcPts val="1340"/>
              </a:lnSpc>
              <a:spcBef>
                <a:spcPts val="590"/>
              </a:spcBef>
              <a:buFont typeface="Symbol"/>
              <a:buChar char=""/>
              <a:tabLst>
                <a:tab pos="355600" algn="l"/>
                <a:tab pos="356235" algn="l"/>
                <a:tab pos="1637030" algn="l"/>
                <a:tab pos="2088514" algn="l"/>
                <a:tab pos="2393315" algn="l"/>
                <a:tab pos="3013710" algn="l"/>
              </a:tabLst>
            </a:pPr>
            <a:r>
              <a:rPr b="1" dirty="0">
                <a:latin typeface="Times New Roman"/>
                <a:cs typeface="Times New Roman"/>
              </a:rPr>
              <a:t>st</a:t>
            </a:r>
            <a:r>
              <a:rPr b="1" spc="0" dirty="0">
                <a:latin typeface="Times New Roman"/>
                <a:cs typeface="Times New Roman"/>
              </a:rPr>
              <a:t>a</a:t>
            </a:r>
            <a:r>
              <a:rPr b="1" spc="-15" dirty="0">
                <a:latin typeface="Times New Roman"/>
                <a:cs typeface="Times New Roman"/>
              </a:rPr>
              <a:t>r</a:t>
            </a:r>
            <a:r>
              <a:rPr b="1" dirty="0">
                <a:latin typeface="Times New Roman"/>
                <a:cs typeface="Times New Roman"/>
              </a:rPr>
              <a:t>t</a:t>
            </a:r>
            <a:r>
              <a:rPr b="1" spc="-10" dirty="0">
                <a:latin typeface="Times New Roman"/>
                <a:cs typeface="Times New Roman"/>
              </a:rPr>
              <a:t>_</a:t>
            </a:r>
            <a:r>
              <a:rPr b="1" spc="-15" dirty="0">
                <a:latin typeface="Times New Roman"/>
                <a:cs typeface="Times New Roman"/>
              </a:rPr>
              <a:t>t</a:t>
            </a:r>
            <a:r>
              <a:rPr b="1" dirty="0">
                <a:latin typeface="Times New Roman"/>
                <a:cs typeface="Times New Roman"/>
              </a:rPr>
              <a:t>i</a:t>
            </a:r>
            <a:r>
              <a:rPr b="1" spc="-20" dirty="0">
                <a:latin typeface="Times New Roman"/>
                <a:cs typeface="Times New Roman"/>
              </a:rPr>
              <a:t>m</a:t>
            </a:r>
            <a:r>
              <a:rPr b="1" dirty="0">
                <a:latin typeface="Times New Roman"/>
                <a:cs typeface="Times New Roman"/>
              </a:rPr>
              <a:t>e</a:t>
            </a:r>
            <a:r>
              <a:rPr b="1" spc="0" dirty="0">
                <a:latin typeface="Times New Roman"/>
                <a:cs typeface="Times New Roman"/>
              </a:rPr>
              <a:t>_</a:t>
            </a:r>
            <a:r>
              <a:rPr b="1" dirty="0">
                <a:latin typeface="Times New Roman"/>
                <a:cs typeface="Times New Roman"/>
              </a:rPr>
              <a:t>DI:	</a:t>
            </a:r>
            <a:r>
              <a:rPr dirty="0"/>
              <a:t>d</a:t>
            </a:r>
            <a:r>
              <a:rPr spc="-15" dirty="0"/>
              <a:t>a</a:t>
            </a:r>
            <a:r>
              <a:rPr spc="-10" dirty="0"/>
              <a:t>t</a:t>
            </a:r>
            <a:r>
              <a:rPr dirty="0"/>
              <a:t>e	</a:t>
            </a:r>
            <a:r>
              <a:rPr spc="0" dirty="0"/>
              <a:t>o</a:t>
            </a:r>
            <a:r>
              <a:rPr dirty="0"/>
              <a:t>f	c</a:t>
            </a:r>
            <a:r>
              <a:rPr spc="-10" dirty="0"/>
              <a:t>ou</a:t>
            </a:r>
            <a:r>
              <a:rPr dirty="0"/>
              <a:t>rse	r</a:t>
            </a:r>
            <a:r>
              <a:rPr spc="-15" dirty="0"/>
              <a:t>e</a:t>
            </a:r>
            <a:r>
              <a:rPr dirty="0"/>
              <a:t>g</a:t>
            </a:r>
            <a:r>
              <a:rPr spc="-10" dirty="0"/>
              <a:t>i</a:t>
            </a:r>
            <a:r>
              <a:rPr dirty="0"/>
              <a:t>s</a:t>
            </a:r>
            <a:r>
              <a:rPr spc="-10" dirty="0"/>
              <a:t>t</a:t>
            </a:r>
            <a:r>
              <a:rPr dirty="0"/>
              <a:t>ra</a:t>
            </a:r>
            <a:r>
              <a:rPr spc="-10" dirty="0"/>
              <a:t>t</a:t>
            </a:r>
            <a:r>
              <a:rPr dirty="0"/>
              <a:t>i</a:t>
            </a:r>
            <a:r>
              <a:rPr spc="-10" dirty="0"/>
              <a:t>o</a:t>
            </a:r>
            <a:r>
              <a:rPr spc="5" dirty="0"/>
              <a:t>n</a:t>
            </a:r>
            <a:r>
              <a:rPr dirty="0"/>
              <a:t>.  </a:t>
            </a:r>
            <a:r>
              <a:rPr spc="-5" dirty="0"/>
              <a:t>Example:</a:t>
            </a:r>
            <a:r>
              <a:rPr spc="-10" dirty="0"/>
              <a:t> </a:t>
            </a:r>
            <a:r>
              <a:rPr spc="-5" dirty="0"/>
              <a:t>“12/19/12”.</a:t>
            </a:r>
          </a:p>
          <a:p>
            <a:pPr marL="355600" marR="628015" indent="-342900">
              <a:lnSpc>
                <a:spcPct val="77100"/>
              </a:lnSpc>
              <a:spcBef>
                <a:spcPts val="61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b="1" spc="-5" dirty="0">
                <a:latin typeface="Times New Roman"/>
                <a:cs typeface="Times New Roman"/>
              </a:rPr>
              <a:t>last_event_DI</a:t>
            </a:r>
            <a:r>
              <a:rPr spc="-5" dirty="0"/>
              <a:t>: date </a:t>
            </a:r>
            <a:r>
              <a:rPr dirty="0"/>
              <a:t>of </a:t>
            </a:r>
            <a:r>
              <a:rPr spc="-5" dirty="0"/>
              <a:t>last interaction  </a:t>
            </a:r>
            <a:r>
              <a:rPr dirty="0"/>
              <a:t>with course </a:t>
            </a:r>
            <a:r>
              <a:rPr spc="-5" dirty="0"/>
              <a:t>Example</a:t>
            </a:r>
            <a:r>
              <a:rPr spc="-35" dirty="0"/>
              <a:t> </a:t>
            </a:r>
            <a:r>
              <a:rPr spc="-10" dirty="0"/>
              <a:t>“11/17/13”.</a:t>
            </a:r>
          </a:p>
          <a:p>
            <a:pPr marL="355600" indent="-342900">
              <a:lnSpc>
                <a:spcPts val="1490"/>
              </a:lnSpc>
              <a:spcBef>
                <a:spcPts val="204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b="1" spc="-5" dirty="0">
                <a:latin typeface="Times New Roman"/>
                <a:cs typeface="Times New Roman"/>
              </a:rPr>
              <a:t>nevents: </a:t>
            </a:r>
            <a:r>
              <a:rPr spc="-5" dirty="0"/>
              <a:t>number </a:t>
            </a:r>
            <a:r>
              <a:rPr dirty="0"/>
              <a:t>of </a:t>
            </a:r>
            <a:r>
              <a:rPr spc="-5" dirty="0"/>
              <a:t>interactions </a:t>
            </a:r>
            <a:r>
              <a:rPr dirty="0"/>
              <a:t>with</a:t>
            </a:r>
            <a:r>
              <a:rPr spc="285" dirty="0"/>
              <a:t> </a:t>
            </a:r>
            <a:r>
              <a:rPr spc="-10" dirty="0"/>
              <a:t>the</a:t>
            </a:r>
          </a:p>
          <a:p>
            <a:pPr marL="355600">
              <a:lnSpc>
                <a:spcPts val="1490"/>
              </a:lnSpc>
            </a:pPr>
            <a:r>
              <a:rPr dirty="0"/>
              <a:t>course, recorded in the tracking</a:t>
            </a:r>
            <a:r>
              <a:rPr spc="-110" dirty="0"/>
              <a:t> </a:t>
            </a:r>
            <a:r>
              <a:rPr dirty="0"/>
              <a:t>logs;</a:t>
            </a:r>
          </a:p>
          <a:p>
            <a:pPr marL="355600" marR="393700" indent="-342900">
              <a:lnSpc>
                <a:spcPct val="77100"/>
              </a:lnSpc>
              <a:spcBef>
                <a:spcPts val="60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b="1" spc="-5" dirty="0">
                <a:latin typeface="Times New Roman"/>
                <a:cs typeface="Times New Roman"/>
              </a:rPr>
              <a:t>ndays_act: </a:t>
            </a:r>
            <a:r>
              <a:rPr spc="-5" dirty="0"/>
              <a:t>number </a:t>
            </a:r>
            <a:r>
              <a:rPr dirty="0"/>
              <a:t>of </a:t>
            </a:r>
            <a:r>
              <a:rPr spc="-5" dirty="0"/>
              <a:t>unique days student  </a:t>
            </a:r>
            <a:r>
              <a:rPr dirty="0"/>
              <a:t>interacted with</a:t>
            </a:r>
            <a:r>
              <a:rPr spc="-55" dirty="0"/>
              <a:t> </a:t>
            </a:r>
            <a:r>
              <a:rPr dirty="0"/>
              <a:t>course.</a:t>
            </a:r>
          </a:p>
          <a:p>
            <a:pPr marL="355600" marR="394970" indent="-342900">
              <a:lnSpc>
                <a:spcPct val="76400"/>
              </a:lnSpc>
              <a:spcBef>
                <a:spcPts val="61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b="1" spc="-5" dirty="0">
                <a:latin typeface="Times New Roman"/>
                <a:cs typeface="Times New Roman"/>
              </a:rPr>
              <a:t>nplay_video: </a:t>
            </a:r>
            <a:r>
              <a:rPr spc="-5" dirty="0"/>
              <a:t>number </a:t>
            </a:r>
            <a:r>
              <a:rPr dirty="0"/>
              <a:t>of play </a:t>
            </a:r>
            <a:r>
              <a:rPr spc="-5" dirty="0"/>
              <a:t>video events  </a:t>
            </a:r>
            <a:r>
              <a:rPr dirty="0"/>
              <a:t>within the</a:t>
            </a:r>
            <a:r>
              <a:rPr spc="-50" dirty="0"/>
              <a:t> </a:t>
            </a:r>
            <a:r>
              <a:rPr dirty="0"/>
              <a:t>course.</a:t>
            </a:r>
          </a:p>
          <a:p>
            <a:pPr marL="355600" indent="-342900">
              <a:lnSpc>
                <a:spcPts val="1490"/>
              </a:lnSpc>
              <a:spcBef>
                <a:spcPts val="21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b="1" dirty="0">
                <a:latin typeface="Times New Roman"/>
                <a:cs typeface="Times New Roman"/>
              </a:rPr>
              <a:t>nchapters: </a:t>
            </a:r>
            <a:r>
              <a:rPr spc="-5" dirty="0"/>
              <a:t>number </a:t>
            </a:r>
            <a:r>
              <a:rPr dirty="0"/>
              <a:t>of chapters </a:t>
            </a:r>
            <a:r>
              <a:rPr spc="-5" dirty="0"/>
              <a:t>with</a:t>
            </a:r>
            <a:r>
              <a:rPr spc="50" dirty="0"/>
              <a:t> </a:t>
            </a:r>
            <a:r>
              <a:rPr spc="-5" dirty="0"/>
              <a:t>which</a:t>
            </a:r>
          </a:p>
          <a:p>
            <a:pPr marL="355600">
              <a:lnSpc>
                <a:spcPts val="1490"/>
              </a:lnSpc>
            </a:pPr>
            <a:r>
              <a:rPr dirty="0"/>
              <a:t>the student</a:t>
            </a:r>
            <a:r>
              <a:rPr spc="-25" dirty="0"/>
              <a:t> </a:t>
            </a:r>
            <a:r>
              <a:rPr dirty="0"/>
              <a:t>interacted.</a:t>
            </a:r>
          </a:p>
          <a:p>
            <a:pPr marL="355600" marR="394335" indent="-342900">
              <a:lnSpc>
                <a:spcPct val="77100"/>
              </a:lnSpc>
              <a:spcBef>
                <a:spcPts val="60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b="1" spc="-5" dirty="0">
                <a:latin typeface="Times New Roman"/>
                <a:cs typeface="Times New Roman"/>
              </a:rPr>
              <a:t>nforum_posts: </a:t>
            </a:r>
            <a:r>
              <a:rPr spc="-5" dirty="0"/>
              <a:t>number of posts </a:t>
            </a:r>
            <a:r>
              <a:rPr dirty="0"/>
              <a:t>to </a:t>
            </a:r>
            <a:r>
              <a:rPr spc="-5" dirty="0"/>
              <a:t>the  </a:t>
            </a:r>
            <a:r>
              <a:rPr dirty="0"/>
              <a:t>Discussion</a:t>
            </a:r>
            <a:r>
              <a:rPr spc="-35" dirty="0"/>
              <a:t> </a:t>
            </a:r>
            <a:r>
              <a:rPr spc="-5" dirty="0"/>
              <a:t>Forum.</a:t>
            </a:r>
          </a:p>
          <a:p>
            <a:pPr marL="355600" marR="83820" indent="-342900" algn="just">
              <a:lnSpc>
                <a:spcPct val="77100"/>
              </a:lnSpc>
              <a:spcBef>
                <a:spcPts val="590"/>
              </a:spcBef>
              <a:buFont typeface="Symbol"/>
              <a:buChar char=""/>
              <a:tabLst>
                <a:tab pos="356235" algn="l"/>
              </a:tabLst>
            </a:pPr>
            <a:r>
              <a:rPr b="1" spc="-10" dirty="0">
                <a:latin typeface="Times New Roman"/>
                <a:cs typeface="Times New Roman"/>
              </a:rPr>
              <a:t>roles: </a:t>
            </a:r>
            <a:r>
              <a:rPr spc="-5" dirty="0"/>
              <a:t>identifies </a:t>
            </a:r>
            <a:r>
              <a:rPr spc="-10" dirty="0"/>
              <a:t>staff </a:t>
            </a:r>
            <a:r>
              <a:rPr dirty="0"/>
              <a:t>and </a:t>
            </a:r>
            <a:r>
              <a:rPr spc="-5" dirty="0"/>
              <a:t>instructors, but blank  </a:t>
            </a:r>
            <a:r>
              <a:rPr dirty="0"/>
              <a:t>as </a:t>
            </a:r>
            <a:r>
              <a:rPr spc="-10" dirty="0"/>
              <a:t>staff </a:t>
            </a:r>
            <a:r>
              <a:rPr spc="-5" dirty="0"/>
              <a:t>and instructors </a:t>
            </a:r>
            <a:r>
              <a:rPr dirty="0"/>
              <a:t>were </a:t>
            </a:r>
            <a:r>
              <a:rPr spc="-5" dirty="0"/>
              <a:t>removed from this  </a:t>
            </a:r>
            <a:r>
              <a:rPr dirty="0"/>
              <a:t>release.</a:t>
            </a:r>
          </a:p>
          <a:p>
            <a:pPr marL="355600" indent="-342900">
              <a:lnSpc>
                <a:spcPts val="1510"/>
              </a:lnSpc>
              <a:spcBef>
                <a:spcPts val="26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b="1" spc="-5" dirty="0">
                <a:latin typeface="Times New Roman"/>
                <a:cs typeface="Times New Roman"/>
              </a:rPr>
              <a:t>inconsistent_flag: </a:t>
            </a:r>
            <a:r>
              <a:rPr spc="-5" dirty="0"/>
              <a:t>identifies records that</a:t>
            </a:r>
            <a:r>
              <a:rPr spc="65" dirty="0"/>
              <a:t> </a:t>
            </a:r>
            <a:r>
              <a:rPr spc="-5" dirty="0"/>
              <a:t>are</a:t>
            </a:r>
          </a:p>
          <a:p>
            <a:pPr marL="355600">
              <a:lnSpc>
                <a:spcPts val="1510"/>
              </a:lnSpc>
            </a:pPr>
            <a:r>
              <a:rPr dirty="0"/>
              <a:t>internally</a:t>
            </a:r>
            <a:r>
              <a:rPr spc="-45" dirty="0"/>
              <a:t> </a:t>
            </a:r>
            <a:r>
              <a:rPr spc="-5" dirty="0"/>
              <a:t>inconsistent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145" y="461594"/>
            <a:ext cx="3000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Courses</a:t>
            </a:r>
            <a:r>
              <a:rPr spc="-8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981200" y="1295400"/>
            <a:ext cx="5281574" cy="4908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573" y="461594"/>
            <a:ext cx="3785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Data</a:t>
            </a:r>
            <a:r>
              <a:rPr spc="-55" dirty="0"/>
              <a:t> </a:t>
            </a:r>
            <a:r>
              <a:rPr spc="-5" dirty="0"/>
              <a:t>Cleaning(1)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3108198"/>
            <a:ext cx="2662555" cy="0"/>
          </a:xfrm>
          <a:custGeom>
            <a:avLst/>
            <a:gdLst/>
            <a:ahLst/>
            <a:cxnLst/>
            <a:rect l="l" t="t" r="r" b="b"/>
            <a:pathLst>
              <a:path w="2662555">
                <a:moveTo>
                  <a:pt x="0" y="0"/>
                </a:moveTo>
                <a:lnTo>
                  <a:pt x="2662428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3693414"/>
            <a:ext cx="1160145" cy="0"/>
          </a:xfrm>
          <a:custGeom>
            <a:avLst/>
            <a:gdLst/>
            <a:ahLst/>
            <a:cxnLst/>
            <a:rect l="l" t="t" r="r" b="b"/>
            <a:pathLst>
              <a:path w="1160145">
                <a:moveTo>
                  <a:pt x="0" y="0"/>
                </a:moveTo>
                <a:lnTo>
                  <a:pt x="1159763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4278629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396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4863846"/>
            <a:ext cx="1640205" cy="0"/>
          </a:xfrm>
          <a:custGeom>
            <a:avLst/>
            <a:gdLst/>
            <a:ahLst/>
            <a:cxnLst/>
            <a:rect l="l" t="t" r="r" b="b"/>
            <a:pathLst>
              <a:path w="1640205">
                <a:moveTo>
                  <a:pt x="0" y="0"/>
                </a:moveTo>
                <a:lnTo>
                  <a:pt x="1639824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0703"/>
            <a:ext cx="7848600" cy="4123054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Remove </a:t>
            </a:r>
            <a:r>
              <a:rPr sz="3200" spc="-25" dirty="0">
                <a:latin typeface="Calibri"/>
                <a:cs typeface="Calibri"/>
              </a:rPr>
              <a:t>rows </a:t>
            </a:r>
            <a:r>
              <a:rPr sz="3200" spc="-10" dirty="0">
                <a:latin typeface="Calibri"/>
                <a:cs typeface="Calibri"/>
              </a:rPr>
              <a:t>where incomplete </a:t>
            </a:r>
            <a:r>
              <a:rPr sz="3200" spc="-5" dirty="0">
                <a:latin typeface="Calibri"/>
                <a:cs typeface="Calibri"/>
              </a:rPr>
              <a:t>flag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set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(1)</a:t>
            </a:r>
            <a:endParaRPr sz="3200">
              <a:latin typeface="Calibri"/>
              <a:cs typeface="Calibri"/>
            </a:endParaRPr>
          </a:p>
          <a:p>
            <a:pPr marL="12700" marR="1431290">
              <a:lnSpc>
                <a:spcPts val="4610"/>
              </a:lnSpc>
              <a:spcBef>
                <a:spcPts val="2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Now </a:t>
            </a:r>
            <a:r>
              <a:rPr sz="3200" spc="-15" dirty="0">
                <a:latin typeface="Calibri"/>
                <a:cs typeface="Calibri"/>
              </a:rPr>
              <a:t>remove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following </a:t>
            </a:r>
            <a:r>
              <a:rPr sz="3200" spc="-10" dirty="0">
                <a:latin typeface="Calibri"/>
                <a:cs typeface="Calibri"/>
              </a:rPr>
              <a:t>columns </a:t>
            </a:r>
            <a:r>
              <a:rPr sz="3200" dirty="0">
                <a:latin typeface="Calibri"/>
                <a:cs typeface="Calibri"/>
              </a:rPr>
              <a:t>:  </a:t>
            </a:r>
            <a:r>
              <a:rPr sz="3200" spc="-10" dirty="0">
                <a:latin typeface="Calibri"/>
                <a:cs typeface="Calibri"/>
              </a:rPr>
              <a:t>incomplete_flag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5" dirty="0">
                <a:latin typeface="Calibri"/>
                <a:cs typeface="Calibri"/>
              </a:rPr>
              <a:t>User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</a:t>
            </a:r>
            <a:endParaRPr sz="3200">
              <a:latin typeface="Calibri"/>
              <a:cs typeface="Calibri"/>
            </a:endParaRPr>
          </a:p>
          <a:p>
            <a:pPr marL="12700" marR="6188075">
              <a:lnSpc>
                <a:spcPct val="120000"/>
              </a:lnSpc>
            </a:pPr>
            <a:r>
              <a:rPr sz="3200" spc="-20" dirty="0">
                <a:latin typeface="Calibri"/>
                <a:cs typeface="Calibri"/>
              </a:rPr>
              <a:t>Roles  </a:t>
            </a:r>
            <a:r>
              <a:rPr sz="3200" spc="-10" dirty="0">
                <a:latin typeface="Calibri"/>
                <a:cs typeface="Calibri"/>
              </a:rPr>
              <a:t>Start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  End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640" y="5449061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23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1784</Words>
  <Application>Microsoft Office PowerPoint</Application>
  <PresentationFormat>On-screen Show (4:3)</PresentationFormat>
  <Paragraphs>433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Course Suggestions and Insights  on edX</vt:lpstr>
      <vt:lpstr>Objective(1)</vt:lpstr>
      <vt:lpstr>Objective(2)</vt:lpstr>
      <vt:lpstr>Other’s Work(1)</vt:lpstr>
      <vt:lpstr>Other’s Work(2)</vt:lpstr>
      <vt:lpstr>Dataset</vt:lpstr>
      <vt:lpstr>Features</vt:lpstr>
      <vt:lpstr>Courses Data</vt:lpstr>
      <vt:lpstr>Data Cleaning(1)</vt:lpstr>
      <vt:lpstr>Data Cleaning(2)</vt:lpstr>
      <vt:lpstr>Result of Data Cleaning:</vt:lpstr>
      <vt:lpstr>Implementation</vt:lpstr>
      <vt:lpstr>Feature Engineering</vt:lpstr>
      <vt:lpstr>Machine Learning(1)</vt:lpstr>
      <vt:lpstr>Gaussian Naïve Bayes</vt:lpstr>
      <vt:lpstr>Machine Learning (2)</vt:lpstr>
      <vt:lpstr>Results (1)</vt:lpstr>
      <vt:lpstr>Results(2)  Statistics of Courses</vt:lpstr>
      <vt:lpstr>Results(3)</vt:lpstr>
      <vt:lpstr>PowerPoint Presentation</vt:lpstr>
      <vt:lpstr>Results(4)</vt:lpstr>
      <vt:lpstr>Results(5)</vt:lpstr>
      <vt:lpstr>Results(6)</vt:lpstr>
      <vt:lpstr>Conclusion</vt:lpstr>
      <vt:lpstr>Caveats</vt:lpstr>
      <vt:lpstr>Challenges Faced</vt:lpstr>
      <vt:lpstr>Future Work</vt:lpstr>
      <vt:lpstr>Finish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Suggestions and Insights on edX</dc:title>
  <dc:creator>harika malapaka</dc:creator>
  <cp:lastModifiedBy>harika malapaka</cp:lastModifiedBy>
  <cp:revision>16</cp:revision>
  <dcterms:created xsi:type="dcterms:W3CDTF">2017-11-29T15:03:45Z</dcterms:created>
  <dcterms:modified xsi:type="dcterms:W3CDTF">2017-11-30T13:01:44Z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2017-11-29T00:00:00Z</vt:filetime>
  </property>
</Properties>
</file>