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90" r:id="rId2"/>
    <p:sldId id="286" r:id="rId3"/>
    <p:sldId id="259" r:id="rId4"/>
    <p:sldId id="263" r:id="rId5"/>
    <p:sldId id="265" r:id="rId6"/>
    <p:sldId id="266" r:id="rId7"/>
    <p:sldId id="260" r:id="rId8"/>
    <p:sldId id="271" r:id="rId9"/>
    <p:sldId id="276" r:id="rId10"/>
    <p:sldId id="277" r:id="rId11"/>
    <p:sldId id="261" r:id="rId12"/>
    <p:sldId id="273" r:id="rId13"/>
    <p:sldId id="278" r:id="rId14"/>
    <p:sldId id="279" r:id="rId15"/>
    <p:sldId id="275" r:id="rId16"/>
    <p:sldId id="281" r:id="rId17"/>
    <p:sldId id="274" r:id="rId18"/>
    <p:sldId id="272" r:id="rId19"/>
    <p:sldId id="262" r:id="rId20"/>
    <p:sldId id="280" r:id="rId21"/>
    <p:sldId id="285" r:id="rId22"/>
    <p:sldId id="282" r:id="rId23"/>
    <p:sldId id="283" r:id="rId24"/>
    <p:sldId id="284" r:id="rId25"/>
    <p:sldId id="269" r:id="rId26"/>
    <p:sldId id="287" r:id="rId27"/>
    <p:sldId id="27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32FBED-8BD6-4818-BF02-42888BB6F364}" v="6" dt="2025-05-05T02:37:04.573"/>
    <p1510:client id="{8640507D-8B35-4484-BDC8-6EC22FC585F5}" v="2" dt="2025-05-04T15:48:23.942"/>
    <p1510:client id="{D19BF404-CC71-52B3-697E-21CDF20C04D2}" v="162" dt="2025-05-04T16:03:39.069"/>
    <p1510:client id="{D2349388-75ED-A796-9376-96C6C8A55EF8}" v="2510" dt="2025-05-05T00:13:04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ara, Venkata Uday Kumar" userId="c3d24855-8885-4068-a41a-81aa330e9464" providerId="ADAL" clId="{3B32FBED-8BD6-4818-BF02-42888BB6F364}"/>
    <pc:docChg chg="custSel addSld delSld modSld">
      <pc:chgData name="Edara, Venkata Uday Kumar" userId="c3d24855-8885-4068-a41a-81aa330e9464" providerId="ADAL" clId="{3B32FBED-8BD6-4818-BF02-42888BB6F364}" dt="2025-05-05T02:41:04.033" v="102" actId="12"/>
      <pc:docMkLst>
        <pc:docMk/>
      </pc:docMkLst>
      <pc:sldChg chg="modSp mod">
        <pc:chgData name="Edara, Venkata Uday Kumar" userId="c3d24855-8885-4068-a41a-81aa330e9464" providerId="ADAL" clId="{3B32FBED-8BD6-4818-BF02-42888BB6F364}" dt="2025-05-05T02:39:29.948" v="64" actId="12"/>
        <pc:sldMkLst>
          <pc:docMk/>
          <pc:sldMk cId="1972164673" sldId="260"/>
        </pc:sldMkLst>
        <pc:spChg chg="mod">
          <ac:chgData name="Edara, Venkata Uday Kumar" userId="c3d24855-8885-4068-a41a-81aa330e9464" providerId="ADAL" clId="{3B32FBED-8BD6-4818-BF02-42888BB6F364}" dt="2025-05-05T02:39:29.948" v="64" actId="12"/>
          <ac:spMkLst>
            <pc:docMk/>
            <pc:sldMk cId="1972164673" sldId="260"/>
            <ac:spMk id="3" creationId="{5AC9E730-DE31-510D-0A7E-E46EA3286F7F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40:17.373" v="83" actId="12"/>
        <pc:sldMkLst>
          <pc:docMk/>
          <pc:sldMk cId="616006821" sldId="261"/>
        </pc:sldMkLst>
        <pc:spChg chg="mod">
          <ac:chgData name="Edara, Venkata Uday Kumar" userId="c3d24855-8885-4068-a41a-81aa330e9464" providerId="ADAL" clId="{3B32FBED-8BD6-4818-BF02-42888BB6F364}" dt="2025-05-05T02:40:17.373" v="83" actId="12"/>
          <ac:spMkLst>
            <pc:docMk/>
            <pc:sldMk cId="616006821" sldId="261"/>
            <ac:spMk id="3" creationId="{4D535D47-E415-30D3-DD4C-4ABEA06229DE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41:04.033" v="102" actId="12"/>
        <pc:sldMkLst>
          <pc:docMk/>
          <pc:sldMk cId="1618178003" sldId="262"/>
        </pc:sldMkLst>
        <pc:spChg chg="mod">
          <ac:chgData name="Edara, Venkata Uday Kumar" userId="c3d24855-8885-4068-a41a-81aa330e9464" providerId="ADAL" clId="{3B32FBED-8BD6-4818-BF02-42888BB6F364}" dt="2025-05-05T02:41:04.033" v="102" actId="12"/>
          <ac:spMkLst>
            <pc:docMk/>
            <pc:sldMk cId="1618178003" sldId="262"/>
            <ac:spMk id="3" creationId="{9FB16C49-6F45-EDB7-E196-E1A820000255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38:57.638" v="51" actId="20577"/>
        <pc:sldMkLst>
          <pc:docMk/>
          <pc:sldMk cId="3307637309" sldId="266"/>
        </pc:sldMkLst>
        <pc:spChg chg="mod">
          <ac:chgData name="Edara, Venkata Uday Kumar" userId="c3d24855-8885-4068-a41a-81aa330e9464" providerId="ADAL" clId="{3B32FBED-8BD6-4818-BF02-42888BB6F364}" dt="2025-05-05T02:38:57.638" v="51" actId="20577"/>
          <ac:spMkLst>
            <pc:docMk/>
            <pc:sldMk cId="3307637309" sldId="266"/>
            <ac:spMk id="17" creationId="{A40AE50A-C01D-E0BB-09D7-7FF039838242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40:46.198" v="93" actId="12"/>
        <pc:sldMkLst>
          <pc:docMk/>
          <pc:sldMk cId="1395886694" sldId="274"/>
        </pc:sldMkLst>
        <pc:spChg chg="mod">
          <ac:chgData name="Edara, Venkata Uday Kumar" userId="c3d24855-8885-4068-a41a-81aa330e9464" providerId="ADAL" clId="{3B32FBED-8BD6-4818-BF02-42888BB6F364}" dt="2025-05-05T02:40:46.198" v="93" actId="12"/>
          <ac:spMkLst>
            <pc:docMk/>
            <pc:sldMk cId="1395886694" sldId="274"/>
            <ac:spMk id="3" creationId="{FEC43707-9377-5E32-8D19-5CBC5F3601F9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39:50.659" v="72" actId="12"/>
        <pc:sldMkLst>
          <pc:docMk/>
          <pc:sldMk cId="3093351382" sldId="276"/>
        </pc:sldMkLst>
        <pc:spChg chg="mod">
          <ac:chgData name="Edara, Venkata Uday Kumar" userId="c3d24855-8885-4068-a41a-81aa330e9464" providerId="ADAL" clId="{3B32FBED-8BD6-4818-BF02-42888BB6F364}" dt="2025-05-05T02:39:50.659" v="72" actId="12"/>
          <ac:spMkLst>
            <pc:docMk/>
            <pc:sldMk cId="3093351382" sldId="276"/>
            <ac:spMk id="3" creationId="{6D8212EE-7D4E-1484-7FF9-DEA47BAE6C4A}"/>
          </ac:spMkLst>
        </pc:spChg>
      </pc:sldChg>
      <pc:sldChg chg="modSp">
        <pc:chgData name="Edara, Venkata Uday Kumar" userId="c3d24855-8885-4068-a41a-81aa330e9464" providerId="ADAL" clId="{3B32FBED-8BD6-4818-BF02-42888BB6F364}" dt="2025-05-05T02:09:35.383" v="3"/>
        <pc:sldMkLst>
          <pc:docMk/>
          <pc:sldMk cId="3271224069" sldId="283"/>
        </pc:sldMkLst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71224069" sldId="283"/>
            <ac:spMk id="4" creationId="{E5AB6CF8-2A00-75C4-3F42-C73B2425727E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71224069" sldId="283"/>
            <ac:spMk id="5" creationId="{92DF0A09-3082-2EEC-E3FC-D3979D0EB7E9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71224069" sldId="283"/>
            <ac:spMk id="6" creationId="{830336B4-BD39-1B13-B90E-1A8AFBE4A022}"/>
          </ac:spMkLst>
        </pc:spChg>
      </pc:sldChg>
      <pc:sldChg chg="modSp">
        <pc:chgData name="Edara, Venkata Uday Kumar" userId="c3d24855-8885-4068-a41a-81aa330e9464" providerId="ADAL" clId="{3B32FBED-8BD6-4818-BF02-42888BB6F364}" dt="2025-05-05T02:09:35.383" v="3"/>
        <pc:sldMkLst>
          <pc:docMk/>
          <pc:sldMk cId="1882695204" sldId="284"/>
        </pc:sldMkLst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1882695204" sldId="284"/>
            <ac:spMk id="4" creationId="{7870401B-8FC2-7812-58A1-C835A3923E1D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1882695204" sldId="284"/>
            <ac:spMk id="5" creationId="{6CFB2687-CEBD-E60E-9C03-5C3229551E04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1882695204" sldId="284"/>
            <ac:spMk id="6" creationId="{9AC2E065-95E4-DF71-AE6D-C1F446A01FD5}"/>
          </ac:spMkLst>
        </pc:spChg>
      </pc:sldChg>
      <pc:sldChg chg="modSp">
        <pc:chgData name="Edara, Venkata Uday Kumar" userId="c3d24855-8885-4068-a41a-81aa330e9464" providerId="ADAL" clId="{3B32FBED-8BD6-4818-BF02-42888BB6F364}" dt="2025-05-05T02:09:35.383" v="3"/>
        <pc:sldMkLst>
          <pc:docMk/>
          <pc:sldMk cId="452524177" sldId="285"/>
        </pc:sldMkLst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452524177" sldId="285"/>
            <ac:spMk id="4" creationId="{61DCF406-07F7-D1CF-2066-EF82425851FE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452524177" sldId="285"/>
            <ac:spMk id="5" creationId="{F287B70C-4256-F133-5919-89BF9A30BCA0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452524177" sldId="285"/>
            <ac:spMk id="6" creationId="{B31A5B2B-11F5-B1F6-8074-9381754D5E22}"/>
          </ac:spMkLst>
        </pc:spChg>
      </pc:sldChg>
      <pc:sldChg chg="modSp mod">
        <pc:chgData name="Edara, Venkata Uday Kumar" userId="c3d24855-8885-4068-a41a-81aa330e9464" providerId="ADAL" clId="{3B32FBED-8BD6-4818-BF02-42888BB6F364}" dt="2025-05-05T02:11:24.729" v="8" actId="113"/>
        <pc:sldMkLst>
          <pc:docMk/>
          <pc:sldMk cId="957807556" sldId="286"/>
        </pc:sldMkLst>
        <pc:spChg chg="mod">
          <ac:chgData name="Edara, Venkata Uday Kumar" userId="c3d24855-8885-4068-a41a-81aa330e9464" providerId="ADAL" clId="{3B32FBED-8BD6-4818-BF02-42888BB6F364}" dt="2025-05-05T02:11:24.729" v="8" actId="113"/>
          <ac:spMkLst>
            <pc:docMk/>
            <pc:sldMk cId="957807556" sldId="286"/>
            <ac:spMk id="3" creationId="{1FF5D660-25C3-84AA-546E-BDC71D0370D9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4" creationId="{85E4D760-1D66-72EB-AEAB-C48F984C5676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5" creationId="{E69C13BE-F843-3E0F-8C74-0B3210C10E19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957807556" sldId="286"/>
            <ac:spMk id="6" creationId="{10FC84F3-E31C-55F9-EED4-B75C3038EEB1}"/>
          </ac:spMkLst>
        </pc:spChg>
      </pc:sldChg>
      <pc:sldChg chg="modSp">
        <pc:chgData name="Edara, Venkata Uday Kumar" userId="c3d24855-8885-4068-a41a-81aa330e9464" providerId="ADAL" clId="{3B32FBED-8BD6-4818-BF02-42888BB6F364}" dt="2025-05-05T02:09:35.383" v="3"/>
        <pc:sldMkLst>
          <pc:docMk/>
          <pc:sldMk cId="3287881732" sldId="287"/>
        </pc:sldMkLst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87881732" sldId="287"/>
            <ac:spMk id="4" creationId="{D2AE75A8-B6DB-F421-8DC6-5F2D41CD86DE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87881732" sldId="287"/>
            <ac:spMk id="5" creationId="{3F8BE096-A10D-B73A-AF1E-A6F57D73D386}"/>
          </ac:spMkLst>
        </pc:spChg>
        <pc:spChg chg="mod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287881732" sldId="287"/>
            <ac:spMk id="6" creationId="{5622B816-93AB-8069-A8F5-10A3056B2A0F}"/>
          </ac:spMkLst>
        </pc:spChg>
      </pc:sldChg>
      <pc:sldChg chg="addSp delSp modSp del mod delDesignElem">
        <pc:chgData name="Edara, Venkata Uday Kumar" userId="c3d24855-8885-4068-a41a-81aa330e9464" providerId="ADAL" clId="{3B32FBED-8BD6-4818-BF02-42888BB6F364}" dt="2025-05-05T02:37:08.926" v="12" actId="47"/>
        <pc:sldMkLst>
          <pc:docMk/>
          <pc:sldMk cId="3831428733" sldId="289"/>
        </pc:sldMkLst>
        <pc:spChg chg="mod">
          <ac:chgData name="Edara, Venkata Uday Kumar" userId="c3d24855-8885-4068-a41a-81aa330e9464" providerId="ADAL" clId="{3B32FBED-8BD6-4818-BF02-42888BB6F364}" dt="2025-05-05T02:11:06.259" v="5" actId="27636"/>
          <ac:spMkLst>
            <pc:docMk/>
            <pc:sldMk cId="3831428733" sldId="289"/>
            <ac:spMk id="2" creationId="{D1FC4283-69A5-2644-E3FC-B008908FFB56}"/>
          </ac:spMkLst>
        </pc:spChg>
        <pc:spChg chg="mod">
          <ac:chgData name="Edara, Venkata Uday Kumar" userId="c3d24855-8885-4068-a41a-81aa330e9464" providerId="ADAL" clId="{3B32FBED-8BD6-4818-BF02-42888BB6F364}" dt="2025-05-05T02:11:11.630" v="6" actId="113"/>
          <ac:spMkLst>
            <pc:docMk/>
            <pc:sldMk cId="3831428733" sldId="289"/>
            <ac:spMk id="3" creationId="{6E073979-9C91-4274-AFEE-B1478A74450C}"/>
          </ac:spMkLst>
        </pc:spChg>
        <pc:spChg chg="del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831428733" sldId="289"/>
            <ac:spMk id="23" creationId="{8DF4D7F6-81B5-452A-9CE6-76D81F91D41B}"/>
          </ac:spMkLst>
        </pc:spChg>
        <pc:spChg chg="del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831428733" sldId="289"/>
            <ac:spMk id="25" creationId="{4600514D-20FB-4559-97DC-D1DC39E6C3DE}"/>
          </ac:spMkLst>
        </pc:spChg>
        <pc:spChg chg="del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831428733" sldId="289"/>
            <ac:spMk id="27" creationId="{266F638A-E405-4AC0-B984-72E5813B0DD1}"/>
          </ac:spMkLst>
        </pc:spChg>
        <pc:spChg chg="del">
          <ac:chgData name="Edara, Venkata Uday Kumar" userId="c3d24855-8885-4068-a41a-81aa330e9464" providerId="ADAL" clId="{3B32FBED-8BD6-4818-BF02-42888BB6F364}" dt="2025-05-05T02:09:35.383" v="3"/>
          <ac:spMkLst>
            <pc:docMk/>
            <pc:sldMk cId="3831428733" sldId="289"/>
            <ac:spMk id="33" creationId="{27B538D5-95DB-47ED-9CB4-34AE5BF78E6B}"/>
          </ac:spMkLst>
        </pc:spChg>
        <pc:grpChg chg="del">
          <ac:chgData name="Edara, Venkata Uday Kumar" userId="c3d24855-8885-4068-a41a-81aa330e9464" providerId="ADAL" clId="{3B32FBED-8BD6-4818-BF02-42888BB6F364}" dt="2025-05-05T02:09:35.383" v="3"/>
          <ac:grpSpMkLst>
            <pc:docMk/>
            <pc:sldMk cId="3831428733" sldId="289"/>
            <ac:grpSpMk id="11" creationId="{09EA7EA7-74F5-4EE2-8E3D-1A10308259D7}"/>
          </ac:grpSpMkLst>
        </pc:grpChg>
        <pc:picChg chg="add">
          <ac:chgData name="Edara, Venkata Uday Kumar" userId="c3d24855-8885-4068-a41a-81aa330e9464" providerId="ADAL" clId="{3B32FBED-8BD6-4818-BF02-42888BB6F364}" dt="2025-05-05T02:36:58.049" v="9"/>
          <ac:picMkLst>
            <pc:docMk/>
            <pc:sldMk cId="3831428733" sldId="289"/>
            <ac:picMk id="7" creationId="{13952EC2-D74C-3229-93A7-99984E633CD2}"/>
          </ac:picMkLst>
        </pc:picChg>
        <pc:cxnChg chg="del">
          <ac:chgData name="Edara, Venkata Uday Kumar" userId="c3d24855-8885-4068-a41a-81aa330e9464" providerId="ADAL" clId="{3B32FBED-8BD6-4818-BF02-42888BB6F364}" dt="2025-05-05T02:09:35.383" v="3"/>
          <ac:cxnSpMkLst>
            <pc:docMk/>
            <pc:sldMk cId="3831428733" sldId="289"/>
            <ac:cxnSpMk id="29" creationId="{7D1CBE93-B17D-4509-843C-82287C38032A}"/>
          </ac:cxnSpMkLst>
        </pc:cxnChg>
        <pc:cxnChg chg="del">
          <ac:chgData name="Edara, Venkata Uday Kumar" userId="c3d24855-8885-4068-a41a-81aa330e9464" providerId="ADAL" clId="{3B32FBED-8BD6-4818-BF02-42888BB6F364}" dt="2025-05-05T02:09:35.383" v="3"/>
          <ac:cxnSpMkLst>
            <pc:docMk/>
            <pc:sldMk cId="3831428733" sldId="289"/>
            <ac:cxnSpMk id="31" creationId="{AE6277B4-6A43-48AB-89B2-3442221619CC}"/>
          </ac:cxnSpMkLst>
        </pc:cxnChg>
      </pc:sldChg>
      <pc:sldChg chg="addSp modSp add mod setBg">
        <pc:chgData name="Edara, Venkata Uday Kumar" userId="c3d24855-8885-4068-a41a-81aa330e9464" providerId="ADAL" clId="{3B32FBED-8BD6-4818-BF02-42888BB6F364}" dt="2025-05-05T02:38:13.682" v="26" actId="113"/>
        <pc:sldMkLst>
          <pc:docMk/>
          <pc:sldMk cId="757773282" sldId="290"/>
        </pc:sldMkLst>
        <pc:spChg chg="mod">
          <ac:chgData name="Edara, Venkata Uday Kumar" userId="c3d24855-8885-4068-a41a-81aa330e9464" providerId="ADAL" clId="{3B32FBED-8BD6-4818-BF02-42888BB6F364}" dt="2025-05-05T02:38:02.083" v="25" actId="207"/>
          <ac:spMkLst>
            <pc:docMk/>
            <pc:sldMk cId="757773282" sldId="290"/>
            <ac:spMk id="2" creationId="{D1FC4283-69A5-2644-E3FC-B008908FFB56}"/>
          </ac:spMkLst>
        </pc:spChg>
        <pc:spChg chg="mod">
          <ac:chgData name="Edara, Venkata Uday Kumar" userId="c3d24855-8885-4068-a41a-81aa330e9464" providerId="ADAL" clId="{3B32FBED-8BD6-4818-BF02-42888BB6F364}" dt="2025-05-05T02:38:13.682" v="26" actId="113"/>
          <ac:spMkLst>
            <pc:docMk/>
            <pc:sldMk cId="757773282" sldId="290"/>
            <ac:spMk id="3" creationId="{6E073979-9C91-4274-AFEE-B1478A74450C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4" creationId="{0ADF02D2-325D-ED8A-D63C-4D549BAFCE5A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5" creationId="{E924B4CE-807A-6BD9-C5B6-1ED6B65C4DCE}"/>
          </ac:spMkLst>
        </pc:spChg>
        <pc:spChg chg="mod">
          <ac:chgData name="Edara, Venkata Uday Kumar" userId="c3d24855-8885-4068-a41a-81aa330e9464" providerId="ADAL" clId="{3B32FBED-8BD6-4818-BF02-42888BB6F364}" dt="2025-05-05T02:37:13.632" v="13" actId="26606"/>
          <ac:spMkLst>
            <pc:docMk/>
            <pc:sldMk cId="757773282" sldId="290"/>
            <ac:spMk id="6" creationId="{19183CCE-3FFF-B4EE-49F6-6C4B33E62DDA}"/>
          </ac:spMkLst>
        </pc:spChg>
        <pc:picChg chg="add">
          <ac:chgData name="Edara, Venkata Uday Kumar" userId="c3d24855-8885-4068-a41a-81aa330e9464" providerId="ADAL" clId="{3B32FBED-8BD6-4818-BF02-42888BB6F364}" dt="2025-05-05T02:37:13.632" v="13" actId="26606"/>
          <ac:picMkLst>
            <pc:docMk/>
            <pc:sldMk cId="757773282" sldId="290"/>
            <ac:picMk id="8" creationId="{680076BE-E6DA-6308-59F5-5F1FBC352E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05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5446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359265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900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7833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9521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73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3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29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9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913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16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85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42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32BE1-279E-4118-9FE3-7952B079A510}" type="datetimeFigureOut">
              <a:rPr lang="en-US" smtClean="0"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3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nake against a black background">
            <a:extLst>
              <a:ext uri="{FF2B5EF4-FFF2-40B4-BE49-F238E27FC236}">
                <a16:creationId xmlns:a16="http://schemas.microsoft.com/office/drawing/2014/main" id="{680076BE-E6DA-6308-59F5-5F1FBC352E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19" r="18162" b="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FC4283-69A5-2644-E3FC-B008908FF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1678665"/>
            <a:ext cx="5537199" cy="2372168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INTELLIGENT SNAKE AGENT USING DEEP REINFORCEMENT LEARNING</a:t>
            </a:r>
            <a:b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b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en-US" sz="2400" b="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A Comparative Study of Model-Free RL Algorithms</a:t>
            </a:r>
            <a:br>
              <a:rPr lang="en-US" sz="2400" b="0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</a:br>
            <a:endParaRPr lang="en-US" sz="2400" b="0" dirty="0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3979-9C91-4274-AFEE-B1478A744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cs typeface="Times New Roman"/>
              </a:rPr>
              <a:t>Presented by - Team Chargers: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cs typeface="Times New Roman"/>
              </a:rPr>
              <a:t>-Harika </a:t>
            </a:r>
            <a:r>
              <a:rPr lang="en-US" b="1" dirty="0" err="1">
                <a:latin typeface="Times New Roman"/>
                <a:cs typeface="Times New Roman"/>
              </a:rPr>
              <a:t>Manchineella</a:t>
            </a:r>
            <a:endParaRPr lang="en-US" b="1" dirty="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cs typeface="Times New Roman"/>
              </a:rPr>
              <a:t>-Venkata Uday Kumar Edara</a:t>
            </a:r>
          </a:p>
          <a:p>
            <a:pPr>
              <a:lnSpc>
                <a:spcPct val="90000"/>
              </a:lnSpc>
            </a:pPr>
            <a:r>
              <a:rPr lang="en-US" b="1" dirty="0">
                <a:latin typeface="Times New Roman"/>
                <a:cs typeface="Times New Roman"/>
              </a:rPr>
              <a:t>-Vindhya Vaasini </a:t>
            </a:r>
            <a:r>
              <a:rPr lang="en-US" b="1" dirty="0" err="1">
                <a:latin typeface="Times New Roman"/>
                <a:cs typeface="Times New Roman"/>
              </a:rPr>
              <a:t>Mallapuram</a:t>
            </a:r>
            <a:br>
              <a:rPr lang="en-US" b="1" dirty="0">
                <a:latin typeface="Times New Roman"/>
              </a:rPr>
            </a:b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02D2-325D-ED8A-D63C-4D549BAFCE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6461" y="451861"/>
            <a:ext cx="143754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F0C88DB-188C-4ECE-B894-652A75663A11}" type="datetime1">
              <a:rPr lang="en-US"/>
              <a:pPr>
                <a:spcAft>
                  <a:spcPts val="600"/>
                </a:spcAft>
              </a:pPr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B4CE-807A-6BD9-C5B6-1ED6B65C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11597" y="6041362"/>
            <a:ext cx="340472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3CCE-3FFF-B4EE-49F6-6C4B33E6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7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2E51-8902-1C62-008C-ED480AAB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33" y="220134"/>
            <a:ext cx="6532333" cy="99059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Performance Metrics for Deuling DQN: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19808-A14F-91D9-B9CD-89EC8598D7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83" r="50031"/>
          <a:stretch/>
        </p:blipFill>
        <p:spPr>
          <a:xfrm>
            <a:off x="6096000" y="532682"/>
            <a:ext cx="5711479" cy="574261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C8EAE3-711A-63D7-6E94-A17D5EE31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306083"/>
              </p:ext>
            </p:extLst>
          </p:nvPr>
        </p:nvGraphicFramePr>
        <p:xfrm>
          <a:off x="582705" y="1714500"/>
          <a:ext cx="5427932" cy="46983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45048">
                  <a:extLst>
                    <a:ext uri="{9D8B030D-6E8A-4147-A177-3AD203B41FA5}">
                      <a16:colId xmlns:a16="http://schemas.microsoft.com/office/drawing/2014/main" val="80864596"/>
                    </a:ext>
                  </a:extLst>
                </a:gridCol>
                <a:gridCol w="2082884">
                  <a:extLst>
                    <a:ext uri="{9D8B030D-6E8A-4147-A177-3AD203B41FA5}">
                      <a16:colId xmlns:a16="http://schemas.microsoft.com/office/drawing/2014/main" val="4123632020"/>
                    </a:ext>
                  </a:extLst>
                </a:gridCol>
              </a:tblGrid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957640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296583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12.586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32288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41.88 mins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707661"/>
                  </a:ext>
                </a:extLst>
              </a:tr>
              <a:tr h="55491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330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639638"/>
                  </a:ext>
                </a:extLst>
              </a:tr>
              <a:tr h="9618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493.92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085187"/>
                  </a:ext>
                </a:extLst>
              </a:tr>
              <a:tr h="96186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11.92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16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434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EE75-52B2-A53C-3BE9-8F075C6AF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1" y="294538"/>
            <a:ext cx="11064350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A3C: Asynchronous Advantage Actor-Critic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5D47-E415-30D3-DD4C-4ABEA062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829" y="1133224"/>
            <a:ext cx="10836400" cy="5452348"/>
          </a:xfrm>
        </p:spPr>
        <p:txBody>
          <a:bodyPr anchor="ctr">
            <a:normAutofit fontScale="92500" lnSpcReduction="10000"/>
          </a:bodyPr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Methodology</a:t>
            </a:r>
            <a:r>
              <a:rPr lang="en-US" sz="2000" b="1" i="0" dirty="0">
                <a:effectLst/>
                <a:latin typeface="Times New Roman"/>
                <a:cs typeface="Times New Roman"/>
              </a:rPr>
              <a:t>: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An on-policy RL algorithm combining Policy Gradient (Actor) and Value Function (Critic).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Uses parallel agents (asynchronous updates) for faster, more stable training.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Estimates the advantage function (A = Q - V) to reduce variance.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Times New Roman"/>
                <a:cs typeface="Times New Roman"/>
              </a:rPr>
              <a:t>Parallel training → Faster convergence.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Better sample efficiency than pure Policy Gradients.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Works in both discrete &amp; continuous action spaces.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Hyperparameter-sensitive.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Requires careful tuning for stability.</a:t>
            </a:r>
          </a:p>
        </p:txBody>
      </p:sp>
    </p:spTree>
    <p:extLst>
      <p:ext uri="{BB962C8B-B14F-4D97-AF65-F5344CB8AC3E}">
        <p14:creationId xmlns:p14="http://schemas.microsoft.com/office/powerpoint/2010/main" val="61600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DCB2F04-EFDB-E639-4097-5DB02F795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340660"/>
            <a:ext cx="6194612" cy="63848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Performance Metrics for </a:t>
            </a:r>
            <a:r>
              <a:rPr lang="en-US" b="1" dirty="0">
                <a:latin typeface="Times New Roman"/>
                <a:cs typeface="Times New Roman"/>
              </a:rPr>
              <a:t>A3C:</a:t>
            </a:r>
            <a:endParaRPr lang="en-US" sz="3600" b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4FF0C-C3AC-2AF4-039C-1439D58BA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1" r="50186"/>
          <a:stretch/>
        </p:blipFill>
        <p:spPr>
          <a:xfrm>
            <a:off x="6357738" y="336176"/>
            <a:ext cx="5712211" cy="5715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C8C6240-A04A-B31B-3618-73124BC9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908"/>
              </p:ext>
            </p:extLst>
          </p:nvPr>
        </p:nvGraphicFramePr>
        <p:xfrm>
          <a:off x="403411" y="1042147"/>
          <a:ext cx="5851817" cy="51216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92363">
                  <a:extLst>
                    <a:ext uri="{9D8B030D-6E8A-4147-A177-3AD203B41FA5}">
                      <a16:colId xmlns:a16="http://schemas.microsoft.com/office/drawing/2014/main" val="725867362"/>
                    </a:ext>
                  </a:extLst>
                </a:gridCol>
                <a:gridCol w="2659454">
                  <a:extLst>
                    <a:ext uri="{9D8B030D-6E8A-4147-A177-3AD203B41FA5}">
                      <a16:colId xmlns:a16="http://schemas.microsoft.com/office/drawing/2014/main" val="484608506"/>
                    </a:ext>
                  </a:extLst>
                </a:gridCol>
              </a:tblGrid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225532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6942826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10.066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5260795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17.13 minutes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313561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213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55177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275.38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105217"/>
                  </a:ext>
                </a:extLst>
              </a:tr>
              <a:tr h="731658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7.13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948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78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87D3-163A-7B01-15C9-EAEFA2AF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90" y="281993"/>
            <a:ext cx="11190298" cy="94847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cs typeface="Times New Roman"/>
              </a:rPr>
              <a:t>Double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FE0A-4FCB-7E7C-D498-7A710F29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17" y="1248390"/>
            <a:ext cx="11153553" cy="529810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Methodology:</a:t>
            </a: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Splits the Q-network into two streams:</a:t>
            </a:r>
          </a:p>
          <a:p>
            <a:pPr marL="0" indent="0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                1. State value stream (how good the state is).</a:t>
            </a:r>
          </a:p>
          <a:p>
            <a:pPr marL="0" indent="0"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                2. Advantage stream (how much better an action is than others).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Combines them to estimate Q-values more robustly.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solidFill>
                  <a:srgbClr val="000000"/>
                </a:solidFill>
                <a:latin typeface="Times New Roman"/>
                <a:cs typeface="Arial"/>
              </a:rPr>
              <a:t>Challenges: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Slightly more complex architecture than DQN.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Requires careful hyperparameter tuning.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Arial"/>
              </a:rPr>
              <a:t>Limited to discrete actions like DQN</a:t>
            </a:r>
            <a:endParaRPr lang="en-US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27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E68AF90-A95D-3E14-2934-DC8CE71DFFF7}"/>
              </a:ext>
            </a:extLst>
          </p:cNvPr>
          <p:cNvSpPr txBox="1">
            <a:spLocks/>
          </p:cNvSpPr>
          <p:nvPr/>
        </p:nvSpPr>
        <p:spPr>
          <a:xfrm>
            <a:off x="768724" y="531160"/>
            <a:ext cx="4917142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  <a:latin typeface="Times New Roman"/>
                <a:cs typeface="Times New Roman"/>
              </a:rPr>
              <a:t>Performance Metrics for Double DQN: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B0E866-7E6B-BDCB-120D-6265FA7AD3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83" r="50000"/>
          <a:stretch/>
        </p:blipFill>
        <p:spPr>
          <a:xfrm>
            <a:off x="5983941" y="409417"/>
            <a:ext cx="5715000" cy="574261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9E2633-04C1-8BD9-6CE4-8587DB5A2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53529"/>
              </p:ext>
            </p:extLst>
          </p:nvPr>
        </p:nvGraphicFramePr>
        <p:xfrm>
          <a:off x="616324" y="1759323"/>
          <a:ext cx="4866062" cy="43937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01531">
                  <a:extLst>
                    <a:ext uri="{9D8B030D-6E8A-4147-A177-3AD203B41FA5}">
                      <a16:colId xmlns:a16="http://schemas.microsoft.com/office/drawing/2014/main" val="3485757894"/>
                    </a:ext>
                  </a:extLst>
                </a:gridCol>
                <a:gridCol w="1964531">
                  <a:extLst>
                    <a:ext uri="{9D8B030D-6E8A-4147-A177-3AD203B41FA5}">
                      <a16:colId xmlns:a16="http://schemas.microsoft.com/office/drawing/2014/main" val="201620322"/>
                    </a:ext>
                  </a:extLst>
                </a:gridCol>
              </a:tblGrid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Metric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Value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784473"/>
                  </a:ext>
                </a:extLst>
              </a:tr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Max Score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465928"/>
                  </a:ext>
                </a:extLst>
              </a:tr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Average Score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2.816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261318"/>
                  </a:ext>
                </a:extLst>
              </a:tr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Training Time (min)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23.94 mins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853451"/>
                  </a:ext>
                </a:extLst>
              </a:tr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Convergence Episode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500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48797"/>
                  </a:ext>
                </a:extLst>
              </a:tr>
              <a:tr h="569236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Average Episode Length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401.34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951437"/>
                  </a:ext>
                </a:extLst>
              </a:tr>
              <a:tr h="978372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Score Standard Deviation</a:t>
                      </a:r>
                      <a:endParaRPr lang="en-US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4.92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1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D134-B208-4658-212A-6EE40DE46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4" y="365125"/>
            <a:ext cx="11215576" cy="722010"/>
          </a:xfrm>
        </p:spPr>
        <p:txBody>
          <a:bodyPr/>
          <a:lstStyle/>
          <a:p>
            <a:r>
              <a:rPr lang="en-US" sz="4000" b="1" dirty="0">
                <a:latin typeface="Times New Roman"/>
                <a:cs typeface="Times New Roman"/>
              </a:rPr>
              <a:t>Soft Actor-Critic (SAC)</a:t>
            </a:r>
          </a:p>
          <a:p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FEC79-442D-F2AE-9924-DF4B940E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24" y="1080043"/>
            <a:ext cx="11658599" cy="57466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/>
                <a:cs typeface="Arial"/>
              </a:rPr>
              <a:t>Methodology:</a:t>
            </a:r>
            <a:endParaRPr lang="en-US" dirty="0">
              <a:latin typeface="Times New Roman"/>
              <a:cs typeface="Arial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An off-policy actor-critic method that maximizes entropy (encourages exploration).</a:t>
            </a: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Combines policy gradient and Q-learning for stability.</a:t>
            </a: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Uses two Q-networks + a value function to reduce overestimation bias.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/>
                <a:cs typeface="Arial"/>
              </a:rPr>
              <a:t>Key Features: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Sample-efficient (off-policy + replay buffer).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Automatically balances exploration-exploitation via entropy.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Works in continuous action spaces.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/>
                <a:cs typeface="Arial"/>
              </a:rPr>
              <a:t>Challenges: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More complex than PPO.</a:t>
            </a:r>
          </a:p>
          <a:p>
            <a:endParaRPr lang="en-US" dirty="0">
              <a:latin typeface="Neue Haas Grotesk Text Pro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4140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35927A-6D86-72FD-0C30-3AC20B5C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340660"/>
            <a:ext cx="6194612" cy="11763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Performance Metrics for Soft Actor Critic: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C9CBD-CB3B-1614-787D-28570C95D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53"/>
          <a:stretch/>
        </p:blipFill>
        <p:spPr>
          <a:xfrm>
            <a:off x="6096000" y="571500"/>
            <a:ext cx="5743289" cy="5715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720480-5E8F-260D-A343-839E39ADE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965744"/>
              </p:ext>
            </p:extLst>
          </p:nvPr>
        </p:nvGraphicFramePr>
        <p:xfrm>
          <a:off x="347382" y="1546411"/>
          <a:ext cx="5680852" cy="47669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0426">
                  <a:extLst>
                    <a:ext uri="{9D8B030D-6E8A-4147-A177-3AD203B41FA5}">
                      <a16:colId xmlns:a16="http://schemas.microsoft.com/office/drawing/2014/main" val="1980198195"/>
                    </a:ext>
                  </a:extLst>
                </a:gridCol>
                <a:gridCol w="2840426">
                  <a:extLst>
                    <a:ext uri="{9D8B030D-6E8A-4147-A177-3AD203B41FA5}">
                      <a16:colId xmlns:a16="http://schemas.microsoft.com/office/drawing/2014/main" val="2987743501"/>
                    </a:ext>
                  </a:extLst>
                </a:gridCol>
              </a:tblGrid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19851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132334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0.354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85218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12.75 minutes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7458355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500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260441"/>
                  </a:ext>
                </a:extLst>
              </a:tr>
              <a:tr h="61448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242.94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119781"/>
                  </a:ext>
                </a:extLst>
              </a:tr>
              <a:tr h="108000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0.584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671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90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00D3-281A-F7E3-104E-467137AC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45" y="415366"/>
            <a:ext cx="11593856" cy="64271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Proximal Policy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3707-9377-5E32-8D19-5CBC5F36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098" y="1495114"/>
            <a:ext cx="11590368" cy="51173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Methodology</a:t>
            </a:r>
            <a:r>
              <a:rPr lang="en-US" sz="2000" b="1" i="0" dirty="0">
                <a:effectLst/>
                <a:latin typeface="Times New Roman"/>
                <a:cs typeface="Times New Roman"/>
              </a:rPr>
              <a:t>: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a clipped objective to avoid large </a:t>
            </a:r>
            <a:r>
              <a:rPr lang="en-US" b="0" i="0" dirty="0">
                <a:effectLst/>
                <a:latin typeface="Times New Roman"/>
                <a:ea typeface="+mn-lt"/>
                <a:cs typeface="+mn-lt"/>
              </a:rPr>
              <a:t>policy </a:t>
            </a:r>
            <a:r>
              <a:rPr lang="en-US" dirty="0">
                <a:latin typeface="Times New Roman"/>
                <a:ea typeface="+mn-lt"/>
                <a:cs typeface="+mn-lt"/>
              </a:rPr>
              <a:t>updates</a:t>
            </a:r>
            <a:r>
              <a:rPr lang="en-US" b="0" i="0" dirty="0"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More</a:t>
            </a:r>
            <a:r>
              <a:rPr lang="en-US" dirty="0">
                <a:latin typeface="Times New Roman"/>
                <a:cs typeface="Times New Roman"/>
              </a:rPr>
              <a:t> stable than vanilla Policy Gradient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Simple, efficient, and widely used</a:t>
            </a:r>
            <a:r>
              <a:rPr lang="en-US" i="0" dirty="0">
                <a:effectLst/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8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work well in continuous control tasks.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PPO may converge to suboptimal policies</a:t>
            </a:r>
            <a:r>
              <a:rPr lang="en-US" b="0" i="0" dirty="0">
                <a:effectLst/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6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76538C-C050-E8DB-DA83-47C735532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106" y="340660"/>
            <a:ext cx="6194612" cy="118757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Performance Metrics for </a:t>
            </a:r>
            <a:r>
              <a:rPr lang="en-US" dirty="0">
                <a:latin typeface="Times New Roman"/>
                <a:cs typeface="Times New Roman"/>
              </a:rPr>
              <a:t>Proximal Policy Optimization:</a:t>
            </a:r>
            <a:endParaRPr lang="en-US" sz="3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83500-B66D-8282-9754-DA9F6319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1" r="49753"/>
          <a:stretch/>
        </p:blipFill>
        <p:spPr>
          <a:xfrm>
            <a:off x="6424973" y="571500"/>
            <a:ext cx="5761703" cy="571500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A7B3C9-205E-2760-B5A6-A0C886163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376313"/>
              </p:ext>
            </p:extLst>
          </p:nvPr>
        </p:nvGraphicFramePr>
        <p:xfrm>
          <a:off x="358588" y="1711811"/>
          <a:ext cx="5860848" cy="46368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06958">
                  <a:extLst>
                    <a:ext uri="{9D8B030D-6E8A-4147-A177-3AD203B41FA5}">
                      <a16:colId xmlns:a16="http://schemas.microsoft.com/office/drawing/2014/main" val="4267933408"/>
                    </a:ext>
                  </a:extLst>
                </a:gridCol>
                <a:gridCol w="2553890">
                  <a:extLst>
                    <a:ext uri="{9D8B030D-6E8A-4147-A177-3AD203B41FA5}">
                      <a16:colId xmlns:a16="http://schemas.microsoft.com/office/drawing/2014/main" val="2737249801"/>
                    </a:ext>
                  </a:extLst>
                </a:gridCol>
              </a:tblGrid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05265"/>
                  </a:ext>
                </a:extLst>
              </a:tr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964064"/>
                  </a:ext>
                </a:extLst>
              </a:tr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0.038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487409"/>
                  </a:ext>
                </a:extLst>
              </a:tr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19.39 minutes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55307"/>
                  </a:ext>
                </a:extLst>
              </a:tr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500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587212"/>
                  </a:ext>
                </a:extLst>
              </a:tr>
              <a:tr h="599137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365.96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243955"/>
                  </a:ext>
                </a:extLst>
              </a:tr>
              <a:tr h="1041979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 dirty="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0.191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54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167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01C0-30BE-9825-76A1-97583CFB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33" y="294538"/>
            <a:ext cx="11149017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Policy Gradient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16C49-6F45-EDB7-E196-E1A820000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33" y="1049866"/>
            <a:ext cx="9210489" cy="5513595"/>
          </a:xfrm>
        </p:spPr>
        <p:txBody>
          <a:bodyPr anchor="ctr">
            <a:noAutofit/>
          </a:bodyPr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/>
                <a:cs typeface="Times New Roman"/>
              </a:rPr>
              <a:t>Methodology</a:t>
            </a:r>
            <a:r>
              <a:rPr lang="en-US" sz="2000" b="1" i="0" dirty="0">
                <a:effectLst/>
                <a:latin typeface="Times New Roman"/>
                <a:cs typeface="Times New Roman"/>
              </a:rPr>
              <a:t>:</a:t>
            </a:r>
            <a:endParaRPr lang="en-US" sz="2000" b="0" i="0" dirty="0">
              <a:effectLst/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Directly optimizes the policy (π) using gradient ascent.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Maximizes expected return by adjusting policy parameters.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Common variants: REINFORCE, PPO, TRPO.</a:t>
            </a:r>
          </a:p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Can learn stochastic policies..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 No need for a value function (in pure form).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20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High variance in gradient estimates.</a:t>
            </a:r>
          </a:p>
          <a:p>
            <a:pPr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/>
                <a:cs typeface="Times New Roman"/>
              </a:rPr>
              <a:t>Sample inefficient (requires many episodes).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817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4CBE-081F-75D6-2F5B-5372331C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609600"/>
            <a:ext cx="9070802" cy="1320800"/>
          </a:xfrm>
        </p:spPr>
        <p:txBody>
          <a:bodyPr/>
          <a:lstStyle/>
          <a:p>
            <a:r>
              <a:rPr lang="en-US" b="1" dirty="0"/>
              <a:t>Project 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5D660-25C3-84AA-546E-BDC71D03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1" y="1693121"/>
            <a:ext cx="10151532" cy="40675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Develop an AI agent to play Snake game using Deep Reinforcement Learning techniques: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1. Deep Q Network (DQN)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2. Asynchronous Advantage Actor-Critic (A3C)</a:t>
            </a:r>
            <a:endParaRPr lang="en-US" b="1" dirty="0">
              <a:latin typeface="Times New Roman"/>
              <a:cs typeface="Times New Roman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3. Policy Gradient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4. Proximal Policy Optimization(PPO)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Times New Roman"/>
                <a:ea typeface="Calibri"/>
                <a:cs typeface="Calibri"/>
              </a:rPr>
              <a:t>                     5. Soft Actor-Critic (SAC)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20B0604020202020204" pitchFamily="34" charset="0"/>
              <a:buChar char="v"/>
            </a:pPr>
            <a:r>
              <a:rPr lang="en-US" sz="2400" dirty="0">
                <a:latin typeface="Times New Roman"/>
                <a:ea typeface="Calibri"/>
                <a:cs typeface="Calibri"/>
              </a:rPr>
              <a:t>Compare performance metrics (score, efficiency, stability).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4D760-1D66-72EB-AEAB-C48F984C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D1E8A-52C5-461E-ADED-C63FBCDF0889}" type="datetime1">
              <a:r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C13BE-F843-3E0F-8C74-0B3210C1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84F3-E31C-55F9-EED4-B75C3038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0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714D4CF-FAB6-B7FF-F04D-A36CC85A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4" y="531160"/>
            <a:ext cx="4917142" cy="118757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Performance Metrics for </a:t>
            </a:r>
            <a:r>
              <a:rPr lang="en-US" dirty="0">
                <a:latin typeface="Times New Roman"/>
                <a:cs typeface="Times New Roman"/>
              </a:rPr>
              <a:t>Policy Gradient</a:t>
            </a:r>
            <a:r>
              <a:rPr lang="en-US" sz="3600" dirty="0">
                <a:latin typeface="Times New Roman"/>
                <a:cs typeface="Times New Roman"/>
              </a:rPr>
              <a:t>: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35A380-CA7F-344A-A011-B39BA091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83" r="49845"/>
          <a:stretch/>
        </p:blipFill>
        <p:spPr>
          <a:xfrm>
            <a:off x="6096000" y="555094"/>
            <a:ext cx="5732682" cy="5742615"/>
          </a:xfrm>
          <a:prstGeom prst="rect">
            <a:avLst/>
          </a:prstGeo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A6C1795-D1D0-8980-8303-A4B3112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839313"/>
              </p:ext>
            </p:extLst>
          </p:nvPr>
        </p:nvGraphicFramePr>
        <p:xfrm>
          <a:off x="537882" y="1770529"/>
          <a:ext cx="5398444" cy="43928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38392">
                  <a:extLst>
                    <a:ext uri="{9D8B030D-6E8A-4147-A177-3AD203B41FA5}">
                      <a16:colId xmlns:a16="http://schemas.microsoft.com/office/drawing/2014/main" val="3434979196"/>
                    </a:ext>
                  </a:extLst>
                </a:gridCol>
                <a:gridCol w="2060052">
                  <a:extLst>
                    <a:ext uri="{9D8B030D-6E8A-4147-A177-3AD203B41FA5}">
                      <a16:colId xmlns:a16="http://schemas.microsoft.com/office/drawing/2014/main" val="1181248761"/>
                    </a:ext>
                  </a:extLst>
                </a:gridCol>
              </a:tblGrid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830381"/>
                  </a:ext>
                </a:extLst>
              </a:tr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012765"/>
                  </a:ext>
                </a:extLst>
              </a:tr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0.038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6123850"/>
                  </a:ext>
                </a:extLst>
              </a:tr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19.39 minutes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96558"/>
                  </a:ext>
                </a:extLst>
              </a:tr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500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12644"/>
                  </a:ext>
                </a:extLst>
              </a:tr>
              <a:tr h="56790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365.96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8036708"/>
                  </a:ext>
                </a:extLst>
              </a:tr>
              <a:tr h="985472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0.191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329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8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D332-F4B8-8862-3D99-DA12A0A8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288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Algorithm Comparisons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CF406-07F7-D1CF-2066-EF824258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7CF1E-68AB-44F5-8390-3C30B9918A3E}" type="datetime1">
              <a:rPr/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7B70C-4256-F133-5919-89BF9A30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A5B2B-11F5-B1F6-8074-9381754D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2170AE-3CD5-DF73-8541-3001C6306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053215"/>
              </p:ext>
            </p:extLst>
          </p:nvPr>
        </p:nvGraphicFramePr>
        <p:xfrm>
          <a:off x="437029" y="1355911"/>
          <a:ext cx="11418769" cy="509631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8235">
                  <a:extLst>
                    <a:ext uri="{9D8B030D-6E8A-4147-A177-3AD203B41FA5}">
                      <a16:colId xmlns:a16="http://schemas.microsoft.com/office/drawing/2014/main" val="3754968752"/>
                    </a:ext>
                  </a:extLst>
                </a:gridCol>
                <a:gridCol w="1157909">
                  <a:extLst>
                    <a:ext uri="{9D8B030D-6E8A-4147-A177-3AD203B41FA5}">
                      <a16:colId xmlns:a16="http://schemas.microsoft.com/office/drawing/2014/main" val="3427802986"/>
                    </a:ext>
                  </a:extLst>
                </a:gridCol>
                <a:gridCol w="1478561">
                  <a:extLst>
                    <a:ext uri="{9D8B030D-6E8A-4147-A177-3AD203B41FA5}">
                      <a16:colId xmlns:a16="http://schemas.microsoft.com/office/drawing/2014/main" val="3292286719"/>
                    </a:ext>
                  </a:extLst>
                </a:gridCol>
                <a:gridCol w="1852656">
                  <a:extLst>
                    <a:ext uri="{9D8B030D-6E8A-4147-A177-3AD203B41FA5}">
                      <a16:colId xmlns:a16="http://schemas.microsoft.com/office/drawing/2014/main" val="708206695"/>
                    </a:ext>
                  </a:extLst>
                </a:gridCol>
                <a:gridCol w="2012981">
                  <a:extLst>
                    <a:ext uri="{9D8B030D-6E8A-4147-A177-3AD203B41FA5}">
                      <a16:colId xmlns:a16="http://schemas.microsoft.com/office/drawing/2014/main" val="4226948294"/>
                    </a:ext>
                  </a:extLst>
                </a:gridCol>
                <a:gridCol w="2208936">
                  <a:extLst>
                    <a:ext uri="{9D8B030D-6E8A-4147-A177-3AD203B41FA5}">
                      <a16:colId xmlns:a16="http://schemas.microsoft.com/office/drawing/2014/main" val="1290077147"/>
                    </a:ext>
                  </a:extLst>
                </a:gridCol>
                <a:gridCol w="1389491">
                  <a:extLst>
                    <a:ext uri="{9D8B030D-6E8A-4147-A177-3AD203B41FA5}">
                      <a16:colId xmlns:a16="http://schemas.microsoft.com/office/drawing/2014/main" val="1524055030"/>
                    </a:ext>
                  </a:extLst>
                </a:gridCol>
              </a:tblGrid>
              <a:tr h="1107895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Algorithm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Max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Average Score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Training Time (min)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Convergence Episode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Average Episode Length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Score Std Dev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261211"/>
                  </a:ext>
                </a:extLst>
              </a:tr>
              <a:tr h="4748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DQN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29.2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33.32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654.17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17.65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874849"/>
                  </a:ext>
                </a:extLst>
              </a:tr>
              <a:tr h="69639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Dueling DQN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12.586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41.88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493.92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11.92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402806"/>
                  </a:ext>
                </a:extLst>
              </a:tr>
              <a:tr h="4748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A3C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10.066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17.13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275.38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702408"/>
                  </a:ext>
                </a:extLst>
              </a:tr>
              <a:tr h="69639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Double DQN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2.816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23.94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401.34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4.92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945594"/>
                  </a:ext>
                </a:extLst>
              </a:tr>
              <a:tr h="4748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0.354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242.94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0.58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879879"/>
                  </a:ext>
                </a:extLst>
              </a:tr>
              <a:tr h="4748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PPO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7.35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121.57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9438"/>
                  </a:ext>
                </a:extLst>
              </a:tr>
              <a:tr h="696391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Policy Gradient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0.038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19.39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365.96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0.19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525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24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54D85-4C7C-A03B-56EB-ED2EB4201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283" y="1034"/>
            <a:ext cx="10108072" cy="6835002"/>
          </a:xfrm>
        </p:spPr>
      </p:pic>
    </p:spTree>
    <p:extLst>
      <p:ext uri="{BB962C8B-B14F-4D97-AF65-F5344CB8AC3E}">
        <p14:creationId xmlns:p14="http://schemas.microsoft.com/office/powerpoint/2010/main" val="2384597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B6CF8-2A00-75C4-3F42-C73B2425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A47C-06D9-41C6-B5F3-3035CB249890}" type="datetime1"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0A09-3082-2EEC-E3FC-D3979D0E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336B4-BD39-1B13-B90E-1A8AFBE4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23</a:t>
            </a:fld>
            <a:endParaRPr lang="en-US" dirty="0"/>
          </a:p>
        </p:txBody>
      </p:sp>
      <p:pic>
        <p:nvPicPr>
          <p:cNvPr id="13" name="Picture 12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46E03FF5-AF54-495A-278F-682988DBB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1" y="89647"/>
            <a:ext cx="5416885" cy="3160059"/>
          </a:xfrm>
          <a:prstGeom prst="rect">
            <a:avLst/>
          </a:prstGeom>
        </p:spPr>
      </p:pic>
      <p:pic>
        <p:nvPicPr>
          <p:cNvPr id="16" name="Picture 15" descr="A graph of blue bars&#10;&#10;AI-generated content may be incorrect.">
            <a:extLst>
              <a:ext uri="{FF2B5EF4-FFF2-40B4-BE49-F238E27FC236}">
                <a16:creationId xmlns:a16="http://schemas.microsoft.com/office/drawing/2014/main" id="{7FF0B79D-6FBC-5C89-5E1B-31D15A574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80" y="-3641"/>
            <a:ext cx="5753659" cy="3200959"/>
          </a:xfrm>
          <a:prstGeom prst="rect">
            <a:avLst/>
          </a:prstGeom>
        </p:spPr>
      </p:pic>
      <p:pic>
        <p:nvPicPr>
          <p:cNvPr id="17" name="Picture 16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7FA480C4-65B1-18E6-552B-73D17EB43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300" y="3282202"/>
            <a:ext cx="5396192" cy="3352800"/>
          </a:xfrm>
          <a:prstGeom prst="rect">
            <a:avLst/>
          </a:prstGeom>
        </p:spPr>
      </p:pic>
      <p:pic>
        <p:nvPicPr>
          <p:cNvPr id="20" name="Picture 19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00D60A28-DFD4-277E-72B3-B3847C7D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402" y="3272117"/>
            <a:ext cx="6081255" cy="355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24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67590E82-71F2-FBA6-EE7C-C51C4F3EB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47" y="-100"/>
            <a:ext cx="5831540" cy="327379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401B-8FC2-7812-58A1-C835A392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F07DF-3D7B-4EF4-BBD6-F37CBDF53457}" type="datetime1"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2687-CEBD-E60E-9C03-5C322955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E065-95E4-DF71-AE6D-C1F446A0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24</a:t>
            </a:fld>
            <a:endParaRPr lang="en-US" dirty="0"/>
          </a:p>
        </p:txBody>
      </p:sp>
      <p:pic>
        <p:nvPicPr>
          <p:cNvPr id="9" name="Picture 8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FC335F69-F387-8601-7DD3-0A2FCC033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983" y="5042"/>
            <a:ext cx="5762064" cy="3262032"/>
          </a:xfrm>
          <a:prstGeom prst="rect">
            <a:avLst/>
          </a:prstGeom>
        </p:spPr>
      </p:pic>
      <p:pic>
        <p:nvPicPr>
          <p:cNvPr id="13" name="Picture 12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683F3A9B-B631-F42F-6962-712E45EFB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677" y="3425078"/>
            <a:ext cx="5793442" cy="339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69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7FCE-DC21-12DC-C2DC-321E00DB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3" y="36177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70F2-C1CA-F9EF-B426-AF974C6E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94" y="1220021"/>
            <a:ext cx="10811001" cy="526338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/>
                <a:cs typeface="Times New Roman"/>
              </a:rPr>
              <a:t>Best Performing Algorithm: DQN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Highest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Max Score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(78) and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Average Score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(29.2)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Drawback: High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Score Std Dev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(17.65) →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unstable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Most Balanced: A3C</a:t>
            </a: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Fastest </a:t>
            </a:r>
            <a:r>
              <a:rPr lang="en-US" sz="2400" b="1" dirty="0">
                <a:latin typeface="Times New Roman"/>
                <a:ea typeface="+mn-lt"/>
                <a:cs typeface="+mn-lt"/>
              </a:rPr>
              <a:t>convergence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(213 episodes)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Moderate score (Avg: 10.06)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Efficient training (17.13 min)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/>
                <a:ea typeface="+mn-lt"/>
                <a:cs typeface="+mn-lt"/>
              </a:rPr>
              <a:t>Lower variance than DQN → more stable</a:t>
            </a:r>
            <a:endParaRPr 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369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9BC30-E867-8499-FC5D-1D904A252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628562"/>
            <a:ext cx="10653579" cy="5680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Dueling DQN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Good </a:t>
            </a:r>
            <a:r>
              <a:rPr lang="en-US" b="1" dirty="0">
                <a:latin typeface="Times New Roman"/>
                <a:cs typeface="Times New Roman"/>
              </a:rPr>
              <a:t>Max Score</a:t>
            </a:r>
            <a:r>
              <a:rPr lang="en-US" dirty="0">
                <a:latin typeface="Times New Roman"/>
                <a:cs typeface="Times New Roman"/>
              </a:rPr>
              <a:t> (59) and improved </a:t>
            </a:r>
            <a:r>
              <a:rPr lang="en-US" b="1" dirty="0">
                <a:latin typeface="Times New Roman"/>
                <a:cs typeface="Times New Roman"/>
              </a:rPr>
              <a:t>stability</a:t>
            </a:r>
            <a:r>
              <a:rPr lang="en-US" dirty="0">
                <a:latin typeface="Times New Roman"/>
                <a:cs typeface="Times New Roman"/>
              </a:rPr>
              <a:t> (Std Dev: 11.92)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dirty="0">
                <a:latin typeface="Times New Roman"/>
                <a:cs typeface="Times New Roman"/>
              </a:rPr>
              <a:t>Poor </a:t>
            </a:r>
            <a:r>
              <a:rPr lang="en-US" b="1" dirty="0">
                <a:latin typeface="Times New Roman"/>
                <a:cs typeface="Times New Roman"/>
              </a:rPr>
              <a:t>Average Score</a:t>
            </a:r>
            <a:r>
              <a:rPr lang="en-US" dirty="0">
                <a:latin typeface="Times New Roman"/>
                <a:cs typeface="Times New Roman"/>
              </a:rPr>
              <a:t> and </a:t>
            </a:r>
            <a:r>
              <a:rPr lang="en-US" b="1" dirty="0">
                <a:latin typeface="Times New Roman"/>
                <a:cs typeface="Times New Roman"/>
              </a:rPr>
              <a:t>longest training time</a:t>
            </a:r>
            <a:r>
              <a:rPr lang="en-US" dirty="0">
                <a:latin typeface="Times New Roman"/>
                <a:cs typeface="Times New Roman"/>
              </a:rPr>
              <a:t> (41.88 min)</a:t>
            </a:r>
          </a:p>
          <a:p>
            <a:r>
              <a:rPr lang="en-US" sz="2400" b="1" dirty="0">
                <a:latin typeface="Times New Roman"/>
                <a:cs typeface="Times New Roman"/>
              </a:rPr>
              <a:t>Underperformers</a:t>
            </a:r>
            <a:endParaRPr lang="en-US" sz="2400">
              <a:latin typeface="Times New Roman"/>
              <a:cs typeface="Times New Roman"/>
            </a:endParaRPr>
          </a:p>
          <a:p>
            <a:pPr>
              <a:buFont typeface="Arial,Sans-Serif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Double DQN</a:t>
            </a:r>
            <a:r>
              <a:rPr lang="en-US" dirty="0">
                <a:latin typeface="Times New Roman"/>
                <a:cs typeface="Times New Roman"/>
              </a:rPr>
              <a:t>: Stable, but poor scores and late convergence</a:t>
            </a:r>
          </a:p>
          <a:p>
            <a:pPr>
              <a:buFont typeface="Arial,Sans-Serif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SAC, PPO, Policy Gradient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Very low scores (Avg &lt; 0.4)</a:t>
            </a: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Did not converge within 500 episodes</a:t>
            </a:r>
          </a:p>
          <a:p>
            <a:pPr marL="742950" lvl="1" indent="-285750">
              <a:buFont typeface="Arial,Sans-Serif" panose="020B0604020202020204" pitchFamily="34" charset="0"/>
            </a:pPr>
            <a:r>
              <a:rPr lang="en-US" dirty="0">
                <a:latin typeface="Times New Roman"/>
                <a:cs typeface="Times New Roman"/>
              </a:rPr>
              <a:t>Best in stability but failed to learn meaningful policy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75A8-B6DB-F421-8DC6-5F2D41CD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4CBEC-F0B4-465F-87C6-38293FF0369B}" type="datetime1">
              <a:t>5/4/2025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E096-A10D-B73A-AF1E-A6F57D73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B816-93AB-8069-A8F5-10A3056B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81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D3C4-C295-F288-1A02-B718081F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631678"/>
            <a:ext cx="5933394" cy="1112703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Calibri"/>
              </a:rPr>
              <a:t>References: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1F4B8-F5AE-A5B6-4CA9-070E020E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88" y="1691627"/>
            <a:ext cx="10711917" cy="45039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[1] D. Ray, A. Ghosh, M. Ojha, and K. P. Singh, "Deep Q-Snake: An Intelligent Agent Mastering the Snake Game with Deep Reinforcement Learning,"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2024 IEEE Region 10 Conference (TENCON)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2024, pp. 1465–1472,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10.1109/TENCON61640.2024.10903025. 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[2] A. del Rio, D. Jimenez, and J. Serrano, "Comparative Analysis of A3C and PPO Algorithms in Reinforcement Learning: A Survey on General Environments,"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IEEE Access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vol. 12, pp. 146795–146812, Oct. 2024, </a:t>
            </a:r>
            <a:r>
              <a:rPr lang="en-US" sz="160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10.1109/ACCESS.2024.3472473.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ea typeface="+mn-lt"/>
                <a:cs typeface="+mn-lt"/>
              </a:rPr>
              <a:t>[3] J. Wang, D. Xue, J. Zhao, W. Zhou, and H. Li, "Mastering the Game of 3v3 Snakes with Rule-Enhanced Multi-Agent Reinforcement Learning," 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2022 IEEE Conference on Games (</a:t>
            </a:r>
            <a:r>
              <a:rPr lang="en-US" sz="1600" i="1" dirty="0" err="1">
                <a:latin typeface="Times New Roman"/>
                <a:ea typeface="+mn-lt"/>
                <a:cs typeface="+mn-lt"/>
              </a:rPr>
              <a:t>CoG</a:t>
            </a:r>
            <a:r>
              <a:rPr lang="en-US" sz="1600" i="1" dirty="0">
                <a:latin typeface="Times New Roman"/>
                <a:ea typeface="+mn-lt"/>
                <a:cs typeface="+mn-lt"/>
              </a:rPr>
              <a:t>)</a:t>
            </a:r>
            <a:r>
              <a:rPr lang="en-US" sz="1600" dirty="0">
                <a:latin typeface="Times New Roman"/>
                <a:ea typeface="+mn-lt"/>
                <a:cs typeface="+mn-lt"/>
              </a:rPr>
              <a:t>, Beijing, China, pp. 229–236, Aug. 2022,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doi</a:t>
            </a:r>
            <a:r>
              <a:rPr lang="en-US" sz="1600" dirty="0">
                <a:latin typeface="Times New Roman"/>
                <a:ea typeface="+mn-lt"/>
                <a:cs typeface="+mn-lt"/>
              </a:rPr>
              <a:t>: 10.1109/CoG51982.2022.9893608.</a:t>
            </a:r>
            <a:endParaRPr lang="en-US" sz="1600" dirty="0">
              <a:latin typeface="Times New Roman"/>
              <a:cs typeface="Times New Roman"/>
            </a:endParaRPr>
          </a:p>
          <a:p>
            <a:pPr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[4] </a:t>
            </a:r>
            <a:r>
              <a:rPr lang="en-US" sz="1600" dirty="0">
                <a:ea typeface="+mn-lt"/>
                <a:cs typeface="+mn-lt"/>
              </a:rPr>
              <a:t>https://github.com/patrickloeber/snake-ai-pytorch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8907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43A2-C907-43C9-41C6-0F1AE3A0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97" y="294538"/>
            <a:ext cx="10644753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What is Reinforcement Learning (RL)?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92F3-5BC3-7AC5-B5BF-AF4DD1BA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24" y="1176368"/>
            <a:ext cx="10954059" cy="5477212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>
                <a:latin typeface="Times New Roman"/>
                <a:cs typeface="Times New Roman"/>
              </a:rPr>
              <a:t>Reinforcement Learning (RL)</a:t>
            </a:r>
            <a:r>
              <a:rPr lang="en-US" sz="2000">
                <a:latin typeface="Times New Roman"/>
                <a:cs typeface="Times New Roman"/>
              </a:rPr>
              <a:t> is a machine learning approach where an agent learns to make decisions by interacting with an environment to maximize cumulative reward.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The learner/decision maker (e.g., the Snake)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The world the agent interacts with (e.g., game grid)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 (s)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Current situation returned by the environment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Action (a)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Choices available to the agent (e.g., turn left/right)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Reward (r)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Feedback from the environment (e.g., +1 for eating food)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5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E404-B6AC-D219-28A8-5670F8D7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87" y="238509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Snake Game Environment: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705E6-2410-098E-7FE5-63A811A04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334" y="1948403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Game Setup: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Classic grid-based 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Snake moves, grows by eating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Game ends if the snake collides with itself or walls</a:t>
            </a:r>
          </a:p>
          <a:p>
            <a:pPr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 Representation: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Snake’s current position and direction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Food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Proximity to obstacles (walls or body)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2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908A-0791-D497-9EF1-DE6BEA918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160067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/>
                <a:cs typeface="Times New Roman"/>
              </a:rPr>
              <a:t>Implementation Framework:</a:t>
            </a:r>
            <a:endParaRPr lang="en-US" sz="40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0084-9DD9-B694-D983-848646D89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46" y="1332080"/>
            <a:ext cx="9724031" cy="480394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>
                <a:latin typeface="Times New Roman"/>
                <a:cs typeface="Times New Roman"/>
              </a:rPr>
              <a:t>Libraries Used:</a:t>
            </a:r>
            <a:endParaRPr lang="en-US" sz="2000">
              <a:latin typeface="Times New Roman"/>
              <a:cs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PyTorch</a:t>
            </a:r>
            <a:r>
              <a:rPr lang="en-US" sz="2000">
                <a:latin typeface="Times New Roman"/>
                <a:cs typeface="Times New Roman"/>
              </a:rPr>
              <a:t> – For building and training neural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Pygame</a:t>
            </a:r>
            <a:r>
              <a:rPr lang="en-US" sz="2000">
                <a:latin typeface="Times New Roman"/>
                <a:cs typeface="Times New Roman"/>
              </a:rPr>
              <a:t> – For game development and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Times New Roman"/>
                <a:cs typeface="Times New Roman"/>
              </a:rPr>
              <a:t>NumPy</a:t>
            </a:r>
            <a:r>
              <a:rPr lang="en-US" sz="2000">
                <a:latin typeface="Times New Roman"/>
                <a:cs typeface="Times New Roman"/>
              </a:rPr>
              <a:t> – For numerical operations and data handling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"/>
              </a:rPr>
              <a:t>Architecture Overview: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game.py</a:t>
            </a:r>
            <a:r>
              <a:rPr lang="en-US" sz="2000">
                <a:latin typeface="Times New Roman"/>
                <a:cs typeface="Times New Roman"/>
              </a:rPr>
              <a:t>– Implements the game environment, snake behavior, and collision detection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agent.py</a:t>
            </a:r>
            <a:r>
              <a:rPr lang="en-US" sz="2000">
                <a:latin typeface="Times New Roman"/>
                <a:cs typeface="Times New Roman"/>
              </a:rPr>
              <a:t>– Contains the reinforcement learning algorithm and training workflow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model.py</a:t>
            </a:r>
            <a:r>
              <a:rPr lang="en-US" sz="2000">
                <a:latin typeface="Times New Roman"/>
                <a:cs typeface="Times New Roman"/>
              </a:rPr>
              <a:t>– Defines the neural network used to approximate action-values</a:t>
            </a:r>
          </a:p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snake_human_game.py</a:t>
            </a:r>
            <a:r>
              <a:rPr lang="en-US" sz="2000">
                <a:latin typeface="Times New Roman"/>
                <a:cs typeface="Times New Roman"/>
              </a:rPr>
              <a:t>– Allows manual control of the snake for testing and comparison</a:t>
            </a: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43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4BF1-2F20-FDA2-6D84-813A4B25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5" y="41780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Training &amp; Evaluation Metrics: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40AE50A-C01D-E0BB-09D7-7FF03983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5" y="1049867"/>
            <a:ext cx="9724031" cy="4772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Average Score</a:t>
            </a:r>
            <a:r>
              <a:rPr lang="en-US" dirty="0">
                <a:latin typeface="Times New Roman"/>
                <a:cs typeface="Times New Roman"/>
              </a:rPr>
              <a:t> – Measures consistency across episodes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Maximum Score</a:t>
            </a:r>
            <a:r>
              <a:rPr lang="en-US" dirty="0">
                <a:latin typeface="Times New Roman"/>
                <a:cs typeface="Times New Roman"/>
              </a:rPr>
              <a:t> – Indicates peak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Training Time</a:t>
            </a:r>
            <a:r>
              <a:rPr lang="en-US" dirty="0">
                <a:latin typeface="Times New Roman"/>
                <a:cs typeface="Times New Roman"/>
              </a:rPr>
              <a:t> – Evaluates efficiency of each algorithm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Convergence Speed</a:t>
            </a:r>
            <a:r>
              <a:rPr lang="en-US" dirty="0">
                <a:latin typeface="Times New Roman"/>
                <a:cs typeface="Times New Roman"/>
              </a:rPr>
              <a:t> – How quickly the model stabilizes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Stability</a:t>
            </a:r>
            <a:r>
              <a:rPr lang="en-US" dirty="0">
                <a:latin typeface="Times New Roman"/>
                <a:cs typeface="Times New Roman"/>
              </a:rPr>
              <a:t> – Variance in scores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/>
                <a:cs typeface="Times New Roman"/>
              </a:rPr>
              <a:t>Visualization: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Plot: Episodes vs. Score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cs typeface="Times New Roman"/>
              </a:rPr>
              <a:t>        Compare performance trends across DQN, A3C, and Policy Gradient</a:t>
            </a:r>
          </a:p>
        </p:txBody>
      </p:sp>
    </p:spTree>
    <p:extLst>
      <p:ext uri="{BB962C8B-B14F-4D97-AF65-F5344CB8AC3E}">
        <p14:creationId xmlns:p14="http://schemas.microsoft.com/office/powerpoint/2010/main" val="33076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95A97-E833-B1BF-30AE-87613049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27" y="238509"/>
            <a:ext cx="11098217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/>
                <a:ea typeface="Calibri"/>
                <a:cs typeface="Calibri"/>
              </a:rPr>
              <a:t>Deep Q-Network (DQN):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E730-DE31-510D-0A7E-E46EA328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127" y="1510551"/>
            <a:ext cx="10926297" cy="534470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dirty="0">
                <a:latin typeface="Times New Roman"/>
                <a:ea typeface="+mn-lt"/>
                <a:cs typeface="+mn-lt"/>
              </a:rPr>
              <a:t>Methodology:</a:t>
            </a:r>
            <a:endParaRPr lang="en-US" sz="1800" b="1" i="0" dirty="0">
              <a:effectLst/>
              <a:latin typeface="Times New Roman"/>
              <a:cs typeface="Times New Roman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Combines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Q-Learning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with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deep neural networks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to handle high-dimensional state spaces.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Uses a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replay buffer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to store experiences and reduce correlation between samples.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Employs a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target network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for stable training.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Key Features: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Off-policy algorithm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(learns from past experiences).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Uses </a:t>
            </a:r>
            <a:r>
              <a:rPr lang="el-GR" sz="1800" b="1" i="0" dirty="0">
                <a:effectLst/>
                <a:latin typeface="Times New Roman"/>
                <a:cs typeface="Times New Roman"/>
              </a:rPr>
              <a:t>ε-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greedy exploration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for balancing exploration-exploitation.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Suitable for </a:t>
            </a:r>
            <a:r>
              <a:rPr lang="en-US" sz="1800" b="1" i="0" dirty="0">
                <a:effectLst/>
                <a:latin typeface="Times New Roman"/>
                <a:cs typeface="Times New Roman"/>
              </a:rPr>
              <a:t>discrete action spaces</a:t>
            </a:r>
            <a:r>
              <a:rPr lang="en-US" sz="1800" b="0" i="0" dirty="0">
                <a:effectLst/>
                <a:latin typeface="Times New Roman"/>
                <a:cs typeface="Times New Roman"/>
              </a:rPr>
              <a:t> (e.g., Atari games).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" panose="05000000000000000000" pitchFamily="2" charset="2"/>
              <a:buChar char="v"/>
            </a:pPr>
            <a:r>
              <a:rPr lang="en-US" sz="1800" b="1" i="0" dirty="0">
                <a:effectLst/>
                <a:latin typeface="Times New Roman"/>
                <a:cs typeface="Times New Roman"/>
              </a:rPr>
              <a:t>Challenges: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High sample complexity.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/>
                <a:cs typeface="Times New Roman"/>
              </a:rPr>
              <a:t>Not suitable for continuous action spaces.</a:t>
            </a:r>
          </a:p>
          <a:p>
            <a:pPr marL="0" indent="0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10E2-9223-8340-31D1-3FC6BD32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06" y="968189"/>
            <a:ext cx="6060141" cy="7505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Performance Metrics for DQN: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96068-9D83-A1A2-CFE9-48621F82C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9975"/>
          <a:stretch/>
        </p:blipFill>
        <p:spPr>
          <a:xfrm>
            <a:off x="6545449" y="956608"/>
            <a:ext cx="5031939" cy="4929376"/>
          </a:xfr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3DE5C3-67FE-4213-5A88-57E4EDC89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87877"/>
              </p:ext>
            </p:extLst>
          </p:nvPr>
        </p:nvGraphicFramePr>
        <p:xfrm>
          <a:off x="750794" y="2151529"/>
          <a:ext cx="5795135" cy="37187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84656">
                  <a:extLst>
                    <a:ext uri="{9D8B030D-6E8A-4147-A177-3AD203B41FA5}">
                      <a16:colId xmlns:a16="http://schemas.microsoft.com/office/drawing/2014/main" val="973748989"/>
                    </a:ext>
                  </a:extLst>
                </a:gridCol>
                <a:gridCol w="2310479">
                  <a:extLst>
                    <a:ext uri="{9D8B030D-6E8A-4147-A177-3AD203B41FA5}">
                      <a16:colId xmlns:a16="http://schemas.microsoft.com/office/drawing/2014/main" val="2946909117"/>
                    </a:ext>
                  </a:extLst>
                </a:gridCol>
              </a:tblGrid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Metric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Value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00044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Max Score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28509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Score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29.2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10738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Training Time (min)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33.32 mins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7943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Convergence Episode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B050"/>
                          </a:solidFill>
                          <a:latin typeface="Times New Roman"/>
                        </a:rPr>
                        <a:t>234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275616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Average Episode Length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654.17 steps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065796"/>
                  </a:ext>
                </a:extLst>
              </a:tr>
              <a:tr h="53125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</a:rPr>
                        <a:t>Score Standard Deviation</a:t>
                      </a:r>
                      <a:endParaRPr lang="en-US" sz="2000">
                        <a:latin typeface="Times New Roman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Times New Roman"/>
                        </a:rPr>
                        <a:t>17.65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26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18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9C01-678E-666A-71F5-AADEEA25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31" y="234042"/>
            <a:ext cx="11206716" cy="746245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Times New Roman"/>
                <a:cs typeface="Times New Roman"/>
              </a:rPr>
              <a:t>Dueling DQN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212EE-7D4E-1484-7FF9-DEA47BAE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731" y="1131903"/>
            <a:ext cx="11206716" cy="55058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Methodology: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Combines </a:t>
            </a:r>
            <a:r>
              <a:rPr lang="en-US" b="1" dirty="0">
                <a:latin typeface="Times New Roman"/>
                <a:cs typeface="Arial"/>
              </a:rPr>
              <a:t>Q-Learning</a:t>
            </a:r>
            <a:r>
              <a:rPr lang="en-US" dirty="0">
                <a:latin typeface="Times New Roman"/>
                <a:cs typeface="Arial"/>
              </a:rPr>
              <a:t> with </a:t>
            </a:r>
            <a:r>
              <a:rPr lang="en-US" b="1" dirty="0">
                <a:latin typeface="Times New Roman"/>
                <a:cs typeface="Arial"/>
              </a:rPr>
              <a:t>deep neural networks</a:t>
            </a:r>
            <a:r>
              <a:rPr lang="en-US" dirty="0">
                <a:latin typeface="Times New Roman"/>
                <a:cs typeface="Arial"/>
              </a:rPr>
              <a:t> to handle high-dimensional state spaces.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Uses a </a:t>
            </a:r>
            <a:r>
              <a:rPr lang="en-US" b="1" dirty="0">
                <a:latin typeface="Times New Roman"/>
                <a:cs typeface="Arial"/>
              </a:rPr>
              <a:t>replay buffer</a:t>
            </a:r>
            <a:r>
              <a:rPr lang="en-US" dirty="0">
                <a:latin typeface="Times New Roman"/>
                <a:cs typeface="Arial"/>
              </a:rPr>
              <a:t> to store experiences and reduce correlation between samples.</a:t>
            </a:r>
          </a:p>
          <a:p>
            <a:pPr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cs typeface="Arial"/>
              </a:rPr>
              <a:t>Employs a </a:t>
            </a:r>
            <a:r>
              <a:rPr lang="en-US" b="1" dirty="0">
                <a:latin typeface="Times New Roman"/>
                <a:cs typeface="Arial"/>
              </a:rPr>
              <a:t>target network</a:t>
            </a:r>
            <a:r>
              <a:rPr lang="en-US" dirty="0">
                <a:latin typeface="Times New Roman"/>
                <a:cs typeface="Arial"/>
              </a:rPr>
              <a:t> for stable training.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Key Features: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Reduces overoptimistic Q-values by separating action selection and evaluation.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Uses the same architecture as DQN (easy to implement).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Arial"/>
              </a:rPr>
              <a:t>Compatible with discrete action spaces (e.g., Snake game).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Wingdings,Sans-Serif" panose="020B0604020202020204" pitchFamily="34" charset="0"/>
              <a:buChar char="v"/>
            </a:pPr>
            <a:r>
              <a:rPr lang="en-US" b="1" dirty="0">
                <a:latin typeface="Times New Roman"/>
                <a:cs typeface="Arial"/>
              </a:rPr>
              <a:t>Challenges:</a:t>
            </a:r>
            <a:endParaRPr lang="en-US" dirty="0">
              <a:latin typeface="Times New Roman"/>
              <a:cs typeface="Arial"/>
            </a:endParaRP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/>
              <a:buChar char="•"/>
            </a:pPr>
            <a:r>
              <a:rPr lang="en-US" dirty="0">
                <a:latin typeface="Times New Roman"/>
                <a:cs typeface="Arial"/>
              </a:rPr>
              <a:t>Still requires large replay buffers (sample inefficiency).</a:t>
            </a:r>
          </a:p>
          <a:p>
            <a:pPr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,Sans-Serif"/>
              <a:buChar char="•"/>
            </a:pPr>
            <a:r>
              <a:rPr lang="en-US" dirty="0">
                <a:latin typeface="Times New Roman"/>
                <a:cs typeface="Arial"/>
              </a:rPr>
              <a:t>Limited to discrete actions like DQN</a:t>
            </a:r>
          </a:p>
          <a:p>
            <a:pPr marL="0" indent="0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33513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1585</Words>
  <Application>Microsoft Office PowerPoint</Application>
  <PresentationFormat>Widescreen</PresentationFormat>
  <Paragraphs>330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Arial,Sans-Serif</vt:lpstr>
      <vt:lpstr>Calibri</vt:lpstr>
      <vt:lpstr>Neue Haas Grotesk Text Pro</vt:lpstr>
      <vt:lpstr>Times New Roman</vt:lpstr>
      <vt:lpstr>Trebuchet MS</vt:lpstr>
      <vt:lpstr>Wingdings</vt:lpstr>
      <vt:lpstr>Wingdings 3</vt:lpstr>
      <vt:lpstr>Wingdings,Sans-Serif</vt:lpstr>
      <vt:lpstr>Facet</vt:lpstr>
      <vt:lpstr>INTELLIGENT SNAKE AGENT USING DEEP REINFORCEMENT LEARNING  A Comparative Study of Model-Free RL Algorithms  </vt:lpstr>
      <vt:lpstr>Project Objective:</vt:lpstr>
      <vt:lpstr>What is Reinforcement Learning (RL)?</vt:lpstr>
      <vt:lpstr>Snake Game Environment:</vt:lpstr>
      <vt:lpstr>Implementation Framework:</vt:lpstr>
      <vt:lpstr>Training &amp; Evaluation Metrics:</vt:lpstr>
      <vt:lpstr>Deep Q-Network (DQN):</vt:lpstr>
      <vt:lpstr>Performance Metrics for DQN:</vt:lpstr>
      <vt:lpstr>Dueling DQN</vt:lpstr>
      <vt:lpstr>Performance Metrics for Deuling DQN: </vt:lpstr>
      <vt:lpstr>A3C: Asynchronous Advantage Actor-Critic</vt:lpstr>
      <vt:lpstr>Performance Metrics for A3C: </vt:lpstr>
      <vt:lpstr>Double DQN</vt:lpstr>
      <vt:lpstr>PowerPoint Presentation</vt:lpstr>
      <vt:lpstr>Soft Actor-Critic (SAC) </vt:lpstr>
      <vt:lpstr>Performance Metrics for Soft Actor Critic: </vt:lpstr>
      <vt:lpstr>Proximal Policy Optimization</vt:lpstr>
      <vt:lpstr>Performance Metrics for Proximal Policy Optimization: </vt:lpstr>
      <vt:lpstr>Policy Gradient Methods:</vt:lpstr>
      <vt:lpstr>Performance Metrics for Policy Gradient: </vt:lpstr>
      <vt:lpstr>Algorithm Comparisons</vt:lpstr>
      <vt:lpstr>PowerPoint Presentation</vt:lpstr>
      <vt:lpstr>PowerPoint Presentation</vt:lpstr>
      <vt:lpstr>PowerPoint Presentation</vt:lpstr>
      <vt:lpstr>Conclusion:</vt:lpstr>
      <vt:lpstr>PowerPoint Presentation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Harika Manchineella</dc:creator>
  <cp:lastModifiedBy>Edara, Venkata Uday Kumar</cp:lastModifiedBy>
  <cp:revision>610</cp:revision>
  <dcterms:created xsi:type="dcterms:W3CDTF">2025-05-03T21:32:56Z</dcterms:created>
  <dcterms:modified xsi:type="dcterms:W3CDTF">2025-05-05T02:41:10Z</dcterms:modified>
</cp:coreProperties>
</file>