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60" r:id="rId5"/>
    <p:sldId id="261" r:id="rId6"/>
    <p:sldId id="259" r:id="rId7"/>
    <p:sldId id="264" r:id="rId8"/>
    <p:sldId id="265" r:id="rId9"/>
    <p:sldId id="263" r:id="rId10"/>
    <p:sldId id="262"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6" d="100"/>
          <a:sy n="66" d="100"/>
        </p:scale>
        <p:origin x="668" y="44"/>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Harika4235/Garbage-Classification.git" TargetMode="External"/><Relationship Id="rId2" Type="http://schemas.openxmlformats.org/officeDocument/2006/relationships/hyperlink" Target="https://drive.google.com/file/d/1IcdOcSFsUkmHxOkMUzsNJYuX-7V-_kHS/view?usp=shari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2062103"/>
          </a:xfrm>
          <a:prstGeom prst="rect">
            <a:avLst/>
          </a:prstGeom>
          <a:noFill/>
        </p:spPr>
        <p:txBody>
          <a:bodyPr wrap="square" rtlCol="0">
            <a:spAutoFit/>
          </a:bodyPr>
          <a:lstStyle/>
          <a:p>
            <a:pPr algn="r"/>
            <a:r>
              <a:rPr lang="en-IN" sz="3600" dirty="0">
                <a:solidFill>
                  <a:schemeClr val="bg1">
                    <a:lumMod val="95000"/>
                  </a:schemeClr>
                </a:solidFill>
              </a:rPr>
              <a:t>Garbage Classification</a:t>
            </a:r>
          </a:p>
          <a:p>
            <a:pPr algn="r"/>
            <a:endParaRPr lang="en-IN" sz="3600" b="1" dirty="0">
              <a:solidFill>
                <a:schemeClr val="bg1">
                  <a:lumMod val="95000"/>
                </a:schemeClr>
              </a:solidFill>
              <a:latin typeface="Arial" panose="020B0604020202020204" pitchFamily="34" charset="0"/>
              <a:cs typeface="Arial" panose="020B0604020202020204" pitchFamily="34" charset="0"/>
            </a:endParaRPr>
          </a:p>
          <a:p>
            <a:pPr algn="r"/>
            <a:endParaRPr lang="en-IN" sz="3600" b="1" dirty="0">
              <a:solidFill>
                <a:schemeClr val="bg1">
                  <a:lumMod val="95000"/>
                </a:schemeClr>
              </a:solidFill>
              <a:latin typeface="Arial" panose="020B0604020202020204" pitchFamily="34" charset="0"/>
              <a:cs typeface="Arial" panose="020B0604020202020204" pitchFamily="34" charset="0"/>
            </a:endParaRPr>
          </a:p>
          <a:p>
            <a:pPr algn="r"/>
            <a:r>
              <a:rPr lang="en-IN" sz="2000" b="1" dirty="0">
                <a:solidFill>
                  <a:schemeClr val="bg1">
                    <a:lumMod val="95000"/>
                  </a:schemeClr>
                </a:solidFill>
                <a:latin typeface="Arial" panose="020B0604020202020204" pitchFamily="34" charset="0"/>
                <a:cs typeface="Arial" panose="020B0604020202020204" pitchFamily="34" charset="0"/>
              </a:rPr>
              <a:t>Name: Dasari Harika</a:t>
            </a:r>
            <a:endParaRPr lang="en-US" sz="2000" b="1" dirty="0">
              <a:solidFill>
                <a:schemeClr val="bg1">
                  <a:lumMod val="95000"/>
                </a:schemeClr>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18C55F34-8293-C87D-3F8F-1C6FAA69A397}"/>
              </a:ext>
            </a:extLst>
          </p:cNvPr>
          <p:cNvSpPr>
            <a:spLocks noChangeArrowheads="1"/>
          </p:cNvSpPr>
          <p:nvPr/>
        </p:nvSpPr>
        <p:spPr bwMode="auto">
          <a:xfrm>
            <a:off x="1058779" y="1712827"/>
            <a:ext cx="487825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Transfer learning helped reduce training time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model performs well on a small dataset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Lightweight and fast – ideal for:</a:t>
            </a:r>
          </a:p>
          <a:p>
            <a:pPr lvl="1" eaLnBrk="0" fontAlgn="base" hangingPunct="0">
              <a:spcBef>
                <a:spcPct val="0"/>
              </a:spcBef>
              <a:spcAft>
                <a:spcPct val="0"/>
              </a:spcAft>
              <a:buClrTx/>
            </a:pPr>
            <a:r>
              <a:rPr lang="en-US" altLang="en-US" sz="1800" dirty="0">
                <a:solidFill>
                  <a:schemeClr val="tx1"/>
                </a:solidFill>
                <a:latin typeface="Arial" panose="020B0604020202020204" pitchFamily="34" charset="0"/>
              </a:rPr>
              <a:t>                     Smart bins</a:t>
            </a:r>
          </a:p>
          <a:p>
            <a:pPr lvl="1" eaLnBrk="0" fontAlgn="base" hangingPunct="0">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sz="1800" dirty="0">
                <a:solidFill>
                  <a:schemeClr val="tx1"/>
                </a:solidFill>
                <a:latin typeface="Arial" panose="020B0604020202020204" pitchFamily="34" charset="0"/>
              </a:rPr>
              <a:t>Recycling plants</a:t>
            </a:r>
          </a:p>
          <a:p>
            <a:pPr lvl="1" eaLnBrk="0" fontAlgn="base" hangingPunct="0">
              <a:spcBef>
                <a:spcPct val="0"/>
              </a:spcBef>
              <a:spcAft>
                <a:spcPct val="0"/>
              </a:spcAft>
              <a:buClrTx/>
            </a:pPr>
            <a:r>
              <a:rPr lang="en-US" altLang="en-US" sz="1800" dirty="0">
                <a:solidFill>
                  <a:schemeClr val="tx1"/>
                </a:solidFill>
                <a:latin typeface="Arial" panose="020B0604020202020204" pitchFamily="34" charset="0"/>
              </a:rPr>
              <a:t>	       Mobile waste management apps</a:t>
            </a:r>
          </a:p>
          <a:p>
            <a:pPr lvl="1"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15198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A064D-1FF1-E3B1-5D4E-6004A44F3E56}"/>
              </a:ext>
            </a:extLst>
          </p:cNvPr>
          <p:cNvSpPr txBox="1"/>
          <p:nvPr/>
        </p:nvSpPr>
        <p:spPr>
          <a:xfrm>
            <a:off x="654517" y="1109583"/>
            <a:ext cx="6102416" cy="400110"/>
          </a:xfrm>
          <a:prstGeom prst="rect">
            <a:avLst/>
          </a:prstGeom>
          <a:noFill/>
        </p:spPr>
        <p:txBody>
          <a:bodyPr wrap="square">
            <a:spAutoFit/>
          </a:bodyPr>
          <a:lstStyle/>
          <a:p>
            <a:r>
              <a:rPr lang="en-IN" sz="2000" b="1" dirty="0">
                <a:solidFill>
                  <a:srgbClr val="002060"/>
                </a:solidFill>
              </a:rPr>
              <a:t>GitHub Link &amp; Notebook</a:t>
            </a:r>
          </a:p>
        </p:txBody>
      </p:sp>
      <p:sp>
        <p:nvSpPr>
          <p:cNvPr id="4" name="Rectangle 1">
            <a:extLst>
              <a:ext uri="{FF2B5EF4-FFF2-40B4-BE49-F238E27FC236}">
                <a16:creationId xmlns:a16="http://schemas.microsoft.com/office/drawing/2014/main" id="{2E073BB4-76D8-9A32-5C67-23E35C249D37}"/>
              </a:ext>
            </a:extLst>
          </p:cNvPr>
          <p:cNvSpPr>
            <a:spLocks noChangeArrowheads="1"/>
          </p:cNvSpPr>
          <p:nvPr/>
        </p:nvSpPr>
        <p:spPr bwMode="auto">
          <a:xfrm>
            <a:off x="837398" y="2345827"/>
            <a:ext cx="9577137" cy="1333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Notebook</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 </a:t>
            </a:r>
            <a:r>
              <a:rPr lang="en-US" altLang="en-US" sz="1800" dirty="0">
                <a:solidFill>
                  <a:schemeClr val="tx1"/>
                </a:solidFill>
                <a:latin typeface="Arial" panose="020B0604020202020204" pitchFamily="34" charset="0"/>
                <a:hlinkClick r:id="rId2"/>
              </a:rPr>
              <a:t>https://drive.google.com/file/d/1IcdOcSFsUkmHxOkMUzsNJYuX-7V-_kHS/view?usp=sharing</a:t>
            </a:r>
            <a:endParaRPr lang="en-US" altLang="en-US" sz="1800" dirty="0">
              <a:solidFill>
                <a:schemeClr val="tx1"/>
              </a:solidFill>
              <a:latin typeface="Arial" panose="020B0604020202020204" pitchFamily="34" charset="0"/>
            </a:endParaRPr>
          </a:p>
          <a:p>
            <a:pPr lvl="0" eaLnBrk="0" fontAlgn="base" hangingPunct="0">
              <a:spcBef>
                <a:spcPct val="0"/>
              </a:spcBef>
              <a:spcAft>
                <a:spcPct val="0"/>
              </a:spcAft>
              <a:buClrTx/>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eaLnBrk="0" fontAlgn="base" hangingPunct="0">
              <a:spcBef>
                <a:spcPct val="0"/>
              </a:spcBef>
              <a:spcAft>
                <a:spcPct val="0"/>
              </a:spcAft>
              <a:buClrTx/>
            </a:pPr>
            <a:endParaRPr kumimoji="0" lang="en-US" altLang="en-US" sz="800" b="0" i="0" u="none" strike="noStrike" cap="none" normalizeH="0" baseline="0" dirty="0">
              <a:ln>
                <a:noFill/>
              </a:ln>
              <a:solidFill>
                <a:schemeClr val="tx1"/>
              </a:solidFill>
              <a:effectLst/>
            </a:endParaRPr>
          </a:p>
          <a:p>
            <a:pPr lvl="0" eaLnBrk="0" fontAlgn="base" hangingPunct="0">
              <a:spcBef>
                <a:spcPct val="0"/>
              </a:spcBef>
              <a:spcAft>
                <a:spcPct val="0"/>
              </a:spcAft>
              <a:buClrTx/>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GitHub Repo: </a:t>
            </a:r>
            <a:r>
              <a:rPr lang="en-US" altLang="en-US" sz="1800" dirty="0">
                <a:solidFill>
                  <a:schemeClr val="tx1"/>
                </a:solidFill>
                <a:latin typeface="Arial" panose="020B0604020202020204" pitchFamily="34" charset="0"/>
                <a:hlinkClick r:id="rId3"/>
              </a:rPr>
              <a:t>https://github.com/Harika4235/</a:t>
            </a:r>
            <a:r>
              <a:rPr lang="en-US" altLang="en-US" dirty="0">
                <a:hlinkClick r:id="rId3"/>
              </a:rPr>
              <a:t>Garbage-Classification</a:t>
            </a:r>
            <a:r>
              <a:rPr lang="en-US" altLang="en-US" sz="1800" dirty="0">
                <a:solidFill>
                  <a:schemeClr val="tx1"/>
                </a:solidFill>
                <a:latin typeface="Arial" panose="020B0604020202020204" pitchFamily="34" charset="0"/>
                <a:hlinkClick r:id="rId3"/>
              </a:rPr>
              <a:t>.git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379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AF3B2921-413F-ACE4-6B74-95CD876640A5}"/>
              </a:ext>
            </a:extLst>
          </p:cNvPr>
          <p:cNvSpPr txBox="1"/>
          <p:nvPr/>
        </p:nvSpPr>
        <p:spPr>
          <a:xfrm>
            <a:off x="880529" y="1829492"/>
            <a:ext cx="6107228" cy="2678234"/>
          </a:xfrm>
          <a:prstGeom prst="rect">
            <a:avLst/>
          </a:prstGeom>
          <a:noFill/>
        </p:spPr>
        <p:txBody>
          <a:bodyPr wrap="square">
            <a:spAutoFit/>
          </a:bodyPr>
          <a:lstStyle/>
          <a:p>
            <a:pPr lvl="0"/>
            <a:r>
              <a:rPr lang="en-IN" dirty="0"/>
              <a:t>Understand image classification using deep learning</a:t>
            </a:r>
          </a:p>
          <a:p>
            <a:r>
              <a:rPr lang="en-IN" dirty="0"/>
              <a:t> </a:t>
            </a:r>
          </a:p>
          <a:p>
            <a:pPr lvl="0"/>
            <a:r>
              <a:rPr lang="en-IN" dirty="0"/>
              <a:t>Apply transfer learning with MobileNetV2</a:t>
            </a:r>
          </a:p>
          <a:p>
            <a:r>
              <a:rPr lang="en-IN" dirty="0"/>
              <a:t> </a:t>
            </a:r>
          </a:p>
          <a:p>
            <a:pPr lvl="0"/>
            <a:r>
              <a:rPr lang="en-IN" dirty="0"/>
              <a:t>Build and train a working garbage classification model</a:t>
            </a:r>
          </a:p>
          <a:p>
            <a:r>
              <a:rPr lang="en-IN" dirty="0"/>
              <a:t> </a:t>
            </a:r>
          </a:p>
          <a:p>
            <a:pPr lvl="0"/>
            <a:r>
              <a:rPr lang="en-IN" dirty="0"/>
              <a:t>Visualize model performance using training graphs</a:t>
            </a:r>
          </a:p>
          <a:p>
            <a:r>
              <a:rPr lang="en-IN" dirty="0"/>
              <a:t> </a:t>
            </a:r>
          </a:p>
          <a:p>
            <a:pPr lvl="0"/>
            <a:r>
              <a:rPr lang="en-IN" dirty="0"/>
              <a:t>Predict garbage category for new images</a:t>
            </a:r>
          </a:p>
        </p:txBody>
      </p:sp>
      <p:pic>
        <p:nvPicPr>
          <p:cNvPr id="11" name="Graphic 10" descr="Stop">
            <a:extLst>
              <a:ext uri="{FF2B5EF4-FFF2-40B4-BE49-F238E27FC236}">
                <a16:creationId xmlns:a16="http://schemas.microsoft.com/office/drawing/2014/main" id="{D4CBAECA-C000-482A-7E6B-8D7F66B19B8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7744" y="1932272"/>
            <a:ext cx="117909" cy="117909"/>
          </a:xfrm>
          <a:prstGeom prst="rect">
            <a:avLst/>
          </a:prstGeom>
        </p:spPr>
      </p:pic>
      <p:pic>
        <p:nvPicPr>
          <p:cNvPr id="12" name="Graphic 11" descr="Stop">
            <a:extLst>
              <a:ext uri="{FF2B5EF4-FFF2-40B4-BE49-F238E27FC236}">
                <a16:creationId xmlns:a16="http://schemas.microsoft.com/office/drawing/2014/main" id="{2FB4519C-3DA4-98C3-C1C4-BE8ED15E5D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7471" y="2491897"/>
            <a:ext cx="117909" cy="117909"/>
          </a:xfrm>
          <a:prstGeom prst="rect">
            <a:avLst/>
          </a:prstGeom>
        </p:spPr>
      </p:pic>
      <p:pic>
        <p:nvPicPr>
          <p:cNvPr id="13" name="Graphic 12" descr="Stop">
            <a:extLst>
              <a:ext uri="{FF2B5EF4-FFF2-40B4-BE49-F238E27FC236}">
                <a16:creationId xmlns:a16="http://schemas.microsoft.com/office/drawing/2014/main" id="{3C48B36D-9541-1024-A191-621C99718A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3658" y="3040265"/>
            <a:ext cx="117909" cy="117909"/>
          </a:xfrm>
          <a:prstGeom prst="rect">
            <a:avLst/>
          </a:prstGeom>
        </p:spPr>
      </p:pic>
      <p:pic>
        <p:nvPicPr>
          <p:cNvPr id="14" name="Graphic 13" descr="Stop">
            <a:extLst>
              <a:ext uri="{FF2B5EF4-FFF2-40B4-BE49-F238E27FC236}">
                <a16:creationId xmlns:a16="http://schemas.microsoft.com/office/drawing/2014/main" id="{062A6FD6-9D67-98FB-0AA7-B342A5A76D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93409" y="3611147"/>
            <a:ext cx="117909" cy="117909"/>
          </a:xfrm>
          <a:prstGeom prst="rect">
            <a:avLst/>
          </a:prstGeom>
        </p:spPr>
      </p:pic>
      <p:pic>
        <p:nvPicPr>
          <p:cNvPr id="15" name="Graphic 14" descr="Stop">
            <a:extLst>
              <a:ext uri="{FF2B5EF4-FFF2-40B4-BE49-F238E27FC236}">
                <a16:creationId xmlns:a16="http://schemas.microsoft.com/office/drawing/2014/main" id="{2F35F2A1-8498-A910-5148-433D1F7CFC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2581" y="4218469"/>
            <a:ext cx="117909" cy="117909"/>
          </a:xfrm>
          <a:prstGeom prst="rect">
            <a:avLst/>
          </a:prstGeom>
        </p:spPr>
      </p:pic>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9658FA8B-C6E3-B562-71F8-FCDA30B719F0}"/>
              </a:ext>
            </a:extLst>
          </p:cNvPr>
          <p:cNvSpPr txBox="1"/>
          <p:nvPr/>
        </p:nvSpPr>
        <p:spPr>
          <a:xfrm>
            <a:off x="606390" y="1658900"/>
            <a:ext cx="6689559" cy="3540200"/>
          </a:xfrm>
          <a:prstGeom prst="rect">
            <a:avLst/>
          </a:prstGeom>
          <a:noFill/>
        </p:spPr>
        <p:txBody>
          <a:bodyPr wrap="square" anchor="ctr">
            <a:spAutoFit/>
          </a:bodyPr>
          <a:lstStyle/>
          <a:p>
            <a:pPr>
              <a:buFont typeface="Arial" panose="020B0604020202020204" pitchFamily="34" charset="0"/>
              <a:buChar char="•"/>
            </a:pPr>
            <a:r>
              <a:rPr lang="en-IN" b="1" dirty="0"/>
              <a:t>Language:</a:t>
            </a:r>
            <a:r>
              <a:rPr lang="en-IN" dirty="0"/>
              <a:t> Python</a:t>
            </a:r>
          </a:p>
          <a:p>
            <a:endParaRPr lang="en-IN" dirty="0"/>
          </a:p>
          <a:p>
            <a:pPr>
              <a:buFont typeface="Arial" panose="020B0604020202020204" pitchFamily="34" charset="0"/>
              <a:buChar char="•"/>
            </a:pPr>
            <a:r>
              <a:rPr lang="en-IN" b="1" dirty="0"/>
              <a:t>Frameworks:</a:t>
            </a:r>
            <a:r>
              <a:rPr lang="en-IN" dirty="0"/>
              <a:t> TensorFlow, </a:t>
            </a:r>
            <a:r>
              <a:rPr lang="en-IN" dirty="0" err="1"/>
              <a:t>Keras</a:t>
            </a:r>
            <a:endParaRPr lang="en-IN" dirty="0"/>
          </a:p>
          <a:p>
            <a:endParaRPr lang="en-IN" dirty="0"/>
          </a:p>
          <a:p>
            <a:pPr>
              <a:buFont typeface="Arial" panose="020B0604020202020204" pitchFamily="34" charset="0"/>
              <a:buChar char="•"/>
            </a:pPr>
            <a:r>
              <a:rPr lang="en-IN" b="1" dirty="0"/>
              <a:t>Model:</a:t>
            </a:r>
            <a:r>
              <a:rPr lang="en-IN" dirty="0"/>
              <a:t> MobileNetV2</a:t>
            </a:r>
          </a:p>
          <a:p>
            <a:endParaRPr lang="en-IN" dirty="0"/>
          </a:p>
          <a:p>
            <a:pPr>
              <a:buFont typeface="Arial" panose="020B0604020202020204" pitchFamily="34" charset="0"/>
              <a:buChar char="•"/>
            </a:pPr>
            <a:r>
              <a:rPr lang="en-IN" b="1" dirty="0"/>
              <a:t>Notebook Environment:</a:t>
            </a:r>
            <a:r>
              <a:rPr lang="en-IN" dirty="0"/>
              <a:t> </a:t>
            </a:r>
            <a:r>
              <a:rPr lang="en-IN" dirty="0" err="1"/>
              <a:t>Jupyter</a:t>
            </a:r>
            <a:r>
              <a:rPr lang="en-IN" dirty="0"/>
              <a:t> Notebook </a:t>
            </a:r>
          </a:p>
          <a:p>
            <a:endParaRPr lang="en-IN" dirty="0"/>
          </a:p>
          <a:p>
            <a:pPr>
              <a:buFont typeface="Arial" panose="020B0604020202020204" pitchFamily="34" charset="0"/>
              <a:buChar char="•"/>
            </a:pPr>
            <a:r>
              <a:rPr lang="en-IN" b="1" dirty="0"/>
              <a:t>Libraries:</a:t>
            </a:r>
            <a:r>
              <a:rPr lang="en-IN" dirty="0"/>
              <a:t> Matplotlib, NumPy</a:t>
            </a:r>
          </a:p>
          <a:p>
            <a:endParaRPr lang="en-IN" dirty="0"/>
          </a:p>
          <a:p>
            <a:pPr>
              <a:buFont typeface="Arial" panose="020B0604020202020204" pitchFamily="34" charset="0"/>
              <a:buChar char="•"/>
            </a:pPr>
            <a:r>
              <a:rPr lang="en-IN" b="1" dirty="0"/>
              <a:t>Image Preprocessing:</a:t>
            </a:r>
            <a:r>
              <a:rPr lang="en-IN" dirty="0"/>
              <a:t> </a:t>
            </a:r>
            <a:r>
              <a:rPr lang="en-IN" dirty="0" err="1"/>
              <a:t>ImageDataGenerator</a:t>
            </a:r>
            <a:endParaRPr lang="en-IN" dirty="0"/>
          </a:p>
          <a:p>
            <a:endParaRPr lang="en-IN" dirty="0"/>
          </a:p>
        </p:txBody>
      </p:sp>
      <p:pic>
        <p:nvPicPr>
          <p:cNvPr id="7" name="Picture 6">
            <a:extLst>
              <a:ext uri="{FF2B5EF4-FFF2-40B4-BE49-F238E27FC236}">
                <a16:creationId xmlns:a16="http://schemas.microsoft.com/office/drawing/2014/main" id="{947A449A-14EC-10AB-9678-51A050B7E0F6}"/>
              </a:ext>
            </a:extLst>
          </p:cNvPr>
          <p:cNvPicPr>
            <a:picLocks noChangeAspect="1"/>
          </p:cNvPicPr>
          <p:nvPr/>
        </p:nvPicPr>
        <p:blipFill>
          <a:blip r:embed="rId2"/>
          <a:stretch>
            <a:fillRect/>
          </a:stretch>
        </p:blipFill>
        <p:spPr>
          <a:xfrm>
            <a:off x="7119910" y="1467774"/>
            <a:ext cx="1607369" cy="1607369"/>
          </a:xfrm>
          <a:prstGeom prst="rect">
            <a:avLst/>
          </a:prstGeom>
        </p:spPr>
      </p:pic>
      <p:pic>
        <p:nvPicPr>
          <p:cNvPr id="9" name="Picture 8">
            <a:extLst>
              <a:ext uri="{FF2B5EF4-FFF2-40B4-BE49-F238E27FC236}">
                <a16:creationId xmlns:a16="http://schemas.microsoft.com/office/drawing/2014/main" id="{9118A1B0-381F-2F68-98F0-74BD8AD9ABA7}"/>
              </a:ext>
            </a:extLst>
          </p:cNvPr>
          <p:cNvPicPr>
            <a:picLocks noChangeAspect="1"/>
          </p:cNvPicPr>
          <p:nvPr/>
        </p:nvPicPr>
        <p:blipFill>
          <a:blip r:embed="rId3"/>
          <a:stretch>
            <a:fillRect/>
          </a:stretch>
        </p:blipFill>
        <p:spPr>
          <a:xfrm>
            <a:off x="9799093" y="1658900"/>
            <a:ext cx="1381225" cy="1381225"/>
          </a:xfrm>
          <a:prstGeom prst="rect">
            <a:avLst/>
          </a:prstGeom>
        </p:spPr>
      </p:pic>
      <p:pic>
        <p:nvPicPr>
          <p:cNvPr id="11" name="Picture 10">
            <a:extLst>
              <a:ext uri="{FF2B5EF4-FFF2-40B4-BE49-F238E27FC236}">
                <a16:creationId xmlns:a16="http://schemas.microsoft.com/office/drawing/2014/main" id="{4ADF7484-99F1-14EC-8342-F7163B50327A}"/>
              </a:ext>
            </a:extLst>
          </p:cNvPr>
          <p:cNvPicPr>
            <a:picLocks noChangeAspect="1"/>
          </p:cNvPicPr>
          <p:nvPr/>
        </p:nvPicPr>
        <p:blipFill>
          <a:blip r:embed="rId4"/>
          <a:stretch>
            <a:fillRect/>
          </a:stretch>
        </p:blipFill>
        <p:spPr>
          <a:xfrm>
            <a:off x="6657070" y="3645897"/>
            <a:ext cx="2935656" cy="851833"/>
          </a:xfrm>
          <a:prstGeom prst="rect">
            <a:avLst/>
          </a:prstGeom>
        </p:spPr>
      </p:pic>
      <p:pic>
        <p:nvPicPr>
          <p:cNvPr id="13" name="Picture 12">
            <a:extLst>
              <a:ext uri="{FF2B5EF4-FFF2-40B4-BE49-F238E27FC236}">
                <a16:creationId xmlns:a16="http://schemas.microsoft.com/office/drawing/2014/main" id="{9B6CFCF9-BC82-92BE-4531-8E94E09D4000}"/>
              </a:ext>
            </a:extLst>
          </p:cNvPr>
          <p:cNvPicPr>
            <a:picLocks noChangeAspect="1"/>
          </p:cNvPicPr>
          <p:nvPr/>
        </p:nvPicPr>
        <p:blipFill>
          <a:blip r:embed="rId5"/>
          <a:stretch>
            <a:fillRect/>
          </a:stretch>
        </p:blipFill>
        <p:spPr>
          <a:xfrm>
            <a:off x="10158611" y="3667601"/>
            <a:ext cx="1426999" cy="1660258"/>
          </a:xfrm>
          <a:prstGeom prst="rect">
            <a:avLst/>
          </a:prstGeom>
        </p:spPr>
      </p:pic>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99941EA8-AD21-D35E-8F19-FE92F7AC5070}"/>
              </a:ext>
            </a:extLst>
          </p:cNvPr>
          <p:cNvSpPr txBox="1"/>
          <p:nvPr/>
        </p:nvSpPr>
        <p:spPr>
          <a:xfrm>
            <a:off x="808522" y="1820610"/>
            <a:ext cx="9577137" cy="954300"/>
          </a:xfrm>
          <a:prstGeom prst="rect">
            <a:avLst/>
          </a:prstGeom>
          <a:noFill/>
        </p:spPr>
        <p:txBody>
          <a:bodyPr wrap="square">
            <a:spAutoFit/>
          </a:bodyPr>
          <a:lstStyle/>
          <a:p>
            <a:r>
              <a:rPr lang="en-US" dirty="0"/>
              <a:t>Garbage mismanagement is a major environmental issue. Manual sorting is inefficient, time-consuming, and error-prone. There's a need for smart systems that can automate garbage classification for better waste management.</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0DB4AF86-C944-5873-F6B8-8B4658857831}"/>
              </a:ext>
            </a:extLst>
          </p:cNvPr>
          <p:cNvSpPr txBox="1"/>
          <p:nvPr/>
        </p:nvSpPr>
        <p:spPr>
          <a:xfrm>
            <a:off x="904775" y="1738097"/>
            <a:ext cx="8412479" cy="954300"/>
          </a:xfrm>
          <a:prstGeom prst="rect">
            <a:avLst/>
          </a:prstGeom>
          <a:noFill/>
        </p:spPr>
        <p:txBody>
          <a:bodyPr wrap="square">
            <a:spAutoFit/>
          </a:bodyPr>
          <a:lstStyle/>
          <a:p>
            <a:r>
              <a:rPr lang="en-US" dirty="0"/>
              <a:t>A machine learning model using MobileNetV2 is used to classify images of garbage into six categories. The model is accurate, lightweight, and can be used in smart bins, recycling apps, and real-time waste sorting systems.</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Rectangle 2">
            <a:extLst>
              <a:ext uri="{FF2B5EF4-FFF2-40B4-BE49-F238E27FC236}">
                <a16:creationId xmlns:a16="http://schemas.microsoft.com/office/drawing/2014/main" id="{2A311796-4D97-2F23-F0BC-5C63DA3D8790}"/>
              </a:ext>
            </a:extLst>
          </p:cNvPr>
          <p:cNvSpPr>
            <a:spLocks noChangeArrowheads="1"/>
          </p:cNvSpPr>
          <p:nvPr/>
        </p:nvSpPr>
        <p:spPr bwMode="auto">
          <a:xfrm>
            <a:off x="731519" y="1514991"/>
            <a:ext cx="7305575" cy="4689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dirty="0"/>
              <a:t>Load dataset</a:t>
            </a:r>
          </a:p>
          <a:p>
            <a:pPr lvl="0"/>
            <a:endParaRPr lang="en-IN" dirty="0"/>
          </a:p>
          <a:p>
            <a:pPr lvl="0"/>
            <a:r>
              <a:rPr lang="en-US" dirty="0"/>
              <a:t>Preprocess using </a:t>
            </a:r>
            <a:r>
              <a:rPr lang="en-US" dirty="0" err="1"/>
              <a:t>Keras</a:t>
            </a:r>
            <a:endParaRPr lang="en-US" dirty="0"/>
          </a:p>
          <a:p>
            <a:pPr lvl="0"/>
            <a:endParaRPr lang="en-IN" dirty="0"/>
          </a:p>
          <a:p>
            <a:pPr lvl="0"/>
            <a:r>
              <a:rPr lang="en-US" dirty="0"/>
              <a:t>Freeze base MobileNetV2 model</a:t>
            </a:r>
          </a:p>
          <a:p>
            <a:pPr lvl="0"/>
            <a:endParaRPr lang="en-IN" dirty="0"/>
          </a:p>
          <a:p>
            <a:pPr lvl="0"/>
            <a:r>
              <a:rPr lang="en-US" dirty="0"/>
              <a:t>Add custom dense layers</a:t>
            </a:r>
          </a:p>
          <a:p>
            <a:pPr lvl="0"/>
            <a:endParaRPr lang="en-IN" dirty="0"/>
          </a:p>
          <a:p>
            <a:pPr lvl="0"/>
            <a:r>
              <a:rPr lang="en-US" dirty="0"/>
              <a:t>Train for 10 epochs</a:t>
            </a:r>
          </a:p>
          <a:p>
            <a:pPr lvl="0"/>
            <a:endParaRPr lang="en-IN" dirty="0"/>
          </a:p>
          <a:p>
            <a:pPr lvl="0"/>
            <a:r>
              <a:rPr lang="en-US" dirty="0"/>
              <a:t>Plot accuracy and loss</a:t>
            </a:r>
          </a:p>
          <a:p>
            <a:pPr lvl="0"/>
            <a:endParaRPr lang="en-IN" dirty="0"/>
          </a:p>
          <a:p>
            <a:pPr lvl="0"/>
            <a:r>
              <a:rPr lang="en-US" dirty="0"/>
              <a:t>Predict test image</a:t>
            </a:r>
          </a:p>
          <a:p>
            <a:pPr lvl="0"/>
            <a:endParaRPr lang="en-IN" dirty="0"/>
          </a:p>
          <a:p>
            <a:pPr lvl="0"/>
            <a:r>
              <a:rPr lang="en-US" dirty="0"/>
              <a:t>Save model for deployment</a:t>
            </a:r>
            <a:endParaRPr lang="en-IN" dirty="0"/>
          </a:p>
          <a:p>
            <a:r>
              <a:rPr lang="en-IN" dirty="0"/>
              <a:t> </a:t>
            </a:r>
          </a:p>
        </p:txBody>
      </p:sp>
      <p:pic>
        <p:nvPicPr>
          <p:cNvPr id="5" name="Graphic 4" descr="Stop">
            <a:extLst>
              <a:ext uri="{FF2B5EF4-FFF2-40B4-BE49-F238E27FC236}">
                <a16:creationId xmlns:a16="http://schemas.microsoft.com/office/drawing/2014/main" id="{A5ABB251-E363-14A1-7BB5-FB9C2D8115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866" y="1701266"/>
            <a:ext cx="117909" cy="117909"/>
          </a:xfrm>
          <a:prstGeom prst="rect">
            <a:avLst/>
          </a:prstGeom>
        </p:spPr>
      </p:pic>
      <p:pic>
        <p:nvPicPr>
          <p:cNvPr id="6" name="Graphic 5" descr="Stop">
            <a:extLst>
              <a:ext uri="{FF2B5EF4-FFF2-40B4-BE49-F238E27FC236}">
                <a16:creationId xmlns:a16="http://schemas.microsoft.com/office/drawing/2014/main" id="{F6DF68E3-C6D9-23A5-48A2-D922F74B54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864" y="2217948"/>
            <a:ext cx="117909" cy="117909"/>
          </a:xfrm>
          <a:prstGeom prst="rect">
            <a:avLst/>
          </a:prstGeom>
        </p:spPr>
      </p:pic>
      <p:pic>
        <p:nvPicPr>
          <p:cNvPr id="7" name="Graphic 6" descr="Stop">
            <a:extLst>
              <a:ext uri="{FF2B5EF4-FFF2-40B4-BE49-F238E27FC236}">
                <a16:creationId xmlns:a16="http://schemas.microsoft.com/office/drawing/2014/main" id="{1A83BB94-A458-21D0-A9BF-B889B5B0FD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865" y="3946507"/>
            <a:ext cx="117909" cy="117909"/>
          </a:xfrm>
          <a:prstGeom prst="rect">
            <a:avLst/>
          </a:prstGeom>
        </p:spPr>
      </p:pic>
      <p:pic>
        <p:nvPicPr>
          <p:cNvPr id="8" name="Graphic 7" descr="Stop">
            <a:extLst>
              <a:ext uri="{FF2B5EF4-FFF2-40B4-BE49-F238E27FC236}">
                <a16:creationId xmlns:a16="http://schemas.microsoft.com/office/drawing/2014/main" id="{1BF1EC37-9165-5F48-A964-E952803121B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865" y="2734630"/>
            <a:ext cx="117909" cy="117909"/>
          </a:xfrm>
          <a:prstGeom prst="rect">
            <a:avLst/>
          </a:prstGeom>
        </p:spPr>
      </p:pic>
      <p:pic>
        <p:nvPicPr>
          <p:cNvPr id="9" name="Graphic 8" descr="Stop">
            <a:extLst>
              <a:ext uri="{FF2B5EF4-FFF2-40B4-BE49-F238E27FC236}">
                <a16:creationId xmlns:a16="http://schemas.microsoft.com/office/drawing/2014/main" id="{8869411C-75C4-263E-90BD-E4DA748D4C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865" y="3429000"/>
            <a:ext cx="117909" cy="117909"/>
          </a:xfrm>
          <a:prstGeom prst="rect">
            <a:avLst/>
          </a:prstGeom>
        </p:spPr>
      </p:pic>
      <p:pic>
        <p:nvPicPr>
          <p:cNvPr id="10" name="Graphic 9" descr="Stop">
            <a:extLst>
              <a:ext uri="{FF2B5EF4-FFF2-40B4-BE49-F238E27FC236}">
                <a16:creationId xmlns:a16="http://schemas.microsoft.com/office/drawing/2014/main" id="{4951B258-37F1-91A6-5A77-35182D0C6A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862" y="4532478"/>
            <a:ext cx="117909" cy="117909"/>
          </a:xfrm>
          <a:prstGeom prst="rect">
            <a:avLst/>
          </a:prstGeom>
        </p:spPr>
      </p:pic>
      <p:pic>
        <p:nvPicPr>
          <p:cNvPr id="11" name="Graphic 10" descr="Stop">
            <a:extLst>
              <a:ext uri="{FF2B5EF4-FFF2-40B4-BE49-F238E27FC236}">
                <a16:creationId xmlns:a16="http://schemas.microsoft.com/office/drawing/2014/main" id="{DA9655A6-F297-63A8-BD15-4B46D65EBC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862" y="5094683"/>
            <a:ext cx="117909" cy="117909"/>
          </a:xfrm>
          <a:prstGeom prst="rect">
            <a:avLst/>
          </a:prstGeom>
        </p:spPr>
      </p:pic>
      <p:pic>
        <p:nvPicPr>
          <p:cNvPr id="12" name="Graphic 11" descr="Stop">
            <a:extLst>
              <a:ext uri="{FF2B5EF4-FFF2-40B4-BE49-F238E27FC236}">
                <a16:creationId xmlns:a16="http://schemas.microsoft.com/office/drawing/2014/main" id="{70D27544-0679-21A3-B1C4-3EDA93E1F09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863" y="5671145"/>
            <a:ext cx="117909" cy="117909"/>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F15456-F14F-9239-C529-19D825CC12B5}"/>
              </a:ext>
            </a:extLst>
          </p:cNvPr>
          <p:cNvSpPr txBox="1"/>
          <p:nvPr/>
        </p:nvSpPr>
        <p:spPr>
          <a:xfrm>
            <a:off x="519764" y="1102364"/>
            <a:ext cx="6102416" cy="400110"/>
          </a:xfrm>
          <a:prstGeom prst="rect">
            <a:avLst/>
          </a:prstGeom>
          <a:noFill/>
        </p:spPr>
        <p:txBody>
          <a:bodyPr wrap="square">
            <a:spAutoFit/>
          </a:bodyPr>
          <a:lstStyle/>
          <a:p>
            <a:r>
              <a:rPr lang="en-IN" sz="2000" b="1" dirty="0">
                <a:solidFill>
                  <a:srgbClr val="002060"/>
                </a:solidFill>
              </a:rPr>
              <a:t>Dataset Description</a:t>
            </a:r>
          </a:p>
        </p:txBody>
      </p:sp>
      <p:sp>
        <p:nvSpPr>
          <p:cNvPr id="4" name="Rectangle 1">
            <a:extLst>
              <a:ext uri="{FF2B5EF4-FFF2-40B4-BE49-F238E27FC236}">
                <a16:creationId xmlns:a16="http://schemas.microsoft.com/office/drawing/2014/main" id="{96B264A8-81D9-8F10-6A35-A48F85C05EEA}"/>
              </a:ext>
            </a:extLst>
          </p:cNvPr>
          <p:cNvSpPr>
            <a:spLocks noChangeArrowheads="1"/>
          </p:cNvSpPr>
          <p:nvPr/>
        </p:nvSpPr>
        <p:spPr bwMode="auto">
          <a:xfrm>
            <a:off x="1193533" y="1897565"/>
            <a:ext cx="694944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n-US" altLang="en-US" sz="1800" b="1" dirty="0">
                <a:solidFill>
                  <a:schemeClr val="tx1"/>
                </a:solidFill>
                <a:latin typeface="Arial" panose="020B0604020202020204" pitchFamily="34" charset="0"/>
              </a:rPr>
              <a:t>Dataset: </a:t>
            </a:r>
            <a:r>
              <a:rPr lang="en-US" altLang="en-US" sz="1800" dirty="0">
                <a:solidFill>
                  <a:schemeClr val="tx1"/>
                </a:solidFill>
                <a:latin typeface="Arial" panose="020B0604020202020204" pitchFamily="34" charset="0"/>
              </a:rPr>
              <a:t>Trash Type Image Dataset on Kaggle</a:t>
            </a:r>
          </a:p>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800" b="1" dirty="0">
                <a:solidFill>
                  <a:schemeClr val="tx1"/>
                </a:solidFill>
                <a:latin typeface="Arial" panose="020B0604020202020204" pitchFamily="34" charset="0"/>
              </a:rPr>
              <a:t>Classes: </a:t>
            </a:r>
            <a:r>
              <a:rPr lang="en-US" altLang="en-US" sz="1800" dirty="0">
                <a:solidFill>
                  <a:schemeClr val="tx1"/>
                </a:solidFill>
                <a:latin typeface="Arial" panose="020B0604020202020204" pitchFamily="34" charset="0"/>
              </a:rPr>
              <a:t>cardboard, glass, metal, paper, plastic, trash</a:t>
            </a:r>
          </a:p>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1800" b="1" dirty="0">
                <a:solidFill>
                  <a:schemeClr val="tx1"/>
                </a:solidFill>
                <a:latin typeface="Arial" panose="020B0604020202020204" pitchFamily="34" charset="0"/>
              </a:rPr>
              <a:t>Folder structure:</a:t>
            </a:r>
          </a:p>
          <a:p>
            <a:pPr lvl="0" eaLnBrk="0" fontAlgn="base" hangingPunct="0">
              <a:spcBef>
                <a:spcPct val="0"/>
              </a:spcBef>
              <a:spcAft>
                <a:spcPct val="0"/>
              </a:spcAft>
              <a:buClrTx/>
            </a:pPr>
            <a:r>
              <a:rPr lang="en-US" altLang="en-US" sz="1800" dirty="0" err="1">
                <a:solidFill>
                  <a:schemeClr val="tx1"/>
                </a:solidFill>
                <a:latin typeface="Arial" panose="020B0604020202020204" pitchFamily="34" charset="0"/>
              </a:rPr>
              <a:t>trashtype_image_dataset</a:t>
            </a:r>
            <a:r>
              <a:rPr lang="en-US" altLang="en-US" sz="1800" dirty="0">
                <a:solidFill>
                  <a:schemeClr val="tx1"/>
                </a:solidFill>
                <a:latin typeface="Arial" panose="020B0604020202020204" pitchFamily="34" charset="0"/>
              </a:rPr>
              <a:t>/</a:t>
            </a:r>
          </a:p>
          <a:p>
            <a:pPr lvl="0" eaLnBrk="0" fontAlgn="base" hangingPunct="0">
              <a:spcBef>
                <a:spcPct val="0"/>
              </a:spcBef>
              <a:spcAft>
                <a:spcPct val="0"/>
              </a:spcAft>
              <a:buClrTx/>
            </a:pPr>
            <a:r>
              <a:rPr lang="en-US" altLang="en-US" sz="1800" dirty="0">
                <a:solidFill>
                  <a:schemeClr val="tx1"/>
                </a:solidFill>
                <a:latin typeface="Arial" panose="020B0604020202020204" pitchFamily="34" charset="0"/>
              </a:rPr>
              <a:t>├── cardboard/</a:t>
            </a:r>
          </a:p>
          <a:p>
            <a:pPr lvl="0" eaLnBrk="0" fontAlgn="base" hangingPunct="0">
              <a:spcBef>
                <a:spcPct val="0"/>
              </a:spcBef>
              <a:spcAft>
                <a:spcPct val="0"/>
              </a:spcAft>
              <a:buClrTx/>
            </a:pPr>
            <a:r>
              <a:rPr lang="en-US" altLang="en-US" sz="1800" dirty="0">
                <a:solidFill>
                  <a:schemeClr val="tx1"/>
                </a:solidFill>
                <a:latin typeface="Arial" panose="020B0604020202020204" pitchFamily="34" charset="0"/>
              </a:rPr>
              <a:t>├── glass/</a:t>
            </a:r>
          </a:p>
          <a:p>
            <a:pPr lvl="0" eaLnBrk="0" fontAlgn="base" hangingPunct="0">
              <a:spcBef>
                <a:spcPct val="0"/>
              </a:spcBef>
              <a:spcAft>
                <a:spcPct val="0"/>
              </a:spcAft>
              <a:buClrTx/>
            </a:pPr>
            <a:r>
              <a:rPr lang="en-US" altLang="en-US" sz="1800" dirty="0">
                <a:solidFill>
                  <a:schemeClr val="tx1"/>
                </a:solidFill>
                <a:latin typeface="Arial" panose="020B0604020202020204" pitchFamily="34" charset="0"/>
              </a:rPr>
              <a:t>├── metal/</a:t>
            </a:r>
          </a:p>
          <a:p>
            <a:pPr lvl="0" eaLnBrk="0" fontAlgn="base" hangingPunct="0">
              <a:spcBef>
                <a:spcPct val="0"/>
              </a:spcBef>
              <a:spcAft>
                <a:spcPct val="0"/>
              </a:spcAft>
              <a:buClrTx/>
            </a:pPr>
            <a:r>
              <a:rPr lang="en-US" altLang="en-US" sz="1800" dirty="0">
                <a:solidFill>
                  <a:schemeClr val="tx1"/>
                </a:solidFill>
                <a:latin typeface="Arial" panose="020B0604020202020204" pitchFamily="34" charset="0"/>
              </a:rPr>
              <a:t>├── paper/</a:t>
            </a:r>
          </a:p>
          <a:p>
            <a:pPr lvl="0" eaLnBrk="0" fontAlgn="base" hangingPunct="0">
              <a:spcBef>
                <a:spcPct val="0"/>
              </a:spcBef>
              <a:spcAft>
                <a:spcPct val="0"/>
              </a:spcAft>
              <a:buClrTx/>
            </a:pPr>
            <a:r>
              <a:rPr lang="en-US" altLang="en-US" sz="1800" dirty="0">
                <a:solidFill>
                  <a:schemeClr val="tx1"/>
                </a:solidFill>
                <a:latin typeface="Arial" panose="020B0604020202020204" pitchFamily="34" charset="0"/>
              </a:rPr>
              <a:t>├── plastic/</a:t>
            </a:r>
          </a:p>
          <a:p>
            <a:pPr lvl="0" eaLnBrk="0" fontAlgn="base" hangingPunct="0">
              <a:spcBef>
                <a:spcPct val="0"/>
              </a:spcBef>
              <a:spcAft>
                <a:spcPct val="0"/>
              </a:spcAft>
              <a:buClrTx/>
            </a:pPr>
            <a:r>
              <a:rPr lang="en-US" altLang="en-US" sz="1800" dirty="0">
                <a:solidFill>
                  <a:schemeClr val="tx1"/>
                </a:solidFill>
                <a:latin typeface="Arial" panose="020B0604020202020204" pitchFamily="34" charset="0"/>
              </a:rPr>
              <a:t>└── trash/</a:t>
            </a:r>
          </a:p>
          <a:p>
            <a:pPr lvl="0" eaLnBrk="0" fontAlgn="base" hangingPunct="0">
              <a:spcBef>
                <a:spcPct val="0"/>
              </a:spcBef>
              <a:spcAft>
                <a:spcPct val="0"/>
              </a:spcAft>
              <a:buClrTx/>
            </a:pPr>
            <a:r>
              <a:rPr lang="en-US" altLang="en-US" sz="1800" dirty="0">
                <a:solidFill>
                  <a:schemeClr val="tx1"/>
                </a:solidFill>
                <a:latin typeface="Arial" panose="020B0604020202020204" pitchFamily="34" charset="0"/>
              </a:rPr>
              <a:t>Automatic 80:20 split using </a:t>
            </a:r>
            <a:r>
              <a:rPr lang="en-US" altLang="en-US" sz="1800" dirty="0" err="1">
                <a:solidFill>
                  <a:schemeClr val="tx1"/>
                </a:solidFill>
                <a:latin typeface="Arial" panose="020B0604020202020204" pitchFamily="34" charset="0"/>
              </a:rPr>
              <a:t>validation_split</a:t>
            </a:r>
            <a:endParaRPr lang="en-US" altLang="en-US" sz="1800" dirty="0">
              <a:solidFill>
                <a:schemeClr val="tx1"/>
              </a:solidFill>
              <a:latin typeface="Arial" panose="020B0604020202020204" pitchFamily="34" charset="0"/>
            </a:endParaRPr>
          </a:p>
        </p:txBody>
      </p:sp>
    </p:spTree>
    <p:extLst>
      <p:ext uri="{BB962C8B-B14F-4D97-AF65-F5344CB8AC3E}">
        <p14:creationId xmlns:p14="http://schemas.microsoft.com/office/powerpoint/2010/main" val="4161697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C61828F-597B-98DD-6C2D-CB9381F1E044}"/>
              </a:ext>
            </a:extLst>
          </p:cNvPr>
          <p:cNvSpPr txBox="1"/>
          <p:nvPr/>
        </p:nvSpPr>
        <p:spPr>
          <a:xfrm>
            <a:off x="433137" y="888202"/>
            <a:ext cx="6102416" cy="400110"/>
          </a:xfrm>
          <a:prstGeom prst="rect">
            <a:avLst/>
          </a:prstGeom>
          <a:noFill/>
        </p:spPr>
        <p:txBody>
          <a:bodyPr wrap="square">
            <a:spAutoFit/>
          </a:bodyPr>
          <a:lstStyle/>
          <a:p>
            <a:r>
              <a:rPr lang="en-IN" sz="2000" dirty="0">
                <a:solidFill>
                  <a:srgbClr val="002060"/>
                </a:solidFill>
              </a:rPr>
              <a:t>Model Architecture Diagram</a:t>
            </a:r>
          </a:p>
        </p:txBody>
      </p:sp>
      <p:sp>
        <p:nvSpPr>
          <p:cNvPr id="5" name="TextBox 4">
            <a:extLst>
              <a:ext uri="{FF2B5EF4-FFF2-40B4-BE49-F238E27FC236}">
                <a16:creationId xmlns:a16="http://schemas.microsoft.com/office/drawing/2014/main" id="{3C67F4E0-2EBC-732D-73CC-54736D7A0B67}"/>
              </a:ext>
            </a:extLst>
          </p:cNvPr>
          <p:cNvSpPr txBox="1"/>
          <p:nvPr/>
        </p:nvSpPr>
        <p:spPr>
          <a:xfrm>
            <a:off x="1867301" y="1802561"/>
            <a:ext cx="6689557" cy="3252878"/>
          </a:xfrm>
          <a:prstGeom prst="rect">
            <a:avLst/>
          </a:prstGeom>
          <a:noFill/>
        </p:spPr>
        <p:txBody>
          <a:bodyPr wrap="square">
            <a:spAutoFit/>
          </a:bodyPr>
          <a:lstStyle/>
          <a:p>
            <a:pPr algn="ctr"/>
            <a:r>
              <a:rPr lang="en-IN" dirty="0"/>
              <a:t>Input Image (224x224x3</a:t>
            </a:r>
          </a:p>
          <a:p>
            <a:pPr algn="ctr"/>
            <a:r>
              <a:rPr lang="en-IN" dirty="0"/>
              <a:t>↓</a:t>
            </a:r>
          </a:p>
          <a:p>
            <a:pPr algn="ctr"/>
            <a:r>
              <a:rPr lang="en-IN" dirty="0"/>
              <a:t>MobileNetV2 (pre-trained, frozen)</a:t>
            </a:r>
          </a:p>
          <a:p>
            <a:pPr algn="ctr"/>
            <a:r>
              <a:rPr lang="en-IN" dirty="0"/>
              <a:t> ↓</a:t>
            </a:r>
          </a:p>
          <a:p>
            <a:pPr algn="ctr"/>
            <a:r>
              <a:rPr lang="en-IN" dirty="0"/>
              <a:t>GlobalAveragePooling2D</a:t>
            </a:r>
          </a:p>
          <a:p>
            <a:pPr algn="ctr"/>
            <a:r>
              <a:rPr lang="en-IN" dirty="0"/>
              <a:t>  ↓</a:t>
            </a:r>
          </a:p>
          <a:p>
            <a:pPr algn="ctr"/>
            <a:r>
              <a:rPr lang="en-IN" dirty="0"/>
              <a:t>Dense(128, ReLU)</a:t>
            </a:r>
          </a:p>
          <a:p>
            <a:pPr algn="ctr"/>
            <a:r>
              <a:rPr lang="en-IN" dirty="0"/>
              <a:t>   ↓</a:t>
            </a:r>
          </a:p>
          <a:p>
            <a:pPr algn="ctr"/>
            <a:r>
              <a:rPr lang="en-IN" dirty="0"/>
              <a:t>Dropout(0.3)</a:t>
            </a:r>
          </a:p>
          <a:p>
            <a:pPr algn="ctr"/>
            <a:r>
              <a:rPr lang="en-IN" dirty="0"/>
              <a:t>   ↓</a:t>
            </a:r>
          </a:p>
          <a:p>
            <a:pPr algn="ctr"/>
            <a:r>
              <a:rPr lang="en-IN" dirty="0"/>
              <a:t>Dense(6, </a:t>
            </a:r>
            <a:r>
              <a:rPr lang="en-IN" dirty="0" err="1"/>
              <a:t>Softmax</a:t>
            </a:r>
            <a:r>
              <a:rPr lang="en-IN" dirty="0"/>
              <a:t>)</a:t>
            </a:r>
          </a:p>
        </p:txBody>
      </p:sp>
    </p:spTree>
    <p:extLst>
      <p:ext uri="{BB962C8B-B14F-4D97-AF65-F5344CB8AC3E}">
        <p14:creationId xmlns:p14="http://schemas.microsoft.com/office/powerpoint/2010/main" val="2122031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79A13207-CFDC-FF55-7680-02EB161260CB}"/>
              </a:ext>
            </a:extLst>
          </p:cNvPr>
          <p:cNvPicPr>
            <a:picLocks noChangeAspect="1"/>
          </p:cNvPicPr>
          <p:nvPr/>
        </p:nvPicPr>
        <p:blipFill>
          <a:blip r:embed="rId2"/>
          <a:stretch>
            <a:fillRect/>
          </a:stretch>
        </p:blipFill>
        <p:spPr>
          <a:xfrm>
            <a:off x="386748" y="1724313"/>
            <a:ext cx="5398035" cy="3351872"/>
          </a:xfrm>
          <a:prstGeom prst="rect">
            <a:avLst/>
          </a:prstGeom>
        </p:spPr>
      </p:pic>
      <p:pic>
        <p:nvPicPr>
          <p:cNvPr id="8" name="Picture 7">
            <a:extLst>
              <a:ext uri="{FF2B5EF4-FFF2-40B4-BE49-F238E27FC236}">
                <a16:creationId xmlns:a16="http://schemas.microsoft.com/office/drawing/2014/main" id="{FAF3B633-642E-B1F1-8ADD-92484A0C8D82}"/>
              </a:ext>
            </a:extLst>
          </p:cNvPr>
          <p:cNvPicPr>
            <a:picLocks noChangeAspect="1"/>
          </p:cNvPicPr>
          <p:nvPr/>
        </p:nvPicPr>
        <p:blipFill>
          <a:blip r:embed="rId3"/>
          <a:stretch>
            <a:fillRect/>
          </a:stretch>
        </p:blipFill>
        <p:spPr>
          <a:xfrm>
            <a:off x="6096000" y="1724313"/>
            <a:ext cx="5325979" cy="3316855"/>
          </a:xfrm>
          <a:prstGeom prst="rect">
            <a:avLst/>
          </a:prstGeom>
        </p:spPr>
      </p:pic>
    </p:spTree>
    <p:extLst>
      <p:ext uri="{BB962C8B-B14F-4D97-AF65-F5344CB8AC3E}">
        <p14:creationId xmlns:p14="http://schemas.microsoft.com/office/powerpoint/2010/main" val="16359494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66</TotalTime>
  <Words>371</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Arial</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Dasari Harika</cp:lastModifiedBy>
  <cp:revision>5</cp:revision>
  <dcterms:created xsi:type="dcterms:W3CDTF">2024-12-31T09:40:01Z</dcterms:created>
  <dcterms:modified xsi:type="dcterms:W3CDTF">2025-07-06T06:55:49Z</dcterms:modified>
</cp:coreProperties>
</file>