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8" r:id="rId3"/>
    <p:sldId id="259" r:id="rId4"/>
    <p:sldId id="260" r:id="rId5"/>
    <p:sldId id="261" r:id="rId6"/>
    <p:sldId id="262" r:id="rId7"/>
    <p:sldId id="263" r:id="rId8"/>
    <p:sldId id="269"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82" d="100"/>
          <a:sy n="82"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2C2E38-FAF9-498A-9D96-F0E17F381C31}"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D5CF7-F5A1-4E8C-A9F2-7EB3CDA7E55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06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C2E38-FAF9-498A-9D96-F0E17F381C31}"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168975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C2E38-FAF9-498A-9D96-F0E17F381C31}"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299691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2C2E38-FAF9-498A-9D96-F0E17F381C31}"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84307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C2E38-FAF9-498A-9D96-F0E17F381C31}"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D5CF7-F5A1-4E8C-A9F2-7EB3CDA7E55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03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2C2E38-FAF9-498A-9D96-F0E17F381C31}"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328809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2C2E38-FAF9-498A-9D96-F0E17F381C31}"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240321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2C2E38-FAF9-498A-9D96-F0E17F381C31}"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84343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2C2E38-FAF9-498A-9D96-F0E17F381C31}" type="datetimeFigureOut">
              <a:rPr lang="en-IN" smtClean="0"/>
              <a:t>24-05-2021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60461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2C2E38-FAF9-498A-9D96-F0E17F381C31}" type="datetimeFigureOut">
              <a:rPr lang="en-IN" smtClean="0"/>
              <a:t>24-05-2021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AD5CF7-F5A1-4E8C-A9F2-7EB3CDA7E551}" type="slidenum">
              <a:rPr lang="en-IN" smtClean="0"/>
              <a:t>‹#›</a:t>
            </a:fld>
            <a:endParaRPr lang="en-IN"/>
          </a:p>
        </p:txBody>
      </p:sp>
    </p:spTree>
    <p:extLst>
      <p:ext uri="{BB962C8B-B14F-4D97-AF65-F5344CB8AC3E}">
        <p14:creationId xmlns:p14="http://schemas.microsoft.com/office/powerpoint/2010/main" val="173636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C2E38-FAF9-498A-9D96-F0E17F381C31}"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D5CF7-F5A1-4E8C-A9F2-7EB3CDA7E551}" type="slidenum">
              <a:rPr lang="en-IN" smtClean="0"/>
              <a:t>‹#›</a:t>
            </a:fld>
            <a:endParaRPr lang="en-IN"/>
          </a:p>
        </p:txBody>
      </p:sp>
    </p:spTree>
    <p:extLst>
      <p:ext uri="{BB962C8B-B14F-4D97-AF65-F5344CB8AC3E}">
        <p14:creationId xmlns:p14="http://schemas.microsoft.com/office/powerpoint/2010/main" val="93700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2C2E38-FAF9-498A-9D96-F0E17F381C31}" type="datetimeFigureOut">
              <a:rPr lang="en-IN" smtClean="0"/>
              <a:t>24-05-2021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AD5CF7-F5A1-4E8C-A9F2-7EB3CDA7E55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76000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0B5A-5051-42F4-90EA-3CB754F3BAB1}"/>
              </a:ext>
            </a:extLst>
          </p:cNvPr>
          <p:cNvSpPr>
            <a:spLocks noGrp="1"/>
          </p:cNvSpPr>
          <p:nvPr>
            <p:ph type="ctrTitle"/>
          </p:nvPr>
        </p:nvSpPr>
        <p:spPr>
          <a:xfrm>
            <a:off x="1524000" y="1091681"/>
            <a:ext cx="9144000" cy="1655762"/>
          </a:xfrm>
        </p:spPr>
        <p:txBody>
          <a:bodyPr>
            <a:normAutofit/>
          </a:bodyPr>
          <a:lstStyle/>
          <a:p>
            <a:pPr>
              <a:lnSpc>
                <a:spcPct val="115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CAPACITY ANALYSIS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PROJECT</a:t>
            </a:r>
            <a:endParaRPr lang="en-IN" sz="4400" dirty="0"/>
          </a:p>
        </p:txBody>
      </p:sp>
      <p:sp>
        <p:nvSpPr>
          <p:cNvPr id="3" name="Subtitle 2">
            <a:extLst>
              <a:ext uri="{FF2B5EF4-FFF2-40B4-BE49-F238E27FC236}">
                <a16:creationId xmlns:a16="http://schemas.microsoft.com/office/drawing/2014/main" id="{F5F76297-4BB1-48A2-899D-D924B1B60E81}"/>
              </a:ext>
            </a:extLst>
          </p:cNvPr>
          <p:cNvSpPr>
            <a:spLocks noGrp="1"/>
          </p:cNvSpPr>
          <p:nvPr>
            <p:ph type="subTitle" idx="1"/>
          </p:nvPr>
        </p:nvSpPr>
        <p:spPr>
          <a:xfrm>
            <a:off x="1524000" y="3834882"/>
            <a:ext cx="9144000" cy="2103630"/>
          </a:xfrm>
        </p:spPr>
        <p:txBody>
          <a:bodyPr>
            <a:normAutofit/>
          </a:bodyPr>
          <a:lstStyle/>
          <a:p>
            <a:endParaRPr lang="en-US" dirty="0"/>
          </a:p>
          <a:p>
            <a:pPr>
              <a:lnSpc>
                <a:spcPct val="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50000"/>
              </a:lnSpc>
            </a:pPr>
            <a:r>
              <a:rPr lang="pl-PL" sz="1600" dirty="0">
                <a:solidFill>
                  <a:schemeClr val="tx1"/>
                </a:solidFill>
                <a:latin typeface="Times New Roman" panose="02020603050405020304" pitchFamily="18" charset="0"/>
                <a:cs typeface="Times New Roman" panose="02020603050405020304" pitchFamily="18" charset="0"/>
              </a:rPr>
              <a:t>BY</a:t>
            </a:r>
          </a:p>
          <a:p>
            <a:pPr>
              <a:lnSpc>
                <a:spcPct val="50000"/>
              </a:lnSpc>
            </a:pPr>
            <a:r>
              <a:rPr lang="pl-PL" sz="1600" dirty="0">
                <a:solidFill>
                  <a:schemeClr val="tx1"/>
                </a:solidFill>
                <a:latin typeface="Times New Roman" panose="02020603050405020304" pitchFamily="18" charset="0"/>
                <a:cs typeface="Times New Roman" panose="02020603050405020304" pitchFamily="18" charset="0"/>
              </a:rPr>
              <a:t>Badam Alivelu Laxmi Mani Harika</a:t>
            </a:r>
          </a:p>
          <a:p>
            <a:pPr>
              <a:lnSpc>
                <a:spcPct val="50000"/>
              </a:lnSpc>
            </a:pPr>
            <a:r>
              <a:rPr lang="pl-PL" sz="1600" dirty="0">
                <a:solidFill>
                  <a:schemeClr val="tx1"/>
                </a:solidFill>
                <a:latin typeface="Times New Roman" panose="02020603050405020304" pitchFamily="18" charset="0"/>
                <a:cs typeface="Times New Roman" panose="02020603050405020304" pitchFamily="18" charset="0"/>
              </a:rPr>
              <a:t>Student no.: 20000628-T083</a:t>
            </a:r>
          </a:p>
          <a:p>
            <a:endParaRPr lang="en-IN" dirty="0"/>
          </a:p>
        </p:txBody>
      </p:sp>
    </p:spTree>
    <p:extLst>
      <p:ext uri="{BB962C8B-B14F-4D97-AF65-F5344CB8AC3E}">
        <p14:creationId xmlns:p14="http://schemas.microsoft.com/office/powerpoint/2010/main" val="25525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94E6DA-A150-4058-8C06-075E40196D65}"/>
              </a:ext>
            </a:extLst>
          </p:cNvPr>
          <p:cNvPicPr>
            <a:picLocks noGrp="1"/>
          </p:cNvPicPr>
          <p:nvPr>
            <p:ph idx="1"/>
          </p:nvPr>
        </p:nvPicPr>
        <p:blipFill rotWithShape="1">
          <a:blip r:embed="rId2"/>
          <a:srcRect l="22117" t="36652" r="21777" b="25580"/>
          <a:stretch/>
        </p:blipFill>
        <p:spPr bwMode="auto">
          <a:xfrm>
            <a:off x="887407" y="506593"/>
            <a:ext cx="9561610" cy="227388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4FEF3AC-85C9-4869-93A0-B124607348B8}"/>
              </a:ext>
            </a:extLst>
          </p:cNvPr>
          <p:cNvPicPr/>
          <p:nvPr/>
        </p:nvPicPr>
        <p:blipFill rotWithShape="1">
          <a:blip r:embed="rId3"/>
          <a:srcRect l="22867" t="29929" r="22490" b="9264"/>
          <a:stretch/>
        </p:blipFill>
        <p:spPr bwMode="auto">
          <a:xfrm>
            <a:off x="887407" y="3349102"/>
            <a:ext cx="9730286" cy="293628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151EB3B-FBE9-46AD-978A-D221B8E27A9B}"/>
              </a:ext>
            </a:extLst>
          </p:cNvPr>
          <p:cNvSpPr txBox="1"/>
          <p:nvPr/>
        </p:nvSpPr>
        <p:spPr>
          <a:xfrm>
            <a:off x="887407" y="99041"/>
            <a:ext cx="4838690" cy="338554"/>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rPr>
              <a:t>customers who left without service:</a:t>
            </a:r>
            <a:endParaRPr lang="en-IN" sz="1600" dirty="0"/>
          </a:p>
        </p:txBody>
      </p:sp>
      <p:sp>
        <p:nvSpPr>
          <p:cNvPr id="7" name="TextBox 6">
            <a:extLst>
              <a:ext uri="{FF2B5EF4-FFF2-40B4-BE49-F238E27FC236}">
                <a16:creationId xmlns:a16="http://schemas.microsoft.com/office/drawing/2014/main" id="{CFC9B970-89B4-424E-A5F3-7F5A0D84EE19}"/>
              </a:ext>
            </a:extLst>
          </p:cNvPr>
          <p:cNvSpPr txBox="1"/>
          <p:nvPr/>
        </p:nvSpPr>
        <p:spPr>
          <a:xfrm>
            <a:off x="887407" y="2895512"/>
            <a:ext cx="6097555" cy="338554"/>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rPr>
              <a:t>time at which the customers left without taking the service:</a:t>
            </a:r>
            <a:endParaRPr lang="en-IN" sz="1600" dirty="0"/>
          </a:p>
        </p:txBody>
      </p:sp>
    </p:spTree>
    <p:extLst>
      <p:ext uri="{BB962C8B-B14F-4D97-AF65-F5344CB8AC3E}">
        <p14:creationId xmlns:p14="http://schemas.microsoft.com/office/powerpoint/2010/main" val="247605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E8EFF0-D978-4794-BF48-6F64572F1200}"/>
              </a:ext>
            </a:extLst>
          </p:cNvPr>
          <p:cNvPicPr>
            <a:picLocks noGrp="1"/>
          </p:cNvPicPr>
          <p:nvPr>
            <p:ph idx="1"/>
          </p:nvPr>
        </p:nvPicPr>
        <p:blipFill rotWithShape="1">
          <a:blip r:embed="rId2"/>
          <a:srcRect l="8509" t="13709" r="7998" b="8056"/>
          <a:stretch/>
        </p:blipFill>
        <p:spPr bwMode="auto">
          <a:xfrm>
            <a:off x="550506" y="429208"/>
            <a:ext cx="10506270" cy="516916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3B3C936-DBEC-4820-9889-1F603510CEA1}"/>
              </a:ext>
            </a:extLst>
          </p:cNvPr>
          <p:cNvSpPr txBox="1"/>
          <p:nvPr/>
        </p:nvSpPr>
        <p:spPr>
          <a:xfrm>
            <a:off x="550506" y="5701404"/>
            <a:ext cx="10702212" cy="861774"/>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Minimum mu value to be maintained so that the fraction of customers who leave the queue without getting served should not exceed 0.1 is approximately 0.7859.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447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546D-EBBA-4DF2-9C4E-F7F5AAA1B76D}"/>
              </a:ext>
            </a:extLst>
          </p:cNvPr>
          <p:cNvSpPr>
            <a:spLocks noGrp="1"/>
          </p:cNvSpPr>
          <p:nvPr>
            <p:ph type="title"/>
          </p:nvPr>
        </p:nvSpPr>
        <p:spPr>
          <a:xfrm>
            <a:off x="1180730" y="266330"/>
            <a:ext cx="10173070" cy="2050741"/>
          </a:xfrm>
        </p:spPr>
        <p:txBody>
          <a:bodyPr>
            <a:normAutofit/>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8FF1B1C-4720-4A1A-8634-9F4573725506}"/>
              </a:ext>
            </a:extLst>
          </p:cNvPr>
          <p:cNvSpPr>
            <a:spLocks noGrp="1"/>
          </p:cNvSpPr>
          <p:nvPr>
            <p:ph idx="1"/>
          </p:nvPr>
        </p:nvSpPr>
        <p:spPr>
          <a:xfrm>
            <a:off x="1180728" y="1800809"/>
            <a:ext cx="10173071" cy="2293486"/>
          </a:xfrm>
        </p:spPr>
        <p:txBody>
          <a:bodyPr>
            <a:normAutofit fontScale="92500" lnSpcReduction="10000"/>
          </a:bodyPr>
          <a:lstStyle/>
          <a:p>
            <a:pPr marL="0" indent="0">
              <a:lnSpc>
                <a:spcPct val="115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Lecture PPTs and problem sets provided by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Siamak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Khatibi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https://www.researchgate.net/publication/307742156_MM1N_Queuing_System_with_Retention_of_Reneged_Customers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6474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09D0-ACC0-4D7F-B8FE-64CCD84A4F65}"/>
              </a:ext>
            </a:extLst>
          </p:cNvPr>
          <p:cNvSpPr>
            <a:spLocks noGrp="1"/>
          </p:cNvSpPr>
          <p:nvPr>
            <p:ph type="title"/>
          </p:nvPr>
        </p:nvSpPr>
        <p:spPr>
          <a:xfrm>
            <a:off x="660646" y="2529566"/>
            <a:ext cx="10515600" cy="1325563"/>
          </a:xfrm>
        </p:spPr>
        <p:txBody>
          <a:bodyPr/>
          <a:lstStyle/>
          <a:p>
            <a:pPr algn="ctr"/>
            <a:r>
              <a:rPr lang="en-US" dirty="0">
                <a:latin typeface="Times New Roman" panose="02020603050405020304" pitchFamily="18" charset="0"/>
                <a:cs typeface="Times New Roman" panose="02020603050405020304" pitchFamily="18" charset="0"/>
              </a:rPr>
              <a:t>Thankyou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0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40DD-FBB5-492C-B2EF-D77BA0A0F4A1}"/>
              </a:ext>
            </a:extLst>
          </p:cNvPr>
          <p:cNvSpPr>
            <a:spLocks noGrp="1"/>
          </p:cNvSpPr>
          <p:nvPr>
            <p:ph type="title"/>
          </p:nvPr>
        </p:nvSpPr>
        <p:spPr>
          <a:xfrm>
            <a:off x="1097280" y="286603"/>
            <a:ext cx="10058400" cy="1275867"/>
          </a:xfrm>
        </p:spPr>
        <p:txBody>
          <a:bodyPr>
            <a:normAutofit/>
          </a:bodyPr>
          <a:lstStyle/>
          <a:p>
            <a:r>
              <a:rPr lang="en-US" sz="4400" dirty="0">
                <a:latin typeface="Times New Roman" panose="02020603050405020304" pitchFamily="18" charset="0"/>
                <a:cs typeface="Times New Roman" panose="02020603050405020304" pitchFamily="18" charset="0"/>
              </a:rPr>
              <a:t>Table of contents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965210-1FDA-4340-925D-644B42207A4C}"/>
              </a:ext>
            </a:extLst>
          </p:cNvPr>
          <p:cNvSpPr>
            <a:spLocks noGrp="1"/>
          </p:cNvSpPr>
          <p:nvPr>
            <p:ph idx="1"/>
          </p:nvPr>
        </p:nvSpPr>
        <p:spPr>
          <a:xfrm>
            <a:off x="838200" y="1446244"/>
            <a:ext cx="10515600" cy="4320171"/>
          </a:xfrm>
        </p:spPr>
        <p:txBody>
          <a:bodyPr>
            <a:normAutofit lnSpcReduction="10000"/>
          </a:bodyPr>
          <a:lstStyle/>
          <a:p>
            <a:pPr marL="0" indent="0" algn="ctr">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Scenario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Aim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Materials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Appendix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602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F3E9-5D92-41E5-95CB-709BF5A8E3C2}"/>
              </a:ext>
            </a:extLst>
          </p:cNvPr>
          <p:cNvSpPr>
            <a:spLocks noGrp="1"/>
          </p:cNvSpPr>
          <p:nvPr>
            <p:ph type="title"/>
          </p:nvPr>
        </p:nvSpPr>
        <p:spPr>
          <a:xfrm>
            <a:off x="838200" y="414044"/>
            <a:ext cx="10515600" cy="1175060"/>
          </a:xfrm>
        </p:spPr>
        <p:txBody>
          <a:bodyPr/>
          <a:lstStyle/>
          <a:p>
            <a:r>
              <a:rPr lang="en-US"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E8710A-62D8-4461-B5F3-6DA94F6E8AD3}"/>
              </a:ext>
            </a:extLst>
          </p:cNvPr>
          <p:cNvSpPr>
            <a:spLocks noGrp="1"/>
          </p:cNvSpPr>
          <p:nvPr>
            <p:ph idx="1"/>
          </p:nvPr>
        </p:nvSpPr>
        <p:spPr>
          <a:xfrm>
            <a:off x="1180730" y="2315839"/>
            <a:ext cx="10173069" cy="3207883"/>
          </a:xfrm>
        </p:spPr>
        <p:txBody>
          <a:bodyPr>
            <a:normAutofit/>
          </a:bodyPr>
          <a:lstStyle/>
          <a:p>
            <a:pPr marL="0" indent="0">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Until now we have seen many cases where the customers eventually get served. But in our daily life, we come across some impatient customers who initially join the queue, but leave the queue without being served if it is taking a longer time (some finite value). In queueing theory, there is a term reneging which means joining the queue but leaving without taking the service. This type of customers is a problem in business field as it can lead to a huge loss in the revenue of the business.</a:t>
            </a:r>
            <a:r>
              <a:rPr lang="en-IN" sz="18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we are going to see one such case of M/M/1 system where all the customers are of this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414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1300-27BB-4FAB-9F31-3A1718B0D2B4}"/>
              </a:ext>
            </a:extLst>
          </p:cNvPr>
          <p:cNvSpPr>
            <a:spLocks noGrp="1"/>
          </p:cNvSpPr>
          <p:nvPr>
            <p:ph type="title"/>
          </p:nvPr>
        </p:nvSpPr>
        <p:spPr>
          <a:xfrm>
            <a:off x="1097280" y="286604"/>
            <a:ext cx="10058400" cy="1258112"/>
          </a:xfrm>
        </p:spPr>
        <p:txBody>
          <a:bodyPr>
            <a:normAutofit/>
          </a:bodyPr>
          <a:lstStyle/>
          <a:p>
            <a:r>
              <a:rPr lang="en-US" sz="4400" dirty="0">
                <a:latin typeface="Times New Roman" panose="02020603050405020304" pitchFamily="18" charset="0"/>
                <a:cs typeface="Times New Roman" panose="02020603050405020304" pitchFamily="18" charset="0"/>
              </a:rPr>
              <a:t>Scenario</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634BED-29CE-42ED-A2A0-692744C434D2}"/>
              </a:ext>
            </a:extLst>
          </p:cNvPr>
          <p:cNvSpPr>
            <a:spLocks noGrp="1"/>
          </p:cNvSpPr>
          <p:nvPr>
            <p:ph idx="1"/>
          </p:nvPr>
        </p:nvSpPr>
        <p:spPr/>
        <p:txBody>
          <a:bodyPr>
            <a:normAutofit fontScale="85000" lnSpcReduction="10000"/>
          </a:bodyPr>
          <a:lstStyle/>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 metro station, there is only one metro train ticket counter. Assume, arrivals to this counter are following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poisson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distribution with a rate of 25 customers per hour and service times are following an exponential distribution with rate of 40 customers per hour.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ticket counter also has a fixed queue length of 6 customers and works for 10 hours a day without any break.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Customers will wait in the queue for at most a threshold value (T</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follows a uniform distribution between 8 minutes to 10 minutes. If they did not receive the service within this time, they simply leave the queue without getting service.</a:t>
            </a:r>
          </a:p>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manager has noticed that people are leaving the system after joining the queue and realizes that this is directly affecting the revenue of their business and wants to know how many people are leaving this way and what is the fraction of people who are leaving this way, in one 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finding that, he wants to find out what is the minimum service rate he has to maintain if the fraction of customers who are leaving the queue without taking service should not exceed 0.1 if the maximum service rate, he can provide is 0.84.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808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8168-0A82-4B27-A194-5DA17F8EE4C3}"/>
              </a:ext>
            </a:extLst>
          </p:cNvPr>
          <p:cNvSpPr>
            <a:spLocks noGrp="1"/>
          </p:cNvSpPr>
          <p:nvPr>
            <p:ph type="title"/>
          </p:nvPr>
        </p:nvSpPr>
        <p:spPr>
          <a:xfrm>
            <a:off x="1097280" y="286603"/>
            <a:ext cx="10058400" cy="1275867"/>
          </a:xfrm>
        </p:spPr>
        <p:txBody>
          <a:bodyPr>
            <a:normAutofit/>
          </a:bodyPr>
          <a:lstStyle/>
          <a:p>
            <a:r>
              <a:rPr lang="en-US" sz="4400" dirty="0">
                <a:latin typeface="Times New Roman" panose="02020603050405020304" pitchFamily="18" charset="0"/>
                <a:cs typeface="Times New Roman" panose="02020603050405020304" pitchFamily="18" charset="0"/>
              </a:rPr>
              <a:t>Aim</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75534F-6133-4E03-86D9-C8005F55405F}"/>
              </a:ext>
            </a:extLst>
          </p:cNvPr>
          <p:cNvSpPr>
            <a:spLocks noGrp="1"/>
          </p:cNvSpPr>
          <p:nvPr>
            <p:ph idx="1"/>
          </p:nvPr>
        </p:nvSpPr>
        <p:spPr/>
        <p:txBody>
          <a:bodyPr/>
          <a:lstStyle/>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observe the one-day activity at the metro ticket counter and finding 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The number of customers who are leaving the queue without taking the service. And also finding out what fraction of the customers are leaving the queue this way in one day,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Minimum service rate to be maintained so that the fraction of customers who leave the queue without getting service should not exceed 0.1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59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DEE3-630E-4854-BA92-BCA373E6511B}"/>
              </a:ext>
            </a:extLst>
          </p:cNvPr>
          <p:cNvSpPr>
            <a:spLocks noGrp="1"/>
          </p:cNvSpPr>
          <p:nvPr>
            <p:ph type="title"/>
          </p:nvPr>
        </p:nvSpPr>
        <p:spPr>
          <a:xfrm>
            <a:off x="1171852" y="342298"/>
            <a:ext cx="10181948" cy="1255684"/>
          </a:xfrm>
        </p:spPr>
        <p:txBody>
          <a:bodyPr>
            <a:normAutofit/>
          </a:bodyPr>
          <a:lstStyle/>
          <a:p>
            <a:r>
              <a:rPr lang="en-US" sz="4400" dirty="0">
                <a:latin typeface="Times New Roman" panose="02020603050405020304" pitchFamily="18" charset="0"/>
                <a:cs typeface="Times New Roman" panose="02020603050405020304" pitchFamily="18" charset="0"/>
              </a:rPr>
              <a:t>Materials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21C85-3994-4DDC-B7D7-8AA0FFEFBF0B}"/>
              </a:ext>
            </a:extLst>
          </p:cNvPr>
          <p:cNvSpPr>
            <a:spLocks noGrp="1"/>
          </p:cNvSpPr>
          <p:nvPr>
            <p:ph idx="1"/>
          </p:nvPr>
        </p:nvSpPr>
        <p:spPr>
          <a:xfrm>
            <a:off x="1171852" y="2295330"/>
            <a:ext cx="10181948" cy="2267339"/>
          </a:xfrm>
        </p:spPr>
        <p:txBody>
          <a:bodyPr/>
          <a:lstStyle/>
          <a:p>
            <a:pPr marL="0" indent="0">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Matlab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tools, functions and documentation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Problem set-8 (Qps8.m)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9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490D-A932-4A82-A66B-7A60DB75CA85}"/>
              </a:ext>
            </a:extLst>
          </p:cNvPr>
          <p:cNvSpPr>
            <a:spLocks noGrp="1"/>
          </p:cNvSpPr>
          <p:nvPr>
            <p:ph type="title"/>
          </p:nvPr>
        </p:nvSpPr>
        <p:spPr>
          <a:xfrm>
            <a:off x="1189608" y="522513"/>
            <a:ext cx="10033564" cy="1084345"/>
          </a:xfrm>
        </p:spPr>
        <p:txBody>
          <a:bodyPr>
            <a:normAutofit/>
          </a:bodyPr>
          <a:lstStyle/>
          <a:p>
            <a:r>
              <a:rPr lang="en-US" sz="4400" dirty="0">
                <a:latin typeface="Times New Roman" panose="02020603050405020304" pitchFamily="18" charset="0"/>
                <a:cs typeface="Times New Roman" panose="02020603050405020304" pitchFamily="18" charset="0"/>
              </a:rPr>
              <a:t>Analysis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C2443-E9E0-4690-AF44-BD8E7FCFE14A}"/>
              </a:ext>
            </a:extLst>
          </p:cNvPr>
          <p:cNvSpPr>
            <a:spLocks noGrp="1"/>
          </p:cNvSpPr>
          <p:nvPr>
            <p:ph idx="1"/>
          </p:nvPr>
        </p:nvSpPr>
        <p:spPr>
          <a:xfrm>
            <a:off x="1189606" y="2139518"/>
            <a:ext cx="10033565" cy="3577701"/>
          </a:xfrm>
        </p:spPr>
        <p:txBody>
          <a:bodyPr>
            <a:normAutofit/>
          </a:bodyPr>
          <a:lstStyle/>
          <a:p>
            <a:pPr marL="0" indent="0">
              <a:lnSpc>
                <a:spcPct val="100000"/>
              </a:lnSpc>
              <a:spcAft>
                <a:spcPts val="800"/>
              </a:spcAf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Information given:</a:t>
            </a:r>
            <a:endParaRPr lang="en-IN" sz="18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system is a M/M/1/7 and the discipline followed here is FCFS (First Come First Serve).</a:t>
            </a:r>
            <a:endPar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Arrival rate = 25/60 = 0.4167</a:t>
            </a:r>
            <a:endPar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Departure rate = 40/60 = 0.6667</a:t>
            </a:r>
            <a:endPar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End time (in minutes) = 600</a:t>
            </a:r>
            <a:endPar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Maximum queue length = 6</a:t>
            </a:r>
          </a:p>
          <a:p>
            <a:endParaRPr lang="en-IN" dirty="0"/>
          </a:p>
        </p:txBody>
      </p:sp>
    </p:spTree>
    <p:extLst>
      <p:ext uri="{BB962C8B-B14F-4D97-AF65-F5344CB8AC3E}">
        <p14:creationId xmlns:p14="http://schemas.microsoft.com/office/powerpoint/2010/main" val="126066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D433E-EBD4-4906-8A1A-95BCE365252E}"/>
              </a:ext>
            </a:extLst>
          </p:cNvPr>
          <p:cNvSpPr>
            <a:spLocks noGrp="1"/>
          </p:cNvSpPr>
          <p:nvPr>
            <p:ph idx="1"/>
          </p:nvPr>
        </p:nvSpPr>
        <p:spPr>
          <a:xfrm>
            <a:off x="887767" y="485192"/>
            <a:ext cx="10466033" cy="5691771"/>
          </a:xfrm>
        </p:spPr>
        <p:txBody>
          <a:bodyPr>
            <a:normAutofit/>
          </a:bodyPr>
          <a:lstStyle/>
          <a:p>
            <a:pPr marL="0" indent="0">
              <a:lnSpc>
                <a:spcPct val="115000"/>
              </a:lnSpc>
              <a:spcAft>
                <a:spcPts val="800"/>
              </a:spcAft>
              <a:buNone/>
            </a:pPr>
            <a:endParaRPr lang="en-US"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Method:</a:t>
            </a:r>
          </a:p>
          <a:p>
            <a:pPr marL="0" indent="0">
              <a:lnSpc>
                <a:spcPct val="115000"/>
              </a:lnSpc>
              <a:spcAft>
                <a:spcPts val="800"/>
              </a:spcAft>
              <a:buNone/>
            </a:pPr>
            <a:endParaRPr lang="en-US"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regular time intervals (which is a uniformly distributed random value between 1 and 2), I am calculating the waiting time of all the customers in the queue. If any of the customers waiting time is greater than the threshold value (which is a uniformly distributed random value between 8 to 10 minutes), then the departed time of that customer is updated.</a:t>
            </a:r>
            <a:endParaRPr 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For calculating the minimum service time so that the number of customers who left the system without taking service to be less than 5, I have plotted a graph for all the mu values (between 0.6667 and 0.84) and number of customers who left. Using these values, I have calculated the minimum mu value.  </a:t>
            </a:r>
            <a:endParaRPr lang="en-IN" sz="19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707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45D6-4BA4-4BE8-AC3F-3CD1DBB16992}"/>
              </a:ext>
            </a:extLst>
          </p:cNvPr>
          <p:cNvSpPr>
            <a:spLocks noGrp="1"/>
          </p:cNvSpPr>
          <p:nvPr>
            <p:ph type="title"/>
          </p:nvPr>
        </p:nvSpPr>
        <p:spPr>
          <a:xfrm>
            <a:off x="1156996" y="286604"/>
            <a:ext cx="9998684" cy="1122425"/>
          </a:xfrm>
        </p:spPr>
        <p:txBody>
          <a:bodyPr>
            <a:normAutofit/>
          </a:bodyPr>
          <a:lstStyle/>
          <a:p>
            <a:r>
              <a:rPr lang="en-US" sz="4400" dirty="0">
                <a:latin typeface="Times New Roman" panose="02020603050405020304" pitchFamily="18" charset="0"/>
                <a:cs typeface="Times New Roman" panose="02020603050405020304" pitchFamily="18" charset="0"/>
              </a:rPr>
              <a:t>Results</a:t>
            </a:r>
            <a:endParaRPr lang="en-IN" sz="4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EBD3A49-D538-4249-B4AC-85CC90C04AE8}"/>
              </a:ext>
            </a:extLst>
          </p:cNvPr>
          <p:cNvPicPr>
            <a:picLocks noGrp="1"/>
          </p:cNvPicPr>
          <p:nvPr>
            <p:ph idx="1"/>
          </p:nvPr>
        </p:nvPicPr>
        <p:blipFill rotWithShape="1">
          <a:blip r:embed="rId2"/>
          <a:srcRect l="22070" t="44426" r="31783" b="27154"/>
          <a:stretch/>
        </p:blipFill>
        <p:spPr bwMode="auto">
          <a:xfrm>
            <a:off x="1156996" y="1714887"/>
            <a:ext cx="8836089" cy="2909304"/>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4578544-2E71-445E-920B-2F0358070AC2}"/>
              </a:ext>
            </a:extLst>
          </p:cNvPr>
          <p:cNvSpPr txBox="1"/>
          <p:nvPr/>
        </p:nvSpPr>
        <p:spPr>
          <a:xfrm>
            <a:off x="1156996" y="4930049"/>
            <a:ext cx="9069355" cy="369332"/>
          </a:xfrm>
          <a:prstGeom prst="rect">
            <a:avLst/>
          </a:prstGeom>
          <a:noFill/>
        </p:spPr>
        <p:txBody>
          <a:bodyPr wrap="square" rtlCol="0">
            <a:spAutoFit/>
          </a:bodyPr>
          <a:lstStyle/>
          <a:p>
            <a:r>
              <a:rPr lang="en-US" dirty="0"/>
              <a:t>Fraction of customers who left the queue without service = 0.2099</a:t>
            </a:r>
            <a:endParaRPr lang="en-IN" dirty="0"/>
          </a:p>
        </p:txBody>
      </p:sp>
    </p:spTree>
    <p:extLst>
      <p:ext uri="{BB962C8B-B14F-4D97-AF65-F5344CB8AC3E}">
        <p14:creationId xmlns:p14="http://schemas.microsoft.com/office/powerpoint/2010/main" val="2225422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Wisp</Template>
  <TotalTime>85</TotalTime>
  <Words>749</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Retrospect</vt:lpstr>
      <vt:lpstr>CAPACITY ANALYSIS PROJECT</vt:lpstr>
      <vt:lpstr>Table of contents</vt:lpstr>
      <vt:lpstr>  Introduction</vt:lpstr>
      <vt:lpstr>Scenario</vt:lpstr>
      <vt:lpstr>Aim</vt:lpstr>
      <vt:lpstr>Materials used</vt:lpstr>
      <vt:lpstr>Analysis</vt:lpstr>
      <vt:lpstr>PowerPoint Presentation</vt:lpstr>
      <vt:lpstr>Results</vt:lpstr>
      <vt:lpstr>PowerPoint Presentation</vt:lpstr>
      <vt:lpstr>PowerPoint Presentation</vt:lpstr>
      <vt:lpstr>References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ANALYSIS PROJECT</dc:title>
  <dc:creator>Harika badam</dc:creator>
  <cp:lastModifiedBy>Harika badam</cp:lastModifiedBy>
  <cp:revision>13</cp:revision>
  <dcterms:created xsi:type="dcterms:W3CDTF">2021-05-23T18:56:28Z</dcterms:created>
  <dcterms:modified xsi:type="dcterms:W3CDTF">2021-05-23T20:26:39Z</dcterms:modified>
</cp:coreProperties>
</file>