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34687-08CB-9220-7C1A-B83DA55C5458}" v="12" dt="2025-05-02T14:38:33.087"/>
    <p1510:client id="{E62EC59B-2F26-E5A9-9393-25D48D8F09C1}" v="251" dt="2025-05-02T04:15:04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E92C5-EF9B-4FED-AD02-BE19D34B206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34AFC7-3A5E-4674-9271-FB26F1769A10}">
      <dgm:prSet/>
      <dgm:spPr/>
      <dgm:t>
        <a:bodyPr/>
        <a:lstStyle/>
        <a:p>
          <a:r>
            <a:rPr lang="en-US" b="1"/>
            <a:t>API Throttling &amp; Caching</a:t>
          </a:r>
          <a:endParaRPr lang="en-US"/>
        </a:p>
      </dgm:t>
    </dgm:pt>
    <dgm:pt modelId="{EC58AA8E-5C02-4552-A9C4-EF30E77E18DE}" type="parTrans" cxnId="{A254358D-36B1-4ADD-833C-3AC782B4831C}">
      <dgm:prSet/>
      <dgm:spPr/>
      <dgm:t>
        <a:bodyPr/>
        <a:lstStyle/>
        <a:p>
          <a:endParaRPr lang="en-US"/>
        </a:p>
      </dgm:t>
    </dgm:pt>
    <dgm:pt modelId="{F1BA9307-2065-4D76-853D-DFCE6D09E11A}" type="sibTrans" cxnId="{A254358D-36B1-4ADD-833C-3AC782B4831C}">
      <dgm:prSet/>
      <dgm:spPr/>
      <dgm:t>
        <a:bodyPr/>
        <a:lstStyle/>
        <a:p>
          <a:endParaRPr lang="en-US"/>
        </a:p>
      </dgm:t>
    </dgm:pt>
    <dgm:pt modelId="{3C64A39E-A2A5-4F9B-A19B-4370BECC6C79}">
      <dgm:prSet/>
      <dgm:spPr/>
      <dgm:t>
        <a:bodyPr/>
        <a:lstStyle/>
        <a:p>
          <a:r>
            <a:rPr lang="en-US"/>
            <a:t>Introduced Redis caching to store API results temporarily and reduce redundant requests.</a:t>
          </a:r>
        </a:p>
      </dgm:t>
    </dgm:pt>
    <dgm:pt modelId="{90BE5261-6681-4C57-8751-8541C7505FC8}" type="parTrans" cxnId="{A30A1632-1D45-4012-93FF-7A7B7A8760D3}">
      <dgm:prSet/>
      <dgm:spPr/>
      <dgm:t>
        <a:bodyPr/>
        <a:lstStyle/>
        <a:p>
          <a:endParaRPr lang="en-US"/>
        </a:p>
      </dgm:t>
    </dgm:pt>
    <dgm:pt modelId="{48D0D3B7-2246-4A64-8FC4-6061431DA312}" type="sibTrans" cxnId="{A30A1632-1D45-4012-93FF-7A7B7A8760D3}">
      <dgm:prSet/>
      <dgm:spPr/>
      <dgm:t>
        <a:bodyPr/>
        <a:lstStyle/>
        <a:p>
          <a:endParaRPr lang="en-US"/>
        </a:p>
      </dgm:t>
    </dgm:pt>
    <dgm:pt modelId="{B422BB60-7E12-4EF5-8185-53019B9D794B}">
      <dgm:prSet/>
      <dgm:spPr/>
      <dgm:t>
        <a:bodyPr/>
        <a:lstStyle/>
        <a:p>
          <a:r>
            <a:rPr lang="en-US" b="1"/>
            <a:t>Async Processing for LLM</a:t>
          </a:r>
          <a:endParaRPr lang="en-US"/>
        </a:p>
      </dgm:t>
    </dgm:pt>
    <dgm:pt modelId="{C953E258-D82C-47A0-A115-88B42EC75FCD}" type="parTrans" cxnId="{E8DED140-CA75-46E8-8B54-606689C10D54}">
      <dgm:prSet/>
      <dgm:spPr/>
      <dgm:t>
        <a:bodyPr/>
        <a:lstStyle/>
        <a:p>
          <a:endParaRPr lang="en-US"/>
        </a:p>
      </dgm:t>
    </dgm:pt>
    <dgm:pt modelId="{5CC9C422-8E01-4DCB-AF6D-5B1B19BBB428}" type="sibTrans" cxnId="{E8DED140-CA75-46E8-8B54-606689C10D54}">
      <dgm:prSet/>
      <dgm:spPr/>
      <dgm:t>
        <a:bodyPr/>
        <a:lstStyle/>
        <a:p>
          <a:endParaRPr lang="en-US"/>
        </a:p>
      </dgm:t>
    </dgm:pt>
    <dgm:pt modelId="{651EDC38-0DCE-493F-A47B-7CF6CC156525}">
      <dgm:prSet/>
      <dgm:spPr/>
      <dgm:t>
        <a:bodyPr/>
        <a:lstStyle/>
        <a:p>
          <a:r>
            <a:rPr lang="en-US"/>
            <a:t>Shifted AI-based scoring to asynchronous queues to avoid front-end blocking.</a:t>
          </a:r>
        </a:p>
      </dgm:t>
    </dgm:pt>
    <dgm:pt modelId="{33A02A6C-4877-4767-BB93-94F0FC7B6BAD}" type="parTrans" cxnId="{F8B7FB7F-2968-4BF5-A827-B7EFFCE4964B}">
      <dgm:prSet/>
      <dgm:spPr/>
      <dgm:t>
        <a:bodyPr/>
        <a:lstStyle/>
        <a:p>
          <a:endParaRPr lang="en-US"/>
        </a:p>
      </dgm:t>
    </dgm:pt>
    <dgm:pt modelId="{D3FFCD33-DE4A-478F-B436-967442028D5D}" type="sibTrans" cxnId="{F8B7FB7F-2968-4BF5-A827-B7EFFCE4964B}">
      <dgm:prSet/>
      <dgm:spPr/>
      <dgm:t>
        <a:bodyPr/>
        <a:lstStyle/>
        <a:p>
          <a:endParaRPr lang="en-US"/>
        </a:p>
      </dgm:t>
    </dgm:pt>
    <dgm:pt modelId="{4A733481-97E8-4147-A33D-F3CD4DA55BC4}">
      <dgm:prSet/>
      <dgm:spPr/>
      <dgm:t>
        <a:bodyPr/>
        <a:lstStyle/>
        <a:p>
          <a:r>
            <a:rPr lang="en-US" b="1"/>
            <a:t>Data Normalization Layer</a:t>
          </a:r>
          <a:endParaRPr lang="en-US"/>
        </a:p>
      </dgm:t>
    </dgm:pt>
    <dgm:pt modelId="{D7129DC4-CB2D-4EE4-89C7-06171878E060}" type="parTrans" cxnId="{B23A064A-F1A6-4330-8DCA-A42F558B197D}">
      <dgm:prSet/>
      <dgm:spPr/>
      <dgm:t>
        <a:bodyPr/>
        <a:lstStyle/>
        <a:p>
          <a:endParaRPr lang="en-US"/>
        </a:p>
      </dgm:t>
    </dgm:pt>
    <dgm:pt modelId="{6718E6C0-2167-4ACF-9BBB-A589FA41A460}" type="sibTrans" cxnId="{B23A064A-F1A6-4330-8DCA-A42F558B197D}">
      <dgm:prSet/>
      <dgm:spPr/>
      <dgm:t>
        <a:bodyPr/>
        <a:lstStyle/>
        <a:p>
          <a:endParaRPr lang="en-US"/>
        </a:p>
      </dgm:t>
    </dgm:pt>
    <dgm:pt modelId="{C75DEE1D-7BEA-405C-ACAB-649F37F3A8C3}">
      <dgm:prSet/>
      <dgm:spPr/>
      <dgm:t>
        <a:bodyPr/>
        <a:lstStyle/>
        <a:p>
          <a:r>
            <a:rPr lang="en-US"/>
            <a:t>Created unified threat object schemas for consistent ingestion across all APIs.</a:t>
          </a:r>
        </a:p>
      </dgm:t>
    </dgm:pt>
    <dgm:pt modelId="{F3869127-82E2-40F7-A15C-1AF40F7BCC81}" type="parTrans" cxnId="{C5AFE9FD-05E9-4C7C-B4BA-192378622027}">
      <dgm:prSet/>
      <dgm:spPr/>
      <dgm:t>
        <a:bodyPr/>
        <a:lstStyle/>
        <a:p>
          <a:endParaRPr lang="en-US"/>
        </a:p>
      </dgm:t>
    </dgm:pt>
    <dgm:pt modelId="{19C4A47D-F176-4D66-B03D-2A403B07DA22}" type="sibTrans" cxnId="{C5AFE9FD-05E9-4C7C-B4BA-192378622027}">
      <dgm:prSet/>
      <dgm:spPr/>
      <dgm:t>
        <a:bodyPr/>
        <a:lstStyle/>
        <a:p>
          <a:endParaRPr lang="en-US"/>
        </a:p>
      </dgm:t>
    </dgm:pt>
    <dgm:pt modelId="{F8766774-3603-4074-BCB3-E0885B71F4F4}">
      <dgm:prSet/>
      <dgm:spPr/>
      <dgm:t>
        <a:bodyPr/>
        <a:lstStyle/>
        <a:p>
          <a:r>
            <a:rPr lang="en-US" b="1"/>
            <a:t>Risk Threshold Tuning</a:t>
          </a:r>
          <a:endParaRPr lang="en-US"/>
        </a:p>
      </dgm:t>
    </dgm:pt>
    <dgm:pt modelId="{C9E4287E-B90C-47EA-8ADE-6A62061C642F}" type="parTrans" cxnId="{5DBF4C57-E581-480F-8BE0-2A1DA72CBC85}">
      <dgm:prSet/>
      <dgm:spPr/>
      <dgm:t>
        <a:bodyPr/>
        <a:lstStyle/>
        <a:p>
          <a:endParaRPr lang="en-US"/>
        </a:p>
      </dgm:t>
    </dgm:pt>
    <dgm:pt modelId="{2877F6DD-3E3F-46C0-AE34-BEA572D2E68B}" type="sibTrans" cxnId="{5DBF4C57-E581-480F-8BE0-2A1DA72CBC85}">
      <dgm:prSet/>
      <dgm:spPr/>
      <dgm:t>
        <a:bodyPr/>
        <a:lstStyle/>
        <a:p>
          <a:endParaRPr lang="en-US"/>
        </a:p>
      </dgm:t>
    </dgm:pt>
    <dgm:pt modelId="{07B5E7E1-4208-4736-8070-AB4BA6962E85}">
      <dgm:prSet/>
      <dgm:spPr/>
      <dgm:t>
        <a:bodyPr/>
        <a:lstStyle/>
        <a:p>
          <a:r>
            <a:rPr lang="en-US"/>
            <a:t>Fine-tuned risk scoring logic and thresholds to suppress false alerts.</a:t>
          </a:r>
        </a:p>
      </dgm:t>
    </dgm:pt>
    <dgm:pt modelId="{6CF962BB-C6C3-4A8A-B5C4-4F3C2878A4C8}" type="parTrans" cxnId="{48E2F67C-120B-4E45-A977-33EECA26B5E3}">
      <dgm:prSet/>
      <dgm:spPr/>
      <dgm:t>
        <a:bodyPr/>
        <a:lstStyle/>
        <a:p>
          <a:endParaRPr lang="en-US"/>
        </a:p>
      </dgm:t>
    </dgm:pt>
    <dgm:pt modelId="{A683E80A-5786-4A64-955A-C827705B294E}" type="sibTrans" cxnId="{48E2F67C-120B-4E45-A977-33EECA26B5E3}">
      <dgm:prSet/>
      <dgm:spPr/>
      <dgm:t>
        <a:bodyPr/>
        <a:lstStyle/>
        <a:p>
          <a:endParaRPr lang="en-US"/>
        </a:p>
      </dgm:t>
    </dgm:pt>
    <dgm:pt modelId="{4251A407-7856-452F-8E94-004BA4FCE612}">
      <dgm:prSet/>
      <dgm:spPr/>
      <dgm:t>
        <a:bodyPr/>
        <a:lstStyle/>
        <a:p>
          <a:r>
            <a:rPr lang="en-US" b="1"/>
            <a:t>Query Optimization &amp; Indexing</a:t>
          </a:r>
          <a:endParaRPr lang="en-US"/>
        </a:p>
      </dgm:t>
    </dgm:pt>
    <dgm:pt modelId="{03AE40C4-3183-4BF2-86E0-DECAAB0D0159}" type="parTrans" cxnId="{D4F79543-B697-4F3E-AE13-7F073BB9FB81}">
      <dgm:prSet/>
      <dgm:spPr/>
      <dgm:t>
        <a:bodyPr/>
        <a:lstStyle/>
        <a:p>
          <a:endParaRPr lang="en-US"/>
        </a:p>
      </dgm:t>
    </dgm:pt>
    <dgm:pt modelId="{5074FD6A-B6B5-4EE2-AE59-C6766F5969B0}" type="sibTrans" cxnId="{D4F79543-B697-4F3E-AE13-7F073BB9FB81}">
      <dgm:prSet/>
      <dgm:spPr/>
      <dgm:t>
        <a:bodyPr/>
        <a:lstStyle/>
        <a:p>
          <a:endParaRPr lang="en-US"/>
        </a:p>
      </dgm:t>
    </dgm:pt>
    <dgm:pt modelId="{AFFE3F48-1B15-473B-931F-4D24F69D6124}">
      <dgm:prSet/>
      <dgm:spPr/>
      <dgm:t>
        <a:bodyPr/>
        <a:lstStyle/>
        <a:p>
          <a:r>
            <a:rPr lang="en-US"/>
            <a:t>Applied indexing on frequently queried columns and optimized SQL queries for faster access.</a:t>
          </a:r>
        </a:p>
      </dgm:t>
    </dgm:pt>
    <dgm:pt modelId="{2B73DE5E-7198-446E-9370-93C2B5CF8EEC}" type="parTrans" cxnId="{35ACFCBD-8349-45FA-8B39-6799782D777A}">
      <dgm:prSet/>
      <dgm:spPr/>
      <dgm:t>
        <a:bodyPr/>
        <a:lstStyle/>
        <a:p>
          <a:endParaRPr lang="en-US"/>
        </a:p>
      </dgm:t>
    </dgm:pt>
    <dgm:pt modelId="{9B6BF731-120C-41F9-949D-43A74C32F1B1}" type="sibTrans" cxnId="{35ACFCBD-8349-45FA-8B39-6799782D777A}">
      <dgm:prSet/>
      <dgm:spPr/>
      <dgm:t>
        <a:bodyPr/>
        <a:lstStyle/>
        <a:p>
          <a:endParaRPr lang="en-US"/>
        </a:p>
      </dgm:t>
    </dgm:pt>
    <dgm:pt modelId="{9E10FD1A-C656-421E-A285-84AFF64B06AA}" type="pres">
      <dgm:prSet presAssocID="{736E92C5-EF9B-4FED-AD02-BE19D34B2066}" presName="diagram" presStyleCnt="0">
        <dgm:presLayoutVars>
          <dgm:dir/>
          <dgm:resizeHandles val="exact"/>
        </dgm:presLayoutVars>
      </dgm:prSet>
      <dgm:spPr/>
    </dgm:pt>
    <dgm:pt modelId="{49715BC9-9424-45AF-BB3B-0FB0AC1FF0BD}" type="pres">
      <dgm:prSet presAssocID="{9434AFC7-3A5E-4674-9271-FB26F1769A10}" presName="node" presStyleLbl="node1" presStyleIdx="0" presStyleCnt="10">
        <dgm:presLayoutVars>
          <dgm:bulletEnabled val="1"/>
        </dgm:presLayoutVars>
      </dgm:prSet>
      <dgm:spPr/>
    </dgm:pt>
    <dgm:pt modelId="{B67E9C4E-EA62-4DDA-B9AB-53F12E1740D5}" type="pres">
      <dgm:prSet presAssocID="{F1BA9307-2065-4D76-853D-DFCE6D09E11A}" presName="sibTrans" presStyleCnt="0"/>
      <dgm:spPr/>
    </dgm:pt>
    <dgm:pt modelId="{047E15A6-1F5D-4E87-8A8E-336B45E94A1A}" type="pres">
      <dgm:prSet presAssocID="{3C64A39E-A2A5-4F9B-A19B-4370BECC6C79}" presName="node" presStyleLbl="node1" presStyleIdx="1" presStyleCnt="10">
        <dgm:presLayoutVars>
          <dgm:bulletEnabled val="1"/>
        </dgm:presLayoutVars>
      </dgm:prSet>
      <dgm:spPr/>
    </dgm:pt>
    <dgm:pt modelId="{B97C2E9A-5C2B-4D06-AA44-FCFF9B299A87}" type="pres">
      <dgm:prSet presAssocID="{48D0D3B7-2246-4A64-8FC4-6061431DA312}" presName="sibTrans" presStyleCnt="0"/>
      <dgm:spPr/>
    </dgm:pt>
    <dgm:pt modelId="{F198DCE1-3CA0-4CB9-83CA-1A95431D6B91}" type="pres">
      <dgm:prSet presAssocID="{B422BB60-7E12-4EF5-8185-53019B9D794B}" presName="node" presStyleLbl="node1" presStyleIdx="2" presStyleCnt="10">
        <dgm:presLayoutVars>
          <dgm:bulletEnabled val="1"/>
        </dgm:presLayoutVars>
      </dgm:prSet>
      <dgm:spPr/>
    </dgm:pt>
    <dgm:pt modelId="{CBB5AACC-8F05-45C9-8EF4-FB378C99F3BC}" type="pres">
      <dgm:prSet presAssocID="{5CC9C422-8E01-4DCB-AF6D-5B1B19BBB428}" presName="sibTrans" presStyleCnt="0"/>
      <dgm:spPr/>
    </dgm:pt>
    <dgm:pt modelId="{8395BADC-A39B-4368-9D58-AD7B12F4E3F1}" type="pres">
      <dgm:prSet presAssocID="{651EDC38-0DCE-493F-A47B-7CF6CC156525}" presName="node" presStyleLbl="node1" presStyleIdx="3" presStyleCnt="10">
        <dgm:presLayoutVars>
          <dgm:bulletEnabled val="1"/>
        </dgm:presLayoutVars>
      </dgm:prSet>
      <dgm:spPr/>
    </dgm:pt>
    <dgm:pt modelId="{621BB4AF-6869-4800-89B7-70C25C3B5145}" type="pres">
      <dgm:prSet presAssocID="{D3FFCD33-DE4A-478F-B436-967442028D5D}" presName="sibTrans" presStyleCnt="0"/>
      <dgm:spPr/>
    </dgm:pt>
    <dgm:pt modelId="{435FFBA2-C530-4E9A-BE40-125FAA435756}" type="pres">
      <dgm:prSet presAssocID="{4A733481-97E8-4147-A33D-F3CD4DA55BC4}" presName="node" presStyleLbl="node1" presStyleIdx="4" presStyleCnt="10">
        <dgm:presLayoutVars>
          <dgm:bulletEnabled val="1"/>
        </dgm:presLayoutVars>
      </dgm:prSet>
      <dgm:spPr/>
    </dgm:pt>
    <dgm:pt modelId="{03E9858D-C5E4-4F27-898A-50549CE591E1}" type="pres">
      <dgm:prSet presAssocID="{6718E6C0-2167-4ACF-9BBB-A589FA41A460}" presName="sibTrans" presStyleCnt="0"/>
      <dgm:spPr/>
    </dgm:pt>
    <dgm:pt modelId="{E3376002-EC5F-4835-97FF-9BAC2D3AE43D}" type="pres">
      <dgm:prSet presAssocID="{C75DEE1D-7BEA-405C-ACAB-649F37F3A8C3}" presName="node" presStyleLbl="node1" presStyleIdx="5" presStyleCnt="10">
        <dgm:presLayoutVars>
          <dgm:bulletEnabled val="1"/>
        </dgm:presLayoutVars>
      </dgm:prSet>
      <dgm:spPr/>
    </dgm:pt>
    <dgm:pt modelId="{3D4C1E29-05B9-4417-8BE1-4D8289417795}" type="pres">
      <dgm:prSet presAssocID="{19C4A47D-F176-4D66-B03D-2A403B07DA22}" presName="sibTrans" presStyleCnt="0"/>
      <dgm:spPr/>
    </dgm:pt>
    <dgm:pt modelId="{15F46367-149F-4BF2-8690-A519D26A5E02}" type="pres">
      <dgm:prSet presAssocID="{F8766774-3603-4074-BCB3-E0885B71F4F4}" presName="node" presStyleLbl="node1" presStyleIdx="6" presStyleCnt="10">
        <dgm:presLayoutVars>
          <dgm:bulletEnabled val="1"/>
        </dgm:presLayoutVars>
      </dgm:prSet>
      <dgm:spPr/>
    </dgm:pt>
    <dgm:pt modelId="{2C4D89A7-8A0E-44E1-B289-4D3D409153FB}" type="pres">
      <dgm:prSet presAssocID="{2877F6DD-3E3F-46C0-AE34-BEA572D2E68B}" presName="sibTrans" presStyleCnt="0"/>
      <dgm:spPr/>
    </dgm:pt>
    <dgm:pt modelId="{FA00DAB2-A7D1-4177-97AF-CF85E97B3472}" type="pres">
      <dgm:prSet presAssocID="{07B5E7E1-4208-4736-8070-AB4BA6962E85}" presName="node" presStyleLbl="node1" presStyleIdx="7" presStyleCnt="10">
        <dgm:presLayoutVars>
          <dgm:bulletEnabled val="1"/>
        </dgm:presLayoutVars>
      </dgm:prSet>
      <dgm:spPr/>
    </dgm:pt>
    <dgm:pt modelId="{A85ACF5B-309E-48AD-A0E3-624F791FC93F}" type="pres">
      <dgm:prSet presAssocID="{A683E80A-5786-4A64-955A-C827705B294E}" presName="sibTrans" presStyleCnt="0"/>
      <dgm:spPr/>
    </dgm:pt>
    <dgm:pt modelId="{A1AD440D-8ADF-4F31-9BEF-ECF58ED2629D}" type="pres">
      <dgm:prSet presAssocID="{4251A407-7856-452F-8E94-004BA4FCE612}" presName="node" presStyleLbl="node1" presStyleIdx="8" presStyleCnt="10">
        <dgm:presLayoutVars>
          <dgm:bulletEnabled val="1"/>
        </dgm:presLayoutVars>
      </dgm:prSet>
      <dgm:spPr/>
    </dgm:pt>
    <dgm:pt modelId="{2265EE42-DA52-4B80-AFD9-8EFFEB7BEDD8}" type="pres">
      <dgm:prSet presAssocID="{5074FD6A-B6B5-4EE2-AE59-C6766F5969B0}" presName="sibTrans" presStyleCnt="0"/>
      <dgm:spPr/>
    </dgm:pt>
    <dgm:pt modelId="{CE9C8C19-A0DC-49FE-B9F8-9E4016DD824C}" type="pres">
      <dgm:prSet presAssocID="{AFFE3F48-1B15-473B-931F-4D24F69D6124}" presName="node" presStyleLbl="node1" presStyleIdx="9" presStyleCnt="10">
        <dgm:presLayoutVars>
          <dgm:bulletEnabled val="1"/>
        </dgm:presLayoutVars>
      </dgm:prSet>
      <dgm:spPr/>
    </dgm:pt>
  </dgm:ptLst>
  <dgm:cxnLst>
    <dgm:cxn modelId="{40632209-C180-439D-8F4B-44A155437785}" type="presOf" srcId="{651EDC38-0DCE-493F-A47B-7CF6CC156525}" destId="{8395BADC-A39B-4368-9D58-AD7B12F4E3F1}" srcOrd="0" destOrd="0" presId="urn:microsoft.com/office/officeart/2005/8/layout/default"/>
    <dgm:cxn modelId="{D8C7A629-1613-44B1-AEBD-35C6D39D9C5E}" type="presOf" srcId="{9434AFC7-3A5E-4674-9271-FB26F1769A10}" destId="{49715BC9-9424-45AF-BB3B-0FB0AC1FF0BD}" srcOrd="0" destOrd="0" presId="urn:microsoft.com/office/officeart/2005/8/layout/default"/>
    <dgm:cxn modelId="{A30A1632-1D45-4012-93FF-7A7B7A8760D3}" srcId="{736E92C5-EF9B-4FED-AD02-BE19D34B2066}" destId="{3C64A39E-A2A5-4F9B-A19B-4370BECC6C79}" srcOrd="1" destOrd="0" parTransId="{90BE5261-6681-4C57-8751-8541C7505FC8}" sibTransId="{48D0D3B7-2246-4A64-8FC4-6061431DA312}"/>
    <dgm:cxn modelId="{B53A7C3C-63DF-4B6E-ADAE-81476A1EA4F7}" type="presOf" srcId="{F8766774-3603-4074-BCB3-E0885B71F4F4}" destId="{15F46367-149F-4BF2-8690-A519D26A5E02}" srcOrd="0" destOrd="0" presId="urn:microsoft.com/office/officeart/2005/8/layout/default"/>
    <dgm:cxn modelId="{E8DED140-CA75-46E8-8B54-606689C10D54}" srcId="{736E92C5-EF9B-4FED-AD02-BE19D34B2066}" destId="{B422BB60-7E12-4EF5-8185-53019B9D794B}" srcOrd="2" destOrd="0" parTransId="{C953E258-D82C-47A0-A115-88B42EC75FCD}" sibTransId="{5CC9C422-8E01-4DCB-AF6D-5B1B19BBB428}"/>
    <dgm:cxn modelId="{D4F79543-B697-4F3E-AE13-7F073BB9FB81}" srcId="{736E92C5-EF9B-4FED-AD02-BE19D34B2066}" destId="{4251A407-7856-452F-8E94-004BA4FCE612}" srcOrd="8" destOrd="0" parTransId="{03AE40C4-3183-4BF2-86E0-DECAAB0D0159}" sibTransId="{5074FD6A-B6B5-4EE2-AE59-C6766F5969B0}"/>
    <dgm:cxn modelId="{F441B064-5A95-4523-9459-FD3AFE1EEAE6}" type="presOf" srcId="{736E92C5-EF9B-4FED-AD02-BE19D34B2066}" destId="{9E10FD1A-C656-421E-A285-84AFF64B06AA}" srcOrd="0" destOrd="0" presId="urn:microsoft.com/office/officeart/2005/8/layout/default"/>
    <dgm:cxn modelId="{500B5369-65D0-4661-B0EA-3D4BF841452B}" type="presOf" srcId="{4251A407-7856-452F-8E94-004BA4FCE612}" destId="{A1AD440D-8ADF-4F31-9BEF-ECF58ED2629D}" srcOrd="0" destOrd="0" presId="urn:microsoft.com/office/officeart/2005/8/layout/default"/>
    <dgm:cxn modelId="{B23A064A-F1A6-4330-8DCA-A42F558B197D}" srcId="{736E92C5-EF9B-4FED-AD02-BE19D34B2066}" destId="{4A733481-97E8-4147-A33D-F3CD4DA55BC4}" srcOrd="4" destOrd="0" parTransId="{D7129DC4-CB2D-4EE4-89C7-06171878E060}" sibTransId="{6718E6C0-2167-4ACF-9BBB-A589FA41A460}"/>
    <dgm:cxn modelId="{620DB66F-BD9B-4EDF-8314-551870EBCCDA}" type="presOf" srcId="{07B5E7E1-4208-4736-8070-AB4BA6962E85}" destId="{FA00DAB2-A7D1-4177-97AF-CF85E97B3472}" srcOrd="0" destOrd="0" presId="urn:microsoft.com/office/officeart/2005/8/layout/default"/>
    <dgm:cxn modelId="{5DBF4C57-E581-480F-8BE0-2A1DA72CBC85}" srcId="{736E92C5-EF9B-4FED-AD02-BE19D34B2066}" destId="{F8766774-3603-4074-BCB3-E0885B71F4F4}" srcOrd="6" destOrd="0" parTransId="{C9E4287E-B90C-47EA-8ADE-6A62061C642F}" sibTransId="{2877F6DD-3E3F-46C0-AE34-BEA572D2E68B}"/>
    <dgm:cxn modelId="{48E2F67C-120B-4E45-A977-33EECA26B5E3}" srcId="{736E92C5-EF9B-4FED-AD02-BE19D34B2066}" destId="{07B5E7E1-4208-4736-8070-AB4BA6962E85}" srcOrd="7" destOrd="0" parTransId="{6CF962BB-C6C3-4A8A-B5C4-4F3C2878A4C8}" sibTransId="{A683E80A-5786-4A64-955A-C827705B294E}"/>
    <dgm:cxn modelId="{F8B7FB7F-2968-4BF5-A827-B7EFFCE4964B}" srcId="{736E92C5-EF9B-4FED-AD02-BE19D34B2066}" destId="{651EDC38-0DCE-493F-A47B-7CF6CC156525}" srcOrd="3" destOrd="0" parTransId="{33A02A6C-4877-4767-BB93-94F0FC7B6BAD}" sibTransId="{D3FFCD33-DE4A-478F-B436-967442028D5D}"/>
    <dgm:cxn modelId="{A254358D-36B1-4ADD-833C-3AC782B4831C}" srcId="{736E92C5-EF9B-4FED-AD02-BE19D34B2066}" destId="{9434AFC7-3A5E-4674-9271-FB26F1769A10}" srcOrd="0" destOrd="0" parTransId="{EC58AA8E-5C02-4552-A9C4-EF30E77E18DE}" sibTransId="{F1BA9307-2065-4D76-853D-DFCE6D09E11A}"/>
    <dgm:cxn modelId="{29042BA1-4D56-48BE-A3EF-42DE61FE9134}" type="presOf" srcId="{3C64A39E-A2A5-4F9B-A19B-4370BECC6C79}" destId="{047E15A6-1F5D-4E87-8A8E-336B45E94A1A}" srcOrd="0" destOrd="0" presId="urn:microsoft.com/office/officeart/2005/8/layout/default"/>
    <dgm:cxn modelId="{B90380A6-4701-4C8C-B3B5-31AE73C30591}" type="presOf" srcId="{4A733481-97E8-4147-A33D-F3CD4DA55BC4}" destId="{435FFBA2-C530-4E9A-BE40-125FAA435756}" srcOrd="0" destOrd="0" presId="urn:microsoft.com/office/officeart/2005/8/layout/default"/>
    <dgm:cxn modelId="{CF95FFA9-9A50-40BC-91BC-CAB1EC204F4E}" type="presOf" srcId="{C75DEE1D-7BEA-405C-ACAB-649F37F3A8C3}" destId="{E3376002-EC5F-4835-97FF-9BAC2D3AE43D}" srcOrd="0" destOrd="0" presId="urn:microsoft.com/office/officeart/2005/8/layout/default"/>
    <dgm:cxn modelId="{35ACFCBD-8349-45FA-8B39-6799782D777A}" srcId="{736E92C5-EF9B-4FED-AD02-BE19D34B2066}" destId="{AFFE3F48-1B15-473B-931F-4D24F69D6124}" srcOrd="9" destOrd="0" parTransId="{2B73DE5E-7198-446E-9370-93C2B5CF8EEC}" sibTransId="{9B6BF731-120C-41F9-949D-43A74C32F1B1}"/>
    <dgm:cxn modelId="{AE181EDF-EF0B-4106-9F4D-265ADA4E01F0}" type="presOf" srcId="{AFFE3F48-1B15-473B-931F-4D24F69D6124}" destId="{CE9C8C19-A0DC-49FE-B9F8-9E4016DD824C}" srcOrd="0" destOrd="0" presId="urn:microsoft.com/office/officeart/2005/8/layout/default"/>
    <dgm:cxn modelId="{2D5A4EE4-EC4D-4041-A8C6-4324DD008189}" type="presOf" srcId="{B422BB60-7E12-4EF5-8185-53019B9D794B}" destId="{F198DCE1-3CA0-4CB9-83CA-1A95431D6B91}" srcOrd="0" destOrd="0" presId="urn:microsoft.com/office/officeart/2005/8/layout/default"/>
    <dgm:cxn modelId="{C5AFE9FD-05E9-4C7C-B4BA-192378622027}" srcId="{736E92C5-EF9B-4FED-AD02-BE19D34B2066}" destId="{C75DEE1D-7BEA-405C-ACAB-649F37F3A8C3}" srcOrd="5" destOrd="0" parTransId="{F3869127-82E2-40F7-A15C-1AF40F7BCC81}" sibTransId="{19C4A47D-F176-4D66-B03D-2A403B07DA22}"/>
    <dgm:cxn modelId="{4A8DD72F-1EE4-46D7-A35A-56D89009CC3A}" type="presParOf" srcId="{9E10FD1A-C656-421E-A285-84AFF64B06AA}" destId="{49715BC9-9424-45AF-BB3B-0FB0AC1FF0BD}" srcOrd="0" destOrd="0" presId="urn:microsoft.com/office/officeart/2005/8/layout/default"/>
    <dgm:cxn modelId="{96EC0845-AE8F-4FB5-B666-E7F3B3A25B62}" type="presParOf" srcId="{9E10FD1A-C656-421E-A285-84AFF64B06AA}" destId="{B67E9C4E-EA62-4DDA-B9AB-53F12E1740D5}" srcOrd="1" destOrd="0" presId="urn:microsoft.com/office/officeart/2005/8/layout/default"/>
    <dgm:cxn modelId="{38D0994A-FEE5-42DD-919D-2553BC7CC94B}" type="presParOf" srcId="{9E10FD1A-C656-421E-A285-84AFF64B06AA}" destId="{047E15A6-1F5D-4E87-8A8E-336B45E94A1A}" srcOrd="2" destOrd="0" presId="urn:microsoft.com/office/officeart/2005/8/layout/default"/>
    <dgm:cxn modelId="{C8A7CDBE-93F0-4A2C-ACDE-71F060174FF5}" type="presParOf" srcId="{9E10FD1A-C656-421E-A285-84AFF64B06AA}" destId="{B97C2E9A-5C2B-4D06-AA44-FCFF9B299A87}" srcOrd="3" destOrd="0" presId="urn:microsoft.com/office/officeart/2005/8/layout/default"/>
    <dgm:cxn modelId="{2203539F-C480-4ADE-8A50-49BA8ED2D385}" type="presParOf" srcId="{9E10FD1A-C656-421E-A285-84AFF64B06AA}" destId="{F198DCE1-3CA0-4CB9-83CA-1A95431D6B91}" srcOrd="4" destOrd="0" presId="urn:microsoft.com/office/officeart/2005/8/layout/default"/>
    <dgm:cxn modelId="{38B2E34F-7B00-417E-9BFD-D0CFF3044D16}" type="presParOf" srcId="{9E10FD1A-C656-421E-A285-84AFF64B06AA}" destId="{CBB5AACC-8F05-45C9-8EF4-FB378C99F3BC}" srcOrd="5" destOrd="0" presId="urn:microsoft.com/office/officeart/2005/8/layout/default"/>
    <dgm:cxn modelId="{7660BC3F-51B8-4C3C-A838-BFCF4FE94126}" type="presParOf" srcId="{9E10FD1A-C656-421E-A285-84AFF64B06AA}" destId="{8395BADC-A39B-4368-9D58-AD7B12F4E3F1}" srcOrd="6" destOrd="0" presId="urn:microsoft.com/office/officeart/2005/8/layout/default"/>
    <dgm:cxn modelId="{37809F99-96AB-4AB6-91D6-465BB373C362}" type="presParOf" srcId="{9E10FD1A-C656-421E-A285-84AFF64B06AA}" destId="{621BB4AF-6869-4800-89B7-70C25C3B5145}" srcOrd="7" destOrd="0" presId="urn:microsoft.com/office/officeart/2005/8/layout/default"/>
    <dgm:cxn modelId="{D9056423-C93B-42E3-86B1-4230338CCE98}" type="presParOf" srcId="{9E10FD1A-C656-421E-A285-84AFF64B06AA}" destId="{435FFBA2-C530-4E9A-BE40-125FAA435756}" srcOrd="8" destOrd="0" presId="urn:microsoft.com/office/officeart/2005/8/layout/default"/>
    <dgm:cxn modelId="{E2A174F0-9864-41B4-BA39-14E7640D6036}" type="presParOf" srcId="{9E10FD1A-C656-421E-A285-84AFF64B06AA}" destId="{03E9858D-C5E4-4F27-898A-50549CE591E1}" srcOrd="9" destOrd="0" presId="urn:microsoft.com/office/officeart/2005/8/layout/default"/>
    <dgm:cxn modelId="{23C54E20-4103-4534-ACC4-188122A3912B}" type="presParOf" srcId="{9E10FD1A-C656-421E-A285-84AFF64B06AA}" destId="{E3376002-EC5F-4835-97FF-9BAC2D3AE43D}" srcOrd="10" destOrd="0" presId="urn:microsoft.com/office/officeart/2005/8/layout/default"/>
    <dgm:cxn modelId="{17814974-4074-471B-B599-F7F6DC92E87E}" type="presParOf" srcId="{9E10FD1A-C656-421E-A285-84AFF64B06AA}" destId="{3D4C1E29-05B9-4417-8BE1-4D8289417795}" srcOrd="11" destOrd="0" presId="urn:microsoft.com/office/officeart/2005/8/layout/default"/>
    <dgm:cxn modelId="{53191014-A54E-421E-9086-558F5AD88439}" type="presParOf" srcId="{9E10FD1A-C656-421E-A285-84AFF64B06AA}" destId="{15F46367-149F-4BF2-8690-A519D26A5E02}" srcOrd="12" destOrd="0" presId="urn:microsoft.com/office/officeart/2005/8/layout/default"/>
    <dgm:cxn modelId="{0A70CF84-345B-4CF9-9907-9E0409CBB9C1}" type="presParOf" srcId="{9E10FD1A-C656-421E-A285-84AFF64B06AA}" destId="{2C4D89A7-8A0E-44E1-B289-4D3D409153FB}" srcOrd="13" destOrd="0" presId="urn:microsoft.com/office/officeart/2005/8/layout/default"/>
    <dgm:cxn modelId="{516D9DEA-4C62-4E87-B86B-CFBD51388444}" type="presParOf" srcId="{9E10FD1A-C656-421E-A285-84AFF64B06AA}" destId="{FA00DAB2-A7D1-4177-97AF-CF85E97B3472}" srcOrd="14" destOrd="0" presId="urn:microsoft.com/office/officeart/2005/8/layout/default"/>
    <dgm:cxn modelId="{A7F2A2BC-19C7-4D53-9206-050BA68CD9F2}" type="presParOf" srcId="{9E10FD1A-C656-421E-A285-84AFF64B06AA}" destId="{A85ACF5B-309E-48AD-A0E3-624F791FC93F}" srcOrd="15" destOrd="0" presId="urn:microsoft.com/office/officeart/2005/8/layout/default"/>
    <dgm:cxn modelId="{59D040F1-E9CC-4C9F-87AF-9852B809922D}" type="presParOf" srcId="{9E10FD1A-C656-421E-A285-84AFF64B06AA}" destId="{A1AD440D-8ADF-4F31-9BEF-ECF58ED2629D}" srcOrd="16" destOrd="0" presId="urn:microsoft.com/office/officeart/2005/8/layout/default"/>
    <dgm:cxn modelId="{05ACE8BF-5E3A-407D-BF12-5D293DC0C027}" type="presParOf" srcId="{9E10FD1A-C656-421E-A285-84AFF64B06AA}" destId="{2265EE42-DA52-4B80-AFD9-8EFFEB7BEDD8}" srcOrd="17" destOrd="0" presId="urn:microsoft.com/office/officeart/2005/8/layout/default"/>
    <dgm:cxn modelId="{4B28654F-7ED1-492C-9F0E-3E9D62652CD6}" type="presParOf" srcId="{9E10FD1A-C656-421E-A285-84AFF64B06AA}" destId="{CE9C8C19-A0DC-49FE-B9F8-9E4016DD824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15BC9-9424-45AF-BB3B-0FB0AC1FF0BD}">
      <dsp:nvSpPr>
        <dsp:cNvPr id="0" name=""/>
        <dsp:cNvSpPr/>
      </dsp:nvSpPr>
      <dsp:spPr>
        <a:xfrm>
          <a:off x="961120" y="2079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API Throttling &amp; Caching</a:t>
          </a:r>
          <a:endParaRPr lang="en-US" sz="1500" kern="1200"/>
        </a:p>
      </dsp:txBody>
      <dsp:txXfrm>
        <a:off x="961120" y="2079"/>
        <a:ext cx="2094322" cy="1256593"/>
      </dsp:txXfrm>
    </dsp:sp>
    <dsp:sp modelId="{047E15A6-1F5D-4E87-8A8E-336B45E94A1A}">
      <dsp:nvSpPr>
        <dsp:cNvPr id="0" name=""/>
        <dsp:cNvSpPr/>
      </dsp:nvSpPr>
      <dsp:spPr>
        <a:xfrm>
          <a:off x="3264875" y="2079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Introduced Redis caching to store API results temporarily and reduce redundant requests.</a:t>
          </a:r>
        </a:p>
      </dsp:txBody>
      <dsp:txXfrm>
        <a:off x="3264875" y="2079"/>
        <a:ext cx="2094322" cy="1256593"/>
      </dsp:txXfrm>
    </dsp:sp>
    <dsp:sp modelId="{F198DCE1-3CA0-4CB9-83CA-1A95431D6B91}">
      <dsp:nvSpPr>
        <dsp:cNvPr id="0" name=""/>
        <dsp:cNvSpPr/>
      </dsp:nvSpPr>
      <dsp:spPr>
        <a:xfrm>
          <a:off x="5568630" y="2079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Async Processing for LLM</a:t>
          </a:r>
          <a:endParaRPr lang="en-US" sz="1500" kern="1200"/>
        </a:p>
      </dsp:txBody>
      <dsp:txXfrm>
        <a:off x="5568630" y="2079"/>
        <a:ext cx="2094322" cy="1256593"/>
      </dsp:txXfrm>
    </dsp:sp>
    <dsp:sp modelId="{8395BADC-A39B-4368-9D58-AD7B12F4E3F1}">
      <dsp:nvSpPr>
        <dsp:cNvPr id="0" name=""/>
        <dsp:cNvSpPr/>
      </dsp:nvSpPr>
      <dsp:spPr>
        <a:xfrm>
          <a:off x="7872385" y="2079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Shifted AI-based scoring to asynchronous queues to avoid front-end blocking.</a:t>
          </a:r>
        </a:p>
      </dsp:txBody>
      <dsp:txXfrm>
        <a:off x="7872385" y="2079"/>
        <a:ext cx="2094322" cy="1256593"/>
      </dsp:txXfrm>
    </dsp:sp>
    <dsp:sp modelId="{435FFBA2-C530-4E9A-BE40-125FAA435756}">
      <dsp:nvSpPr>
        <dsp:cNvPr id="0" name=""/>
        <dsp:cNvSpPr/>
      </dsp:nvSpPr>
      <dsp:spPr>
        <a:xfrm>
          <a:off x="961120" y="1468105"/>
          <a:ext cx="2094322" cy="1256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Normalization Layer</a:t>
          </a:r>
          <a:endParaRPr lang="en-US" sz="1500" kern="1200"/>
        </a:p>
      </dsp:txBody>
      <dsp:txXfrm>
        <a:off x="961120" y="1468105"/>
        <a:ext cx="2094322" cy="1256593"/>
      </dsp:txXfrm>
    </dsp:sp>
    <dsp:sp modelId="{E3376002-EC5F-4835-97FF-9BAC2D3AE43D}">
      <dsp:nvSpPr>
        <dsp:cNvPr id="0" name=""/>
        <dsp:cNvSpPr/>
      </dsp:nvSpPr>
      <dsp:spPr>
        <a:xfrm>
          <a:off x="3264875" y="1468105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Created unified threat object schemas for consistent ingestion across all APIs.</a:t>
          </a:r>
        </a:p>
      </dsp:txBody>
      <dsp:txXfrm>
        <a:off x="3264875" y="1468105"/>
        <a:ext cx="2094322" cy="1256593"/>
      </dsp:txXfrm>
    </dsp:sp>
    <dsp:sp modelId="{15F46367-149F-4BF2-8690-A519D26A5E02}">
      <dsp:nvSpPr>
        <dsp:cNvPr id="0" name=""/>
        <dsp:cNvSpPr/>
      </dsp:nvSpPr>
      <dsp:spPr>
        <a:xfrm>
          <a:off x="5568630" y="1468105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Risk Threshold Tuning</a:t>
          </a:r>
          <a:endParaRPr lang="en-US" sz="1500" kern="1200"/>
        </a:p>
      </dsp:txBody>
      <dsp:txXfrm>
        <a:off x="5568630" y="1468105"/>
        <a:ext cx="2094322" cy="1256593"/>
      </dsp:txXfrm>
    </dsp:sp>
    <dsp:sp modelId="{FA00DAB2-A7D1-4177-97AF-CF85E97B3472}">
      <dsp:nvSpPr>
        <dsp:cNvPr id="0" name=""/>
        <dsp:cNvSpPr/>
      </dsp:nvSpPr>
      <dsp:spPr>
        <a:xfrm>
          <a:off x="7872385" y="1468105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Fine-tuned risk scoring logic and thresholds to suppress false alerts.</a:t>
          </a:r>
        </a:p>
      </dsp:txBody>
      <dsp:txXfrm>
        <a:off x="7872385" y="1468105"/>
        <a:ext cx="2094322" cy="1256593"/>
      </dsp:txXfrm>
    </dsp:sp>
    <dsp:sp modelId="{A1AD440D-8ADF-4F31-9BEF-ECF58ED2629D}">
      <dsp:nvSpPr>
        <dsp:cNvPr id="0" name=""/>
        <dsp:cNvSpPr/>
      </dsp:nvSpPr>
      <dsp:spPr>
        <a:xfrm>
          <a:off x="3264875" y="2934131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Query Optimization &amp; Indexing</a:t>
          </a:r>
          <a:endParaRPr lang="en-US" sz="1500" kern="1200"/>
        </a:p>
      </dsp:txBody>
      <dsp:txXfrm>
        <a:off x="3264875" y="2934131"/>
        <a:ext cx="2094322" cy="1256593"/>
      </dsp:txXfrm>
    </dsp:sp>
    <dsp:sp modelId="{CE9C8C19-A0DC-49FE-B9F8-9E4016DD824C}">
      <dsp:nvSpPr>
        <dsp:cNvPr id="0" name=""/>
        <dsp:cNvSpPr/>
      </dsp:nvSpPr>
      <dsp:spPr>
        <a:xfrm>
          <a:off x="5568630" y="2934131"/>
          <a:ext cx="2094322" cy="1256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Applied indexing on frequently queried columns and optimized SQL queries for faster access.</a:t>
          </a:r>
        </a:p>
      </dsp:txBody>
      <dsp:txXfrm>
        <a:off x="5568630" y="2934131"/>
        <a:ext cx="2094322" cy="1256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Real-Time Threat Intelligence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Course : Info Security / Assurance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Team Myntra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F9B1E-975F-D4AE-B237-4E612ED0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ea typeface="+mj-lt"/>
                <a:cs typeface="+mj-lt"/>
              </a:rPr>
              <a:t>Security Features 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AE73-39DC-CB5A-0DB5-1D1CA681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>
                <a:ea typeface="+mn-lt"/>
                <a:cs typeface="+mn-lt"/>
              </a:rPr>
              <a:t>Real-Time Threat Detection</a:t>
            </a:r>
            <a:br>
              <a:rPr lang="en-US" sz="1900">
                <a:ea typeface="+mn-lt"/>
                <a:cs typeface="+mn-lt"/>
              </a:rPr>
            </a:br>
            <a:r>
              <a:rPr lang="en-US" sz="1900" dirty="0">
                <a:ea typeface="+mn-lt"/>
                <a:cs typeface="+mn-lt"/>
              </a:rPr>
              <a:t> Leverages OSINT APIs (Shodan, Hunter.io, </a:t>
            </a:r>
            <a:r>
              <a:rPr lang="en-US" sz="1900" dirty="0" err="1">
                <a:ea typeface="+mn-lt"/>
                <a:cs typeface="+mn-lt"/>
              </a:rPr>
              <a:t>SecurityTrails</a:t>
            </a:r>
            <a:r>
              <a:rPr lang="en-US" sz="1900" dirty="0">
                <a:ea typeface="+mn-lt"/>
                <a:cs typeface="+mn-lt"/>
              </a:rPr>
              <a:t>) to monitor vulnerabilities continuously.</a:t>
            </a:r>
            <a:endParaRPr lang="en-US" sz="1900" dirty="0"/>
          </a:p>
          <a:p>
            <a:r>
              <a:rPr lang="en-US" sz="1900">
                <a:ea typeface="+mn-lt"/>
                <a:cs typeface="+mn-lt"/>
              </a:rPr>
              <a:t>AI-Powered Risk Scoring</a:t>
            </a:r>
            <a:br>
              <a:rPr lang="en-US" sz="1900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 Uses Hugging Face LLM to dynamically assess threat severity and predict potential attack vectors.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Automated Alerts &amp; Response</a:t>
            </a:r>
            <a:br>
              <a:rPr lang="en-US" sz="1900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 Triggers email/webhook alerts for threats exceeding a risk threshold (e.g., Risk Score &gt; 20).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Blue Teaming Integration</a:t>
            </a:r>
            <a:br>
              <a:rPr lang="en-US" sz="1900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 Implements auto-blocking of IPs and suggests countermeasures aligned with NIST incident handling practices.</a:t>
            </a:r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41322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BBC99-6C20-52CB-E3BE-D431DA4F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Risk Management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2709-B224-926E-28E1-653B54F7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Threat-Vulnerability-Asset (TVA) Mapping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 Aligns each identified threat with affected assets to prioritize responses.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Incident Response Workflows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 Predefined plans for SQL Injection, Phishing, and DDoS attacks to minimize response time.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Cost-Benefit Analysis (CBA)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 Evaluates the financial justification for security controls using ALE-based calculations.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48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412CD-1BF1-8BFD-E1B4-1221799B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Testing &amp; Evaluation Metrics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9FFF-234D-1F55-A2F0-32971CB9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Security Testing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Conducted vulnerability assessments using </a:t>
            </a:r>
            <a:r>
              <a:rPr lang="en-US" sz="2000" b="1">
                <a:ea typeface="+mn-lt"/>
                <a:cs typeface="+mn-lt"/>
              </a:rPr>
              <a:t>OWASP ZAP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Burp Suite</a:t>
            </a:r>
            <a:r>
              <a:rPr lang="en-US" sz="2000">
                <a:ea typeface="+mn-lt"/>
                <a:cs typeface="+mn-lt"/>
              </a:rPr>
              <a:t>, and </a:t>
            </a:r>
            <a:r>
              <a:rPr lang="en-US" sz="2000" b="1">
                <a:ea typeface="+mn-lt"/>
                <a:cs typeface="+mn-lt"/>
              </a:rPr>
              <a:t>Nmap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Identified and mitigated issues like open ports, weak headers, and input injection flaws.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Performance &amp; Load Testing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Used </a:t>
            </a:r>
            <a:r>
              <a:rPr lang="en-US" sz="2000" b="1">
                <a:ea typeface="+mn-lt"/>
                <a:cs typeface="+mn-lt"/>
              </a:rPr>
              <a:t>Apache JMeter</a:t>
            </a:r>
            <a:r>
              <a:rPr lang="en-US" sz="2000">
                <a:ea typeface="+mn-lt"/>
                <a:cs typeface="+mn-lt"/>
              </a:rPr>
              <a:t> to simulate concurrent API requests and assess system load capacity.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Optimized response time and reduced database query latency with indexing and SQL tuning.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559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D831F-8F9D-9018-242C-CC6BA59F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53A7-2E47-21C5-8258-ECBF2D7A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API Rate Limiting &amp; Authentication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Frequent restrictions from OSINT APIs like Shodan and Hunter.io during high-volume queries.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Model Output Latency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Hugging Face LLM calls introduced delays in real-time threat scoring.</a:t>
            </a: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Data Integration Complexity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Parsing and normalizing heterogeneous data formats from multiple APIs was inconsistent.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False Positives in Threat Alerts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Initial detection logic led to over-alerting for low-impact threats.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Database Performance Under Load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PostgreSQL response times slowed with large datasets and unoptimized queries.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623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ADDA-B36D-3609-375B-5CECE541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8F4BB0-A374-DECC-0676-C2418D32D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7938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62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C7991-4C76-5DDD-23CE-DBE75AC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Future Improvements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E1D4-E1E6-C3AB-48D4-65A2A619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>
                <a:ea typeface="+mn-lt"/>
                <a:cs typeface="+mn-lt"/>
              </a:rPr>
              <a:t>Integration with SIEM Tools</a:t>
            </a:r>
            <a:br>
              <a:rPr lang="en-US" sz="1900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Connect the platform with industry-standard tools like Splunk or ELK Stack for enterprise-grade log correlation and alerting.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Multi-Model AI Suppor</a:t>
            </a:r>
            <a:r>
              <a:rPr lang="en-US" sz="1900">
                <a:ea typeface="+mn-lt"/>
                <a:cs typeface="+mn-lt"/>
              </a:rPr>
              <a:t>t</a:t>
            </a:r>
            <a:br>
              <a:rPr lang="en-US" sz="1900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 Incorporate additional LLMs (e.g., GPT-4 Turbo, Claude) for comparative risk assessments and enhanced threat predictions.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Threat Attribution Engine</a:t>
            </a:r>
            <a:br>
              <a:rPr lang="en-US" sz="1900" b="1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Develop logic to identify threat actors or groups based on behavior patterns and historical data.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User Access Control &amp; Audit Logs</a:t>
            </a:r>
            <a:br>
              <a:rPr lang="en-US" sz="1900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Implement granular role-based access control (RBAC) and maintain detailed logs for compliance and monitoring.</a:t>
            </a:r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4908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C10BB-F743-6970-4C97-2FD5FE51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Team Members and Roles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B1E1CA-0FFA-A204-9789-A250CA70F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034283"/>
              </p:ext>
            </p:extLst>
          </p:nvPr>
        </p:nvGraphicFramePr>
        <p:xfrm>
          <a:off x="644056" y="2347242"/>
          <a:ext cx="10927830" cy="3707084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345120">
                  <a:extLst>
                    <a:ext uri="{9D8B030D-6E8A-4147-A177-3AD203B41FA5}">
                      <a16:colId xmlns:a16="http://schemas.microsoft.com/office/drawing/2014/main" val="3239907176"/>
                    </a:ext>
                  </a:extLst>
                </a:gridCol>
                <a:gridCol w="3720762">
                  <a:extLst>
                    <a:ext uri="{9D8B030D-6E8A-4147-A177-3AD203B41FA5}">
                      <a16:colId xmlns:a16="http://schemas.microsoft.com/office/drawing/2014/main" val="3992477805"/>
                    </a:ext>
                  </a:extLst>
                </a:gridCol>
                <a:gridCol w="3861948">
                  <a:extLst>
                    <a:ext uri="{9D8B030D-6E8A-4147-A177-3AD203B41FA5}">
                      <a16:colId xmlns:a16="http://schemas.microsoft.com/office/drawing/2014/main" val="1502102467"/>
                    </a:ext>
                  </a:extLst>
                </a:gridCol>
              </a:tblGrid>
              <a:tr h="445576">
                <a:tc>
                  <a:txBody>
                    <a:bodyPr/>
                    <a:lstStyle/>
                    <a:p>
                      <a:r>
                        <a:rPr lang="en-US" sz="1500" b="1" i="1" cap="none" spc="0">
                          <a:solidFill>
                            <a:schemeClr val="tx1"/>
                          </a:solidFill>
                          <a:effectLst/>
                        </a:rPr>
                        <a:t>Role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1" cap="none" spc="0">
                          <a:solidFill>
                            <a:schemeClr val="tx1"/>
                          </a:solidFill>
                          <a:effectLst/>
                        </a:rPr>
                        <a:t>Name(s)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1" cap="none" spc="0">
                          <a:solidFill>
                            <a:schemeClr val="tx1"/>
                          </a:solidFill>
                          <a:effectLst/>
                        </a:rPr>
                        <a:t>Responsibilities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482866"/>
                  </a:ext>
                </a:extLst>
              </a:tr>
              <a:tr h="498996">
                <a:tc>
                  <a:txBody>
                    <a:bodyPr/>
                    <a:lstStyle/>
                    <a:p>
                      <a:endParaRPr lang="en-US" sz="1500" i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86831"/>
                  </a:ext>
                </a:extLst>
              </a:tr>
              <a:tr h="690628">
                <a:tc>
                  <a:txBody>
                    <a:bodyPr/>
                    <a:lstStyle/>
                    <a:p>
                      <a:r>
                        <a:rPr lang="en-US" sz="1500" i="1" cap="none" spc="0">
                          <a:solidFill>
                            <a:schemeClr val="tx1"/>
                          </a:solidFill>
                          <a:effectLst/>
                        </a:rPr>
                        <a:t>Back-End Developer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Harika </a:t>
                      </a:r>
                      <a:r>
                        <a:rPr lang="en-US" sz="1500" cap="none" spc="0" err="1">
                          <a:solidFill>
                            <a:schemeClr val="tx1"/>
                          </a:solidFill>
                          <a:effectLst/>
                        </a:rPr>
                        <a:t>Alla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, Chandini </a:t>
                      </a:r>
                      <a:r>
                        <a:rPr lang="en-US" sz="1500" cap="none" spc="0" err="1">
                          <a:solidFill>
                            <a:schemeClr val="tx1"/>
                          </a:solidFill>
                          <a:effectLst/>
                        </a:rPr>
                        <a:t>Marrapu</a:t>
                      </a: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Implements API integrations, builds risk scoring algorithms.</a:t>
                      </a: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369355"/>
                  </a:ext>
                </a:extLst>
              </a:tr>
              <a:tr h="690628">
                <a:tc>
                  <a:txBody>
                    <a:bodyPr/>
                    <a:lstStyle/>
                    <a:p>
                      <a:r>
                        <a:rPr lang="en-US" sz="1500" i="1" cap="none" spc="0">
                          <a:solidFill>
                            <a:schemeClr val="tx1"/>
                          </a:solidFill>
                          <a:effectLst/>
                        </a:rPr>
                        <a:t>Front-End Developer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Hema Sri Vemuri</a:t>
                      </a: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Develops UI/UX for real-time intelligence dashboard.</a:t>
                      </a: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36542"/>
                  </a:ext>
                </a:extLst>
              </a:tr>
              <a:tr h="690628">
                <a:tc>
                  <a:txBody>
                    <a:bodyPr/>
                    <a:lstStyle/>
                    <a:p>
                      <a:r>
                        <a:rPr lang="en-US" sz="1500" i="1" cap="none" spc="0">
                          <a:solidFill>
                            <a:schemeClr val="tx1"/>
                          </a:solidFill>
                          <a:effectLst/>
                        </a:rPr>
                        <a:t>Risk Analyst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Hemanth Bola, Deepika </a:t>
                      </a:r>
                      <a:r>
                        <a:rPr lang="en-US" sz="1500" cap="none" spc="0" err="1">
                          <a:solidFill>
                            <a:schemeClr val="tx1"/>
                          </a:solidFill>
                          <a:effectLst/>
                        </a:rPr>
                        <a:t>Panjala</a:t>
                      </a: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Conducts TVA mapping, risk assessments, and risk mitigation planning.</a:t>
                      </a: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45286"/>
                  </a:ext>
                </a:extLst>
              </a:tr>
              <a:tr h="690628">
                <a:tc>
                  <a:txBody>
                    <a:bodyPr/>
                    <a:lstStyle/>
                    <a:p>
                      <a:r>
                        <a:rPr lang="en-US" sz="1500" i="1" cap="none" spc="0">
                          <a:solidFill>
                            <a:schemeClr val="tx1"/>
                          </a:solidFill>
                          <a:effectLst/>
                        </a:rPr>
                        <a:t>Git Administrator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Rajendra </a:t>
                      </a:r>
                      <a:r>
                        <a:rPr lang="en-US" sz="1500" cap="none" spc="0" err="1">
                          <a:solidFill>
                            <a:schemeClr val="tx1"/>
                          </a:solidFill>
                          <a:effectLst/>
                        </a:rPr>
                        <a:t>Gudimetla</a:t>
                      </a: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Manages repository, documentation, and version control.</a:t>
                      </a:r>
                    </a:p>
                  </a:txBody>
                  <a:tcPr marL="126183" marR="131440" marT="97063" marB="970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87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1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4CDF7-F385-7E7A-511C-FA89EFBA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Introduction &amp; Project Objectives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9C57-7D04-AC60-98CF-CBFF1C42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3" y="1917825"/>
            <a:ext cx="10718505" cy="4354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Our project, </a:t>
            </a:r>
            <a:r>
              <a:rPr lang="en-US" sz="2000" b="1">
                <a:ea typeface="+mn-lt"/>
                <a:cs typeface="+mn-lt"/>
              </a:rPr>
              <a:t>"Real-Time Threat Intelligence,"</a:t>
            </a:r>
            <a:r>
              <a:rPr lang="en-US" sz="2000">
                <a:ea typeface="+mn-lt"/>
                <a:cs typeface="+mn-lt"/>
              </a:rPr>
              <a:t> delivers an integrated cybersecurity platform designed to provide proactive threat detection and automated risk mitigation. Using a robust technology stack comprising </a:t>
            </a:r>
            <a:r>
              <a:rPr lang="en-US" sz="2000" b="1">
                <a:ea typeface="+mn-lt"/>
                <a:cs typeface="+mn-lt"/>
              </a:rPr>
              <a:t>Node.js (Express.js)</a:t>
            </a:r>
            <a:r>
              <a:rPr lang="en-US" sz="2000">
                <a:ea typeface="+mn-lt"/>
                <a:cs typeface="+mn-lt"/>
              </a:rPr>
              <a:t> for the backend, </a:t>
            </a:r>
            <a:r>
              <a:rPr lang="en-US" sz="2000" b="1">
                <a:ea typeface="+mn-lt"/>
                <a:cs typeface="+mn-lt"/>
              </a:rPr>
              <a:t>React.js</a:t>
            </a:r>
            <a:r>
              <a:rPr lang="en-US" sz="2000">
                <a:ea typeface="+mn-lt"/>
                <a:cs typeface="+mn-lt"/>
              </a:rPr>
              <a:t> for a dynamic frontend, </a:t>
            </a:r>
            <a:r>
              <a:rPr lang="en-US" sz="2000" b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 for secure data management, and OSINT integrations (</a:t>
            </a:r>
            <a:r>
              <a:rPr lang="en-US" sz="2000" b="1">
                <a:ea typeface="+mn-lt"/>
                <a:cs typeface="+mn-lt"/>
              </a:rPr>
              <a:t>Shodan, SecurityTrails, Hunter.io</a:t>
            </a:r>
            <a:r>
              <a:rPr lang="en-US" sz="2000">
                <a:ea typeface="+mn-lt"/>
                <a:cs typeface="+mn-lt"/>
              </a:rPr>
              <a:t>), our system harnesses real-time intelligence to identify vulnerabilities swiftly. By leveraging advanced AI-driven risk analysis via </a:t>
            </a:r>
            <a:r>
              <a:rPr lang="en-US" sz="2000" b="1">
                <a:ea typeface="+mn-lt"/>
                <a:cs typeface="+mn-lt"/>
              </a:rPr>
              <a:t>Hugging Face's LLM</a:t>
            </a:r>
            <a:r>
              <a:rPr lang="en-US" sz="2000">
                <a:ea typeface="+mn-lt"/>
                <a:cs typeface="+mn-lt"/>
              </a:rPr>
              <a:t>, the platform offers predictive threat assessments and adaptive defense strategies, significantly enhancing the cybersecurity posture and operational resilience of the organization.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4344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99EE4-841E-F970-69C2-F48560E6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Objectives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6D08-848C-80E5-DC24-16E2BF59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>
                <a:ea typeface="+mn-lt"/>
                <a:cs typeface="+mn-lt"/>
              </a:rPr>
              <a:t>Develop a real-time threat intelligence system</a:t>
            </a:r>
            <a:r>
              <a:rPr lang="en-US" sz="1900">
                <a:ea typeface="+mn-lt"/>
                <a:cs typeface="+mn-lt"/>
              </a:rPr>
              <a:t> that proactively detects and mitigates cyber threats using integrated OSINT tools (Shodan, SecurityTrails, Hunter.io).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Implement advanced threat detection</a:t>
            </a:r>
            <a:r>
              <a:rPr lang="en-US" sz="1900">
                <a:ea typeface="+mn-lt"/>
                <a:cs typeface="+mn-lt"/>
              </a:rPr>
              <a:t> and risk assessment leveraging Hugging Face LLM for predictive analytics and anomaly identification.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Establish automated incident response and blue teaming capabilities</a:t>
            </a:r>
            <a:r>
              <a:rPr lang="en-US" sz="1900">
                <a:ea typeface="+mn-lt"/>
                <a:cs typeface="+mn-lt"/>
              </a:rPr>
              <a:t>, including dynamic IP blocking, automated alerts, and countermeasures aligned with NIST cybersecurity guidelines.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Conduct comprehensive security testing and optimization</a:t>
            </a:r>
            <a:r>
              <a:rPr lang="en-US" sz="1900">
                <a:ea typeface="+mn-lt"/>
                <a:cs typeface="+mn-lt"/>
              </a:rPr>
              <a:t>, ensuring robust performance under high load conditions, maintaining compliance with OWASP and NIST security standards.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Provide clear and actionable threat visualization</a:t>
            </a:r>
            <a:r>
              <a:rPr lang="en-US" sz="1900">
                <a:ea typeface="+mn-lt"/>
                <a:cs typeface="+mn-lt"/>
              </a:rPr>
              <a:t> through a React.js-based interactive dashboard, offering immediate insights and facilitating rapid decision-making.</a:t>
            </a:r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01354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FEA70-18A1-FC9D-CE26-71DC29AB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 dirty="0"/>
              <a:t>Technologies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EFD91-4B54-B428-B7F3-779F2B0D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599559"/>
            <a:ext cx="5468347" cy="36501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51F4-59D7-52E8-CE97-3B44CCC6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96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F4719-110A-0A1C-F777-69BA0958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EEE4DA-F64B-D3E7-9FFB-78638CE3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5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1B294-C6C2-AE55-FEF9-C9BF3221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058FB-606B-EC36-3C58-DAB87482F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96758"/>
            <a:ext cx="7225748" cy="40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F73A2E-8ECF-5C26-8E5D-5A1DA35B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35C310-62A6-BDBC-754B-249FF371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075301"/>
            <a:ext cx="4565251" cy="2567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82D2C-6126-F048-3BDE-79B121EDC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88963"/>
            <a:ext cx="4600354" cy="25876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9B8B50-026A-82D6-9452-C3751E0E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7421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B266A8-4EA9-F827-05E3-052C04734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3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Real-Time Threat Intelligence</vt:lpstr>
      <vt:lpstr>Team Members and Roles</vt:lpstr>
      <vt:lpstr>Introduction &amp; Project Objectives</vt:lpstr>
      <vt:lpstr>Objectives of project</vt:lpstr>
      <vt:lpstr>Technologies Used</vt:lpstr>
      <vt:lpstr>System Architecture</vt:lpstr>
      <vt:lpstr>Live Demo</vt:lpstr>
      <vt:lpstr>PowerPoint Presentation</vt:lpstr>
      <vt:lpstr>PowerPoint Presentation</vt:lpstr>
      <vt:lpstr>Security Features </vt:lpstr>
      <vt:lpstr>Risk Management Approach</vt:lpstr>
      <vt:lpstr>Testing &amp; Evaluation Metrics</vt:lpstr>
      <vt:lpstr>Challenges</vt:lpstr>
      <vt:lpstr>Solutions 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129</cp:revision>
  <dcterms:created xsi:type="dcterms:W3CDTF">2025-05-02T01:28:46Z</dcterms:created>
  <dcterms:modified xsi:type="dcterms:W3CDTF">2025-05-02T14:39:08Z</dcterms:modified>
</cp:coreProperties>
</file>