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8" r:id="rId3"/>
    <p:sldId id="259" r:id="rId4"/>
    <p:sldId id="260" r:id="rId5"/>
    <p:sldId id="261" r:id="rId6"/>
    <p:sldId id="262" r:id="rId7"/>
    <p:sldId id="264" r:id="rId8"/>
    <p:sldId id="265" r:id="rId9"/>
    <p:sldId id="266" r:id="rId10"/>
    <p:sldId id="268" r:id="rId11"/>
    <p:sldId id="267" r:id="rId12"/>
    <p:sldId id="270" r:id="rId13"/>
    <p:sldId id="271" r:id="rId14"/>
    <p:sldId id="272" r:id="rId15"/>
    <p:sldId id="273" r:id="rId16"/>
    <p:sldId id="26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FE0EAC-85DC-4685-AE41-452CB5BD9BF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388919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311539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0839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482591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07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750288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E0EAC-85DC-4685-AE41-452CB5BD9BF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955558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E0EAC-85DC-4685-AE41-452CB5BD9BF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3308846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E0EAC-85DC-4685-AE41-452CB5BD9BF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21771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E0EAC-85DC-4685-AE41-452CB5BD9BFC}"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787751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E0EAC-85DC-4685-AE41-452CB5BD9BFC}" type="datetimeFigureOut">
              <a:rPr lang="en-IN" smtClean="0"/>
              <a:t>26-12-2023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869033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E0EAC-85DC-4685-AE41-452CB5BD9BFC}" type="datetimeFigureOut">
              <a:rPr lang="en-IN" smtClean="0"/>
              <a:t>26-12-2023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79182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E0EAC-85DC-4685-AE41-452CB5BD9BFC}" type="datetimeFigureOut">
              <a:rPr lang="en-IN" smtClean="0"/>
              <a:t>26-12-2023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122338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E0EAC-85DC-4685-AE41-452CB5BD9BFC}" type="datetimeFigureOut">
              <a:rPr lang="en-IN" smtClean="0"/>
              <a:t>26-12-2023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386512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FE0EAC-85DC-4685-AE41-452CB5BD9BFC}" type="datetimeFigureOut">
              <a:rPr lang="en-IN" smtClean="0"/>
              <a:t>26-12-2023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40928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E0EAC-85DC-4685-AE41-452CB5BD9BFC}" type="datetimeFigureOut">
              <a:rPr lang="en-IN" smtClean="0"/>
              <a:t>26-12-2023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Tree>
    <p:extLst>
      <p:ext uri="{BB962C8B-B14F-4D97-AF65-F5344CB8AC3E}">
        <p14:creationId xmlns:p14="http://schemas.microsoft.com/office/powerpoint/2010/main" val="248755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FE0EAC-85DC-4685-AE41-452CB5BD9BFC}" type="datetimeFigureOut">
              <a:rPr lang="en-IN" smtClean="0"/>
              <a:t>26-12-2023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02F958-37F6-4C5E-AA51-CF754735D7B8}" type="slidenum">
              <a:rPr lang="en-IN" smtClean="0"/>
              <a:t>‹#›</a:t>
            </a:fld>
            <a:endParaRPr lang="en-IN"/>
          </a:p>
        </p:txBody>
      </p:sp>
    </p:spTree>
    <p:extLst>
      <p:ext uri="{BB962C8B-B14F-4D97-AF65-F5344CB8AC3E}">
        <p14:creationId xmlns:p14="http://schemas.microsoft.com/office/powerpoint/2010/main" val="149052621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4519" y="720437"/>
            <a:ext cx="8106093" cy="2868583"/>
          </a:xfrm>
        </p:spPr>
        <p:txBody>
          <a:bodyPr/>
          <a:lstStyle/>
          <a:p>
            <a:pPr algn="ctr"/>
            <a:r>
              <a:rPr lang="en-US" sz="3600" b="1" u="sng" dirty="0"/>
              <a:t>PREDICT THE DISEASE BASED ON SYMPTOMS USING NLP TECHNIQUES</a:t>
            </a:r>
            <a:endParaRPr lang="en-IN" sz="3600" dirty="0"/>
          </a:p>
        </p:txBody>
      </p:sp>
    </p:spTree>
    <p:extLst>
      <p:ext uri="{BB962C8B-B14F-4D97-AF65-F5344CB8AC3E}">
        <p14:creationId xmlns:p14="http://schemas.microsoft.com/office/powerpoint/2010/main" val="36008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DB2B-F7BA-4F38-85A1-44BE56290378}"/>
              </a:ext>
            </a:extLst>
          </p:cNvPr>
          <p:cNvSpPr>
            <a:spLocks noGrp="1"/>
          </p:cNvSpPr>
          <p:nvPr>
            <p:ph type="title"/>
          </p:nvPr>
        </p:nvSpPr>
        <p:spPr/>
        <p:txBody>
          <a:bodyPr/>
          <a:lstStyle/>
          <a:p>
            <a:r>
              <a:rPr lang="en-IN" b="1" dirty="0"/>
              <a:t>System Architecture:</a:t>
            </a:r>
            <a:br>
              <a:rPr lang="en-IN" dirty="0"/>
            </a:br>
            <a:endParaRPr lang="en-US" dirty="0"/>
          </a:p>
        </p:txBody>
      </p:sp>
      <p:pic>
        <p:nvPicPr>
          <p:cNvPr id="4" name="Content Placeholder 3">
            <a:extLst>
              <a:ext uri="{FF2B5EF4-FFF2-40B4-BE49-F238E27FC236}">
                <a16:creationId xmlns:a16="http://schemas.microsoft.com/office/drawing/2014/main" id="{8A0FB17A-C829-4DEE-A7F0-C4EF622F72C2}"/>
              </a:ext>
            </a:extLst>
          </p:cNvPr>
          <p:cNvPicPr>
            <a:picLocks noGrp="1" noChangeAspect="1"/>
          </p:cNvPicPr>
          <p:nvPr>
            <p:ph idx="1"/>
          </p:nvPr>
        </p:nvPicPr>
        <p:blipFill>
          <a:blip r:embed="rId2"/>
          <a:stretch>
            <a:fillRect/>
          </a:stretch>
        </p:blipFill>
        <p:spPr>
          <a:xfrm>
            <a:off x="2902375" y="2160588"/>
            <a:ext cx="4147288" cy="3881437"/>
          </a:xfrm>
          <a:prstGeom prst="rect">
            <a:avLst/>
          </a:prstGeom>
        </p:spPr>
      </p:pic>
    </p:spTree>
    <p:extLst>
      <p:ext uri="{BB962C8B-B14F-4D97-AF65-F5344CB8AC3E}">
        <p14:creationId xmlns:p14="http://schemas.microsoft.com/office/powerpoint/2010/main" val="325471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76AD-F4C2-434D-8144-916E8168AB6D}"/>
              </a:ext>
            </a:extLst>
          </p:cNvPr>
          <p:cNvSpPr>
            <a:spLocks noGrp="1"/>
          </p:cNvSpPr>
          <p:nvPr>
            <p:ph type="title"/>
          </p:nvPr>
        </p:nvSpPr>
        <p:spPr/>
        <p:txBody>
          <a:bodyPr/>
          <a:lstStyle/>
          <a:p>
            <a:r>
              <a:rPr lang="en-IN" b="1" dirty="0"/>
              <a:t>Use Case Diagram:</a:t>
            </a:r>
            <a:br>
              <a:rPr lang="en-IN" dirty="0"/>
            </a:br>
            <a:endParaRPr lang="en-US" dirty="0"/>
          </a:p>
        </p:txBody>
      </p:sp>
      <p:pic>
        <p:nvPicPr>
          <p:cNvPr id="4" name="Content Placeholder 3">
            <a:extLst>
              <a:ext uri="{FF2B5EF4-FFF2-40B4-BE49-F238E27FC236}">
                <a16:creationId xmlns:a16="http://schemas.microsoft.com/office/drawing/2014/main" id="{9052E531-5494-4F65-BD51-41CA3AE19328}"/>
              </a:ext>
            </a:extLst>
          </p:cNvPr>
          <p:cNvPicPr>
            <a:picLocks noGrp="1" noChangeAspect="1"/>
          </p:cNvPicPr>
          <p:nvPr>
            <p:ph idx="1"/>
          </p:nvPr>
        </p:nvPicPr>
        <p:blipFill>
          <a:blip r:embed="rId2"/>
          <a:stretch>
            <a:fillRect/>
          </a:stretch>
        </p:blipFill>
        <p:spPr>
          <a:xfrm>
            <a:off x="2507277" y="2160588"/>
            <a:ext cx="4937484" cy="3881437"/>
          </a:xfrm>
          <a:prstGeom prst="rect">
            <a:avLst/>
          </a:prstGeom>
        </p:spPr>
      </p:pic>
    </p:spTree>
    <p:extLst>
      <p:ext uri="{BB962C8B-B14F-4D97-AF65-F5344CB8AC3E}">
        <p14:creationId xmlns:p14="http://schemas.microsoft.com/office/powerpoint/2010/main" val="4036486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CD49-6342-41F9-B872-9A602EEAA549}"/>
              </a:ext>
            </a:extLst>
          </p:cNvPr>
          <p:cNvSpPr>
            <a:spLocks noGrp="1"/>
          </p:cNvSpPr>
          <p:nvPr>
            <p:ph type="title"/>
          </p:nvPr>
        </p:nvSpPr>
        <p:spPr/>
        <p:txBody>
          <a:bodyPr/>
          <a:lstStyle/>
          <a:p>
            <a:r>
              <a:rPr lang="en-IN" b="1" dirty="0"/>
              <a:t>Class Diagram:</a:t>
            </a:r>
            <a:br>
              <a:rPr lang="en-IN" dirty="0"/>
            </a:br>
            <a:endParaRPr lang="en-US" dirty="0"/>
          </a:p>
        </p:txBody>
      </p:sp>
      <p:pic>
        <p:nvPicPr>
          <p:cNvPr id="4" name="Content Placeholder 3">
            <a:extLst>
              <a:ext uri="{FF2B5EF4-FFF2-40B4-BE49-F238E27FC236}">
                <a16:creationId xmlns:a16="http://schemas.microsoft.com/office/drawing/2014/main" id="{D80848D9-E31A-4DD6-8FBD-03E4564C1372}"/>
              </a:ext>
            </a:extLst>
          </p:cNvPr>
          <p:cNvPicPr>
            <a:picLocks noGrp="1" noChangeAspect="1"/>
          </p:cNvPicPr>
          <p:nvPr>
            <p:ph idx="1"/>
          </p:nvPr>
        </p:nvPicPr>
        <p:blipFill>
          <a:blip r:embed="rId2"/>
          <a:stretch>
            <a:fillRect/>
          </a:stretch>
        </p:blipFill>
        <p:spPr>
          <a:xfrm>
            <a:off x="2268438" y="2160588"/>
            <a:ext cx="5415161" cy="3881437"/>
          </a:xfrm>
          <a:prstGeom prst="rect">
            <a:avLst/>
          </a:prstGeom>
        </p:spPr>
      </p:pic>
    </p:spTree>
    <p:extLst>
      <p:ext uri="{BB962C8B-B14F-4D97-AF65-F5344CB8AC3E}">
        <p14:creationId xmlns:p14="http://schemas.microsoft.com/office/powerpoint/2010/main" val="3507462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E4A7-8225-4E84-B725-7F7058496F42}"/>
              </a:ext>
            </a:extLst>
          </p:cNvPr>
          <p:cNvSpPr>
            <a:spLocks noGrp="1"/>
          </p:cNvSpPr>
          <p:nvPr>
            <p:ph type="title"/>
          </p:nvPr>
        </p:nvSpPr>
        <p:spPr/>
        <p:txBody>
          <a:bodyPr/>
          <a:lstStyle/>
          <a:p>
            <a:r>
              <a:rPr lang="en-IN" b="1" dirty="0"/>
              <a:t>Activity Diagram:</a:t>
            </a:r>
            <a:br>
              <a:rPr lang="en-IN" dirty="0"/>
            </a:br>
            <a:endParaRPr lang="en-US" dirty="0"/>
          </a:p>
        </p:txBody>
      </p:sp>
      <p:pic>
        <p:nvPicPr>
          <p:cNvPr id="4" name="Content Placeholder 3">
            <a:extLst>
              <a:ext uri="{FF2B5EF4-FFF2-40B4-BE49-F238E27FC236}">
                <a16:creationId xmlns:a16="http://schemas.microsoft.com/office/drawing/2014/main" id="{27515C4E-D4CE-49AC-B616-48E10BAA7070}"/>
              </a:ext>
            </a:extLst>
          </p:cNvPr>
          <p:cNvPicPr>
            <a:picLocks noGrp="1" noChangeAspect="1"/>
          </p:cNvPicPr>
          <p:nvPr>
            <p:ph idx="1"/>
          </p:nvPr>
        </p:nvPicPr>
        <p:blipFill>
          <a:blip r:embed="rId2"/>
          <a:stretch>
            <a:fillRect/>
          </a:stretch>
        </p:blipFill>
        <p:spPr>
          <a:xfrm>
            <a:off x="1767714" y="2160588"/>
            <a:ext cx="6416610" cy="3881437"/>
          </a:xfrm>
          <a:prstGeom prst="rect">
            <a:avLst/>
          </a:prstGeom>
        </p:spPr>
      </p:pic>
    </p:spTree>
    <p:extLst>
      <p:ext uri="{BB962C8B-B14F-4D97-AF65-F5344CB8AC3E}">
        <p14:creationId xmlns:p14="http://schemas.microsoft.com/office/powerpoint/2010/main" val="344299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05B8-D4D3-4198-A78A-3086BED6D7CA}"/>
              </a:ext>
            </a:extLst>
          </p:cNvPr>
          <p:cNvSpPr>
            <a:spLocks noGrp="1"/>
          </p:cNvSpPr>
          <p:nvPr>
            <p:ph type="title"/>
          </p:nvPr>
        </p:nvSpPr>
        <p:spPr/>
        <p:txBody>
          <a:bodyPr/>
          <a:lstStyle/>
          <a:p>
            <a:r>
              <a:rPr lang="en-IN" b="1" dirty="0"/>
              <a:t>Sequence Diagram:</a:t>
            </a:r>
            <a:br>
              <a:rPr lang="en-IN" dirty="0"/>
            </a:br>
            <a:endParaRPr lang="en-US" dirty="0"/>
          </a:p>
        </p:txBody>
      </p:sp>
      <p:pic>
        <p:nvPicPr>
          <p:cNvPr id="4" name="Content Placeholder 3">
            <a:extLst>
              <a:ext uri="{FF2B5EF4-FFF2-40B4-BE49-F238E27FC236}">
                <a16:creationId xmlns:a16="http://schemas.microsoft.com/office/drawing/2014/main" id="{0F1EB0A1-7071-4516-B152-6BD292DD78AA}"/>
              </a:ext>
            </a:extLst>
          </p:cNvPr>
          <p:cNvPicPr>
            <a:picLocks noGrp="1" noChangeAspect="1"/>
          </p:cNvPicPr>
          <p:nvPr>
            <p:ph idx="1"/>
          </p:nvPr>
        </p:nvPicPr>
        <p:blipFill>
          <a:blip r:embed="rId2"/>
          <a:stretch>
            <a:fillRect/>
          </a:stretch>
        </p:blipFill>
        <p:spPr>
          <a:xfrm>
            <a:off x="2299777" y="2160588"/>
            <a:ext cx="5352484" cy="3881437"/>
          </a:xfrm>
          <a:prstGeom prst="rect">
            <a:avLst/>
          </a:prstGeom>
        </p:spPr>
      </p:pic>
    </p:spTree>
    <p:extLst>
      <p:ext uri="{BB962C8B-B14F-4D97-AF65-F5344CB8AC3E}">
        <p14:creationId xmlns:p14="http://schemas.microsoft.com/office/powerpoint/2010/main" val="2856394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6809-80D4-4814-B08B-06CFF8A0E772}"/>
              </a:ext>
            </a:extLst>
          </p:cNvPr>
          <p:cNvSpPr>
            <a:spLocks noGrp="1"/>
          </p:cNvSpPr>
          <p:nvPr>
            <p:ph type="title"/>
          </p:nvPr>
        </p:nvSpPr>
        <p:spPr/>
        <p:txBody>
          <a:bodyPr/>
          <a:lstStyle/>
          <a:p>
            <a:r>
              <a:rPr lang="en-IN" b="1" dirty="0"/>
              <a:t>Entity Relationship Diagram (ERD):</a:t>
            </a:r>
            <a:br>
              <a:rPr lang="en-IN" dirty="0"/>
            </a:br>
            <a:endParaRPr lang="en-US" dirty="0"/>
          </a:p>
        </p:txBody>
      </p:sp>
      <p:pic>
        <p:nvPicPr>
          <p:cNvPr id="4" name="Content Placeholder 3">
            <a:extLst>
              <a:ext uri="{FF2B5EF4-FFF2-40B4-BE49-F238E27FC236}">
                <a16:creationId xmlns:a16="http://schemas.microsoft.com/office/drawing/2014/main" id="{EFEFC983-A427-4554-85C7-56C92E6E6AF9}"/>
              </a:ext>
            </a:extLst>
          </p:cNvPr>
          <p:cNvPicPr>
            <a:picLocks noGrp="1" noChangeAspect="1"/>
          </p:cNvPicPr>
          <p:nvPr>
            <p:ph idx="1"/>
          </p:nvPr>
        </p:nvPicPr>
        <p:blipFill>
          <a:blip r:embed="rId2"/>
          <a:stretch>
            <a:fillRect/>
          </a:stretch>
        </p:blipFill>
        <p:spPr>
          <a:xfrm>
            <a:off x="1798988" y="2172225"/>
            <a:ext cx="6354062" cy="3858163"/>
          </a:xfrm>
          <a:prstGeom prst="rect">
            <a:avLst/>
          </a:prstGeom>
        </p:spPr>
      </p:pic>
    </p:spTree>
    <p:extLst>
      <p:ext uri="{BB962C8B-B14F-4D97-AF65-F5344CB8AC3E}">
        <p14:creationId xmlns:p14="http://schemas.microsoft.com/office/powerpoint/2010/main" val="830110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ENVIRONMENT REQUIREMENTS:</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b="1" dirty="0"/>
              <a:t>Software Requirements:</a:t>
            </a:r>
          </a:p>
          <a:p>
            <a:pPr marL="0" indent="0">
              <a:buNone/>
            </a:pPr>
            <a:endParaRPr lang="en-IN" dirty="0"/>
          </a:p>
          <a:p>
            <a:pPr marL="0" indent="0">
              <a:buNone/>
            </a:pPr>
            <a:r>
              <a:rPr lang="en-IN" dirty="0"/>
              <a:t>                                   Operating System    :  Windows </a:t>
            </a:r>
          </a:p>
          <a:p>
            <a:pPr marL="0" indent="0">
              <a:buNone/>
            </a:pPr>
            <a:r>
              <a:rPr lang="en-IN" dirty="0"/>
              <a:t>                                   Tool    :  Anaconda with </a:t>
            </a:r>
            <a:r>
              <a:rPr lang="en-IN" dirty="0" err="1"/>
              <a:t>Jupyter</a:t>
            </a:r>
            <a:r>
              <a:rPr lang="en-IN" dirty="0"/>
              <a:t> Notebook</a:t>
            </a:r>
          </a:p>
          <a:p>
            <a:pPr marL="0" indent="0">
              <a:buNone/>
            </a:pPr>
            <a:r>
              <a:rPr lang="en-US" dirty="0"/>
              <a:t> </a:t>
            </a:r>
            <a:endParaRPr lang="en-IN" dirty="0"/>
          </a:p>
          <a:p>
            <a:r>
              <a:rPr lang="en-IN" b="1" dirty="0"/>
              <a:t>Hardware requirements:</a:t>
            </a:r>
          </a:p>
          <a:p>
            <a:endParaRPr lang="en-IN" dirty="0"/>
          </a:p>
          <a:p>
            <a:pPr marL="0" indent="0">
              <a:buNone/>
            </a:pPr>
            <a:r>
              <a:rPr lang="en-IN" dirty="0"/>
              <a:t>                                   Processor   : Pentium IV/III</a:t>
            </a:r>
          </a:p>
          <a:p>
            <a:pPr marL="0" indent="0">
              <a:buNone/>
            </a:pPr>
            <a:r>
              <a:rPr lang="en-IN" dirty="0"/>
              <a:t>                                   Hard disk  : minimum 80 GB</a:t>
            </a:r>
          </a:p>
          <a:p>
            <a:pPr marL="0" indent="0">
              <a:buNone/>
            </a:pPr>
            <a:r>
              <a:rPr lang="en-IN" dirty="0"/>
              <a:t>                                   RAM    : minimum 4 GB</a:t>
            </a:r>
          </a:p>
          <a:p>
            <a:endParaRPr lang="en-IN" dirty="0"/>
          </a:p>
        </p:txBody>
      </p:sp>
    </p:spTree>
    <p:extLst>
      <p:ext uri="{BB962C8B-B14F-4D97-AF65-F5344CB8AC3E}">
        <p14:creationId xmlns:p14="http://schemas.microsoft.com/office/powerpoint/2010/main" val="3023115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F5E7-AA00-4768-800A-C397DDB8F885}"/>
              </a:ext>
            </a:extLst>
          </p:cNvPr>
          <p:cNvSpPr>
            <a:spLocks noGrp="1"/>
          </p:cNvSpPr>
          <p:nvPr>
            <p:ph type="title"/>
          </p:nvPr>
        </p:nvSpPr>
        <p:spPr/>
        <p:txBody>
          <a:bodyPr/>
          <a:lstStyle/>
          <a:p>
            <a:r>
              <a:rPr lang="en-IN" b="1" dirty="0"/>
              <a:t>LIST OF MODULES:</a:t>
            </a:r>
            <a:br>
              <a:rPr lang="en-IN" dirty="0"/>
            </a:br>
            <a:endParaRPr lang="en-US" dirty="0"/>
          </a:p>
        </p:txBody>
      </p:sp>
      <p:sp>
        <p:nvSpPr>
          <p:cNvPr id="3" name="Content Placeholder 2">
            <a:extLst>
              <a:ext uri="{FF2B5EF4-FFF2-40B4-BE49-F238E27FC236}">
                <a16:creationId xmlns:a16="http://schemas.microsoft.com/office/drawing/2014/main" id="{B8964BA7-87F1-4931-B800-67B5816AB310}"/>
              </a:ext>
            </a:extLst>
          </p:cNvPr>
          <p:cNvSpPr>
            <a:spLocks noGrp="1"/>
          </p:cNvSpPr>
          <p:nvPr>
            <p:ph idx="1"/>
          </p:nvPr>
        </p:nvSpPr>
        <p:spPr/>
        <p:txBody>
          <a:bodyPr/>
          <a:lstStyle/>
          <a:p>
            <a:r>
              <a:rPr lang="en-IN" dirty="0"/>
              <a:t>Data Pre-processing</a:t>
            </a:r>
          </a:p>
          <a:p>
            <a:r>
              <a:rPr lang="en-IN" dirty="0"/>
              <a:t>Data Analysis of Visualization</a:t>
            </a:r>
          </a:p>
          <a:p>
            <a:r>
              <a:rPr lang="en-IN" dirty="0"/>
              <a:t>GRU</a:t>
            </a:r>
          </a:p>
          <a:p>
            <a:r>
              <a:rPr lang="en-IN" dirty="0"/>
              <a:t>LSTM</a:t>
            </a:r>
          </a:p>
          <a:p>
            <a:r>
              <a:rPr lang="en-IN" dirty="0"/>
              <a:t>Deployment</a:t>
            </a:r>
          </a:p>
          <a:p>
            <a:endParaRPr lang="en-US" dirty="0"/>
          </a:p>
        </p:txBody>
      </p:sp>
    </p:spTree>
    <p:extLst>
      <p:ext uri="{BB962C8B-B14F-4D97-AF65-F5344CB8AC3E}">
        <p14:creationId xmlns:p14="http://schemas.microsoft.com/office/powerpoint/2010/main" val="70767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CB1E8-BC28-4FD2-AE74-2E2E16420E2E}"/>
              </a:ext>
            </a:extLst>
          </p:cNvPr>
          <p:cNvSpPr>
            <a:spLocks noGrp="1"/>
          </p:cNvSpPr>
          <p:nvPr>
            <p:ph type="title"/>
          </p:nvPr>
        </p:nvSpPr>
        <p:spPr/>
        <p:txBody>
          <a:bodyPr>
            <a:normAutofit fontScale="90000"/>
          </a:bodyPr>
          <a:lstStyle/>
          <a:p>
            <a:r>
              <a:rPr lang="en-IN" b="1" dirty="0"/>
              <a:t>GRATED RECURREND UNIT ARCHIETECTURE:</a:t>
            </a:r>
            <a:br>
              <a:rPr lang="en-IN" dirty="0"/>
            </a:br>
            <a:endParaRPr lang="en-US" dirty="0"/>
          </a:p>
        </p:txBody>
      </p:sp>
      <p:sp>
        <p:nvSpPr>
          <p:cNvPr id="3" name="Content Placeholder 2">
            <a:extLst>
              <a:ext uri="{FF2B5EF4-FFF2-40B4-BE49-F238E27FC236}">
                <a16:creationId xmlns:a16="http://schemas.microsoft.com/office/drawing/2014/main" id="{7F14ED31-25A8-4FF4-8FCA-AEEF7ECF20DE}"/>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Implementing the Gated Recurrent Unit (GRU) architecture involves utilizing a type of recurrent neural network (RNN) that incorporates gating mechanisms to manage information flow. By combining reset and update gates, GRU efficiently captures long-range dependencies in sequential data, making it suitable for tasks like Predicting diseases where contextual understanding is crucial for accurate classification.</a:t>
            </a:r>
          </a:p>
          <a:p>
            <a:endParaRPr lang="en-US" dirty="0"/>
          </a:p>
        </p:txBody>
      </p:sp>
    </p:spTree>
    <p:extLst>
      <p:ext uri="{BB962C8B-B14F-4D97-AF65-F5344CB8AC3E}">
        <p14:creationId xmlns:p14="http://schemas.microsoft.com/office/powerpoint/2010/main" val="7664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78CB-9BD5-4D92-8E87-D5B28D7F076E}"/>
              </a:ext>
            </a:extLst>
          </p:cNvPr>
          <p:cNvSpPr>
            <a:spLocks noGrp="1"/>
          </p:cNvSpPr>
          <p:nvPr>
            <p:ph type="title"/>
          </p:nvPr>
        </p:nvSpPr>
        <p:spPr/>
        <p:txBody>
          <a:bodyPr/>
          <a:lstStyle/>
          <a:p>
            <a:r>
              <a:rPr lang="en-IN" b="1" dirty="0"/>
              <a:t>LSTM ARCHITECTURE:</a:t>
            </a:r>
            <a:br>
              <a:rPr lang="en-IN" dirty="0"/>
            </a:br>
            <a:endParaRPr lang="en-US" dirty="0"/>
          </a:p>
        </p:txBody>
      </p:sp>
      <p:sp>
        <p:nvSpPr>
          <p:cNvPr id="3" name="Content Placeholder 2">
            <a:extLst>
              <a:ext uri="{FF2B5EF4-FFF2-40B4-BE49-F238E27FC236}">
                <a16:creationId xmlns:a16="http://schemas.microsoft.com/office/drawing/2014/main" id="{CB38AD2F-B02D-43E7-8B28-2DC4AEA9D1E8}"/>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Long Short-Term Memory (LSTM) is a type of recurrent neural network (RNN) architecture designed to address the vanishing gradient problem and capture long-term dependencies in sequential data. It consists of memory cells, input gates, forget gates, and output gates. The memory cells store information over long sequences, while the gates regulate the flow of information, allowing LSTMs to effectively learn and remember patterns in time-series data. In the context of Predicting diseases architecture helps the model understand the context of user comments and detect spam based on intricate patterns and dependencies within the text.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11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ABSTRACT : </a:t>
            </a:r>
            <a:endParaRPr lang="en-IN" dirty="0"/>
          </a:p>
        </p:txBody>
      </p:sp>
      <p:sp>
        <p:nvSpPr>
          <p:cNvPr id="3" name="Content Placeholder 2"/>
          <p:cNvSpPr>
            <a:spLocks noGrp="1"/>
          </p:cNvSpPr>
          <p:nvPr>
            <p:ph idx="1"/>
          </p:nvPr>
        </p:nvSpPr>
        <p:spPr>
          <a:xfrm>
            <a:off x="676656" y="2011680"/>
            <a:ext cx="10753725" cy="5189220"/>
          </a:xfrm>
        </p:spPr>
        <p:txBody>
          <a:bodyPr>
            <a:noAutofit/>
          </a:bodyPr>
          <a:lstStyle/>
          <a:p>
            <a:r>
              <a:rPr lang="en-IN" sz="2000" dirty="0">
                <a:latin typeface="Times New Roman" panose="02020603050405020304" pitchFamily="18" charset="0"/>
                <a:cs typeface="Times New Roman" panose="02020603050405020304" pitchFamily="18" charset="0"/>
              </a:rPr>
              <a:t>Predicting diseases based on symptoms using Natural Language Processing (NLP) techniques is a burgeoning field with significant potential for improving healthcare diagnostics. NLP enables the analysis and interpretation of unstructured text data, such as patient symptoms recorded in electronic health records or online health forums. This abstract explores the application of NLP techniques in disease prediction based on symptoms, highlighting the benefits, challenges, and future directions of this approach. The abstract begins by introducing the importance of accurate disease prediction and the role of NLP in processing textual symptom data. NLP techniques enable the extraction of relevant information from symptom descriptions, such as the presence, severity, and temporal aspects of symptoms. These techniques also facilitate the identification of symptom co-occurrences and relationships, which can aid in disease prediction.</a:t>
            </a:r>
          </a:p>
          <a:p>
            <a:r>
              <a:rPr lang="en-IN" sz="2000" dirty="0">
                <a:latin typeface="Times New Roman" panose="02020603050405020304" pitchFamily="18" charset="0"/>
                <a:cs typeface="Times New Roman" panose="02020603050405020304" pitchFamily="18" charset="0"/>
              </a:rPr>
              <a:t>Keywords: Disease prediction, Symptoms, Natural Language Processing (NLP), Text analysis, Named Entity Recognition (NER), Semantic Role </a:t>
            </a:r>
            <a:r>
              <a:rPr lang="en-IN" sz="2000" dirty="0" err="1">
                <a:latin typeface="Times New Roman" panose="02020603050405020304" pitchFamily="18" charset="0"/>
                <a:cs typeface="Times New Roman" panose="02020603050405020304" pitchFamily="18" charset="0"/>
              </a:rPr>
              <a:t>Labeling</a:t>
            </a:r>
            <a:r>
              <a:rPr lang="en-IN" sz="2000" dirty="0">
                <a:latin typeface="Times New Roman" panose="02020603050405020304" pitchFamily="18" charset="0"/>
                <a:cs typeface="Times New Roman" panose="02020603050405020304" pitchFamily="18" charset="0"/>
              </a:rPr>
              <a:t> (SRL), Sentiment analysis, Medical ontologies, Deep learning, Transfer learning, Multimodal data.</a:t>
            </a:r>
          </a:p>
        </p:txBody>
      </p:sp>
    </p:spTree>
    <p:extLst>
      <p:ext uri="{BB962C8B-B14F-4D97-AF65-F5344CB8AC3E}">
        <p14:creationId xmlns:p14="http://schemas.microsoft.com/office/powerpoint/2010/main" val="25984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389F-5330-43B9-B397-FB4151159294}"/>
              </a:ext>
            </a:extLst>
          </p:cNvPr>
          <p:cNvSpPr>
            <a:spLocks noGrp="1"/>
          </p:cNvSpPr>
          <p:nvPr>
            <p:ph type="title"/>
          </p:nvPr>
        </p:nvSpPr>
        <p:spPr/>
        <p:txBody>
          <a:bodyPr/>
          <a:lstStyle/>
          <a:p>
            <a:r>
              <a:rPr lang="en-US" dirty="0"/>
              <a:t>OUTPUT:</a:t>
            </a:r>
          </a:p>
        </p:txBody>
      </p:sp>
      <p:pic>
        <p:nvPicPr>
          <p:cNvPr id="5" name="Content Placeholder 4">
            <a:extLst>
              <a:ext uri="{FF2B5EF4-FFF2-40B4-BE49-F238E27FC236}">
                <a16:creationId xmlns:a16="http://schemas.microsoft.com/office/drawing/2014/main" id="{BC0C0F17-F1D5-4AD5-A8A2-CB36294EA246}"/>
              </a:ext>
            </a:extLst>
          </p:cNvPr>
          <p:cNvPicPr>
            <a:picLocks noGrp="1" noChangeAspect="1"/>
          </p:cNvPicPr>
          <p:nvPr>
            <p:ph idx="1"/>
          </p:nvPr>
        </p:nvPicPr>
        <p:blipFill>
          <a:blip r:embed="rId2"/>
          <a:stretch>
            <a:fillRect/>
          </a:stretch>
        </p:blipFill>
        <p:spPr>
          <a:xfrm>
            <a:off x="888748" y="2160588"/>
            <a:ext cx="8174541" cy="3881437"/>
          </a:xfrm>
          <a:prstGeom prst="rect">
            <a:avLst/>
          </a:prstGeom>
        </p:spPr>
      </p:pic>
    </p:spTree>
    <p:extLst>
      <p:ext uri="{BB962C8B-B14F-4D97-AF65-F5344CB8AC3E}">
        <p14:creationId xmlns:p14="http://schemas.microsoft.com/office/powerpoint/2010/main" val="2467134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FCD52-AF5D-48E1-85D9-66B64FD64329}"/>
              </a:ext>
            </a:extLst>
          </p:cNvPr>
          <p:cNvSpPr>
            <a:spLocks noGrp="1"/>
          </p:cNvSpPr>
          <p:nvPr>
            <p:ph type="title"/>
          </p:nvPr>
        </p:nvSpPr>
        <p:spPr/>
        <p:txBody>
          <a:bodyPr/>
          <a:lstStyle/>
          <a:p>
            <a:r>
              <a:rPr lang="en-US" dirty="0"/>
              <a:t>OUTPUT:</a:t>
            </a:r>
          </a:p>
        </p:txBody>
      </p:sp>
      <p:pic>
        <p:nvPicPr>
          <p:cNvPr id="4" name="Content Placeholder 3">
            <a:extLst>
              <a:ext uri="{FF2B5EF4-FFF2-40B4-BE49-F238E27FC236}">
                <a16:creationId xmlns:a16="http://schemas.microsoft.com/office/drawing/2014/main" id="{DA5F9513-B371-4E70-A743-DB824A802C52}"/>
              </a:ext>
            </a:extLst>
          </p:cNvPr>
          <p:cNvPicPr>
            <a:picLocks noGrp="1" noChangeAspect="1"/>
          </p:cNvPicPr>
          <p:nvPr>
            <p:ph idx="1"/>
          </p:nvPr>
        </p:nvPicPr>
        <p:blipFill>
          <a:blip r:embed="rId2"/>
          <a:stretch>
            <a:fillRect/>
          </a:stretch>
        </p:blipFill>
        <p:spPr>
          <a:xfrm>
            <a:off x="677863" y="2379484"/>
            <a:ext cx="8596312" cy="3443645"/>
          </a:xfrm>
          <a:prstGeom prst="rect">
            <a:avLst/>
          </a:prstGeom>
        </p:spPr>
      </p:pic>
    </p:spTree>
    <p:extLst>
      <p:ext uri="{BB962C8B-B14F-4D97-AF65-F5344CB8AC3E}">
        <p14:creationId xmlns:p14="http://schemas.microsoft.com/office/powerpoint/2010/main" val="2771727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CAEE-277C-43C1-BF99-03F29D3F2999}"/>
              </a:ext>
            </a:extLst>
          </p:cNvPr>
          <p:cNvSpPr>
            <a:spLocks noGrp="1"/>
          </p:cNvSpPr>
          <p:nvPr>
            <p:ph type="title"/>
          </p:nvPr>
        </p:nvSpPr>
        <p:spPr/>
        <p:txBody>
          <a:bodyPr/>
          <a:lstStyle/>
          <a:p>
            <a:r>
              <a:rPr lang="en-US" dirty="0"/>
              <a:t>OUTPUT:</a:t>
            </a:r>
          </a:p>
        </p:txBody>
      </p:sp>
      <p:pic>
        <p:nvPicPr>
          <p:cNvPr id="4" name="Content Placeholder 3">
            <a:extLst>
              <a:ext uri="{FF2B5EF4-FFF2-40B4-BE49-F238E27FC236}">
                <a16:creationId xmlns:a16="http://schemas.microsoft.com/office/drawing/2014/main" id="{9E41EB4C-51CE-4BC0-8C7A-8DEFA7083E0E}"/>
              </a:ext>
            </a:extLst>
          </p:cNvPr>
          <p:cNvPicPr>
            <a:picLocks noGrp="1" noChangeAspect="1"/>
          </p:cNvPicPr>
          <p:nvPr>
            <p:ph idx="1"/>
          </p:nvPr>
        </p:nvPicPr>
        <p:blipFill>
          <a:blip r:embed="rId2"/>
          <a:stretch>
            <a:fillRect/>
          </a:stretch>
        </p:blipFill>
        <p:spPr>
          <a:xfrm>
            <a:off x="683647" y="2160588"/>
            <a:ext cx="8584743" cy="3881437"/>
          </a:xfrm>
          <a:prstGeom prst="rect">
            <a:avLst/>
          </a:prstGeom>
        </p:spPr>
      </p:pic>
    </p:spTree>
    <p:extLst>
      <p:ext uri="{BB962C8B-B14F-4D97-AF65-F5344CB8AC3E}">
        <p14:creationId xmlns:p14="http://schemas.microsoft.com/office/powerpoint/2010/main" val="3941018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D8EFE-E5B4-41DB-A7EA-8AF590FD7DE9}"/>
              </a:ext>
            </a:extLst>
          </p:cNvPr>
          <p:cNvSpPr>
            <a:spLocks noGrp="1"/>
          </p:cNvSpPr>
          <p:nvPr>
            <p:ph type="title"/>
          </p:nvPr>
        </p:nvSpPr>
        <p:spPr/>
        <p:txBody>
          <a:bodyPr/>
          <a:lstStyle/>
          <a:p>
            <a:r>
              <a:rPr lang="en-US" dirty="0"/>
              <a:t>OUTPUT:</a:t>
            </a:r>
          </a:p>
        </p:txBody>
      </p:sp>
      <p:pic>
        <p:nvPicPr>
          <p:cNvPr id="4" name="Content Placeholder 3">
            <a:extLst>
              <a:ext uri="{FF2B5EF4-FFF2-40B4-BE49-F238E27FC236}">
                <a16:creationId xmlns:a16="http://schemas.microsoft.com/office/drawing/2014/main" id="{DE757A48-08BC-4113-8166-8258A251DD1B}"/>
              </a:ext>
            </a:extLst>
          </p:cNvPr>
          <p:cNvPicPr>
            <a:picLocks noGrp="1" noChangeAspect="1"/>
          </p:cNvPicPr>
          <p:nvPr>
            <p:ph idx="1"/>
          </p:nvPr>
        </p:nvPicPr>
        <p:blipFill>
          <a:blip r:embed="rId2"/>
          <a:stretch>
            <a:fillRect/>
          </a:stretch>
        </p:blipFill>
        <p:spPr>
          <a:xfrm>
            <a:off x="2295644" y="2160588"/>
            <a:ext cx="5360750" cy="3881437"/>
          </a:xfrm>
          <a:prstGeom prst="rect">
            <a:avLst/>
          </a:prstGeom>
        </p:spPr>
      </p:pic>
    </p:spTree>
    <p:extLst>
      <p:ext uri="{BB962C8B-B14F-4D97-AF65-F5344CB8AC3E}">
        <p14:creationId xmlns:p14="http://schemas.microsoft.com/office/powerpoint/2010/main" val="3044617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26D5-FBC1-4527-AEE6-396E8F19585C}"/>
              </a:ext>
            </a:extLst>
          </p:cNvPr>
          <p:cNvSpPr>
            <a:spLocks noGrp="1"/>
          </p:cNvSpPr>
          <p:nvPr>
            <p:ph type="title"/>
          </p:nvPr>
        </p:nvSpPr>
        <p:spPr/>
        <p:txBody>
          <a:bodyPr/>
          <a:lstStyle/>
          <a:p>
            <a:r>
              <a:rPr lang="en-IN" b="1" dirty="0"/>
              <a:t>CONCLUSION:</a:t>
            </a:r>
            <a:br>
              <a:rPr lang="en-IN" dirty="0"/>
            </a:br>
            <a:endParaRPr lang="en-US" dirty="0"/>
          </a:p>
        </p:txBody>
      </p:sp>
      <p:sp>
        <p:nvSpPr>
          <p:cNvPr id="3" name="Content Placeholder 2">
            <a:extLst>
              <a:ext uri="{FF2B5EF4-FFF2-40B4-BE49-F238E27FC236}">
                <a16:creationId xmlns:a16="http://schemas.microsoft.com/office/drawing/2014/main" id="{AC20488B-E6C1-48A6-A093-1B21DF9BFF20}"/>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employing Natural Language Processing (NLP) techniques for disease prediction based on symptoms holds tremendous potential for revolutionizing healthcare. The integration of advanced machine learning models and semantic analysis allows for more accurate and timely identification of diseases, facilitating early intervention and personalized medical care. Further research and development in this field could significantly enhance the efficiency of diagnostic processes, ultimately leading to improved patient outcomes and healthcare system effectiveness.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914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FC5B-A5BC-4E50-A0B5-C77EB1545755}"/>
              </a:ext>
            </a:extLst>
          </p:cNvPr>
          <p:cNvSpPr>
            <a:spLocks noGrp="1"/>
          </p:cNvSpPr>
          <p:nvPr>
            <p:ph type="title"/>
          </p:nvPr>
        </p:nvSpPr>
        <p:spPr/>
        <p:txBody>
          <a:bodyPr/>
          <a:lstStyle/>
          <a:p>
            <a:r>
              <a:rPr lang="en-IN" b="1" dirty="0"/>
              <a:t>FUTURE WORK:</a:t>
            </a:r>
            <a:br>
              <a:rPr lang="en-IN" dirty="0"/>
            </a:br>
            <a:endParaRPr lang="en-US" dirty="0"/>
          </a:p>
        </p:txBody>
      </p:sp>
      <p:sp>
        <p:nvSpPr>
          <p:cNvPr id="3" name="Content Placeholder 2">
            <a:extLst>
              <a:ext uri="{FF2B5EF4-FFF2-40B4-BE49-F238E27FC236}">
                <a16:creationId xmlns:a16="http://schemas.microsoft.com/office/drawing/2014/main" id="{2257A7DC-C89F-4093-B0C1-3BE20548859E}"/>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Future work can focus on refining disease prediction through NLP by developing advanced semantic embeddings that capture subtle contextual relationships between symptoms, enhancing the model's ability to discern complex patterns in medical text data. </a:t>
            </a:r>
          </a:p>
          <a:p>
            <a:r>
              <a:rPr lang="en-IN" sz="2000" dirty="0">
                <a:latin typeface="Times New Roman" panose="02020603050405020304" pitchFamily="18" charset="0"/>
                <a:cs typeface="Times New Roman" panose="02020603050405020304" pitchFamily="18" charset="0"/>
              </a:rPr>
              <a:t>Explore the integration of continuous learning mechanisms to adapt and update the disease prediction model over time, accommodating new medical knowledge, evolving symptom patterns, and ensuring the system's relevance in dynamic healthcare environments. </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432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EXISTING SYSTEM:</a:t>
            </a:r>
            <a:br>
              <a:rPr lang="en-IN" dirty="0"/>
            </a:br>
            <a:endParaRPr lang="en-IN" dirty="0"/>
          </a:p>
        </p:txBody>
      </p:sp>
      <p:sp>
        <p:nvSpPr>
          <p:cNvPr id="3" name="Content Placeholder 2"/>
          <p:cNvSpPr>
            <a:spLocks noGrp="1"/>
          </p:cNvSpPr>
          <p:nvPr>
            <p:ph idx="1"/>
          </p:nvPr>
        </p:nvSpPr>
        <p:spPr>
          <a:xfrm>
            <a:off x="1234440" y="1463040"/>
            <a:ext cx="8746173" cy="5297978"/>
          </a:xfrm>
        </p:spPr>
        <p:txBody>
          <a:bodyPr>
            <a:normAutofit/>
          </a:bodyPr>
          <a:lstStyle/>
          <a:p>
            <a:pPr algn="just"/>
            <a:r>
              <a:rPr lang="en-IN" sz="2000" dirty="0">
                <a:latin typeface="Times New Roman" panose="02020603050405020304" pitchFamily="18" charset="0"/>
                <a:cs typeface="Times New Roman" panose="02020603050405020304" pitchFamily="18" charset="0"/>
              </a:rPr>
              <a:t>This systematic review surveyed automatic emotion recognition systems applied in real clinical contexts, focusing on populations with pathologies. The review included 52 scientific papers meeting the inclusion criteria. Clinical applications primarily targeted </a:t>
            </a:r>
            <a:r>
              <a:rPr lang="en-IN" sz="2000" dirty="0" err="1">
                <a:latin typeface="Times New Roman" panose="02020603050405020304" pitchFamily="18" charset="0"/>
                <a:cs typeface="Times New Roman" panose="02020603050405020304" pitchFamily="18" charset="0"/>
              </a:rPr>
              <a:t>neuro</a:t>
            </a:r>
            <a:r>
              <a:rPr lang="en-IN" sz="2000" dirty="0">
                <a:latin typeface="Times New Roman" panose="02020603050405020304" pitchFamily="18" charset="0"/>
                <a:cs typeface="Times New Roman" panose="02020603050405020304" pitchFamily="18" charset="0"/>
              </a:rPr>
              <a:t>-developmental, neurological, and psychiatric disorders, aiming to diagnose, monitor, or treat emotional symptoms. Observational study designs were common for monitoring and diagnosis, while interventional approaches were used for treatment. Video and audio signals were the most adopted, and supervised shallow learning was the prevalent approach for emotion recognition algorithms. Clinical limitations included small sample sizes, absence of control groups, and lack of real-life conditions testing. Technically, heterogeneity in performance metrics, datasets, and algorithms challenged result comparability, robustness, reliability, and reproducibility. Suggested guidelines were provided to address these challenges and guide future research.</a:t>
            </a:r>
          </a:p>
        </p:txBody>
      </p:sp>
    </p:spTree>
    <p:extLst>
      <p:ext uri="{BB962C8B-B14F-4D97-AF65-F5344CB8AC3E}">
        <p14:creationId xmlns:p14="http://schemas.microsoft.com/office/powerpoint/2010/main" val="28061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DEMERITS</a:t>
            </a:r>
            <a:endParaRPr lang="en-IN" dirty="0"/>
          </a:p>
        </p:txBody>
      </p:sp>
      <p:sp>
        <p:nvSpPr>
          <p:cNvPr id="3" name="Content Placeholder 2"/>
          <p:cNvSpPr>
            <a:spLocks noGrp="1"/>
          </p:cNvSpPr>
          <p:nvPr>
            <p:ph idx="1"/>
          </p:nvPr>
        </p:nvSpPr>
        <p:spPr/>
        <p:txBody>
          <a:bodyPr>
            <a:normAutofit/>
          </a:bodyPr>
          <a:lstStyle/>
          <a:p>
            <a:pPr lvl="0"/>
            <a:r>
              <a:rPr lang="en-US" dirty="0"/>
              <a:t>Focused on only emotion Recognition medical diagnosis.</a:t>
            </a:r>
            <a:endParaRPr lang="en-IN" dirty="0"/>
          </a:p>
          <a:p>
            <a:pPr lvl="0"/>
            <a:r>
              <a:rPr lang="en-US" dirty="0"/>
              <a:t>They did not compared more than an algorithms to getting better accuracy level. </a:t>
            </a:r>
            <a:endParaRPr lang="en-IN" dirty="0"/>
          </a:p>
          <a:p>
            <a:pPr lvl="0"/>
            <a:r>
              <a:rPr lang="en-US" dirty="0"/>
              <a:t>They did not build the deploy model.</a:t>
            </a:r>
            <a:endParaRPr lang="en-IN" dirty="0"/>
          </a:p>
          <a:p>
            <a:pPr lvl="0"/>
            <a:r>
              <a:rPr lang="en-US" dirty="0"/>
              <a:t>Limited scope.</a:t>
            </a:r>
            <a:endParaRPr lang="en-IN" dirty="0"/>
          </a:p>
          <a:p>
            <a:pPr lvl="0"/>
            <a:r>
              <a:rPr lang="en-US" dirty="0"/>
              <a:t>The accuracy level and performance level are low. </a:t>
            </a:r>
            <a:endParaRPr lang="en-IN" dirty="0"/>
          </a:p>
        </p:txBody>
      </p:sp>
    </p:spTree>
    <p:extLst>
      <p:ext uri="{BB962C8B-B14F-4D97-AF65-F5344CB8AC3E}">
        <p14:creationId xmlns:p14="http://schemas.microsoft.com/office/powerpoint/2010/main" val="2363304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PROPOSED SYSTEM:</a:t>
            </a:r>
            <a:br>
              <a:rPr lang="en-IN" dirty="0"/>
            </a:br>
            <a:endParaRPr lang="en-IN" dirty="0"/>
          </a:p>
        </p:txBody>
      </p:sp>
      <p:sp>
        <p:nvSpPr>
          <p:cNvPr id="3" name="Content Placeholder 2"/>
          <p:cNvSpPr>
            <a:spLocks noGrp="1"/>
          </p:cNvSpPr>
          <p:nvPr>
            <p:ph idx="1"/>
          </p:nvPr>
        </p:nvSpPr>
        <p:spPr>
          <a:xfrm>
            <a:off x="1211580" y="1325880"/>
            <a:ext cx="8769033" cy="5532120"/>
          </a:xfrm>
        </p:spPr>
        <p:txBody>
          <a:bodyPr>
            <a:normAutofit/>
          </a:bodyPr>
          <a:lstStyle/>
          <a:p>
            <a:pPr marL="0" indent="0">
              <a:buNone/>
            </a:pPr>
            <a:r>
              <a:rPr lang="en-IN" sz="1400" dirty="0"/>
              <a:t> </a:t>
            </a:r>
          </a:p>
          <a:p>
            <a:r>
              <a:rPr lang="en-IN" sz="1400" dirty="0"/>
              <a:t>The proposed system aims to leverage NLP techniques for disease prediction based on symptoms, incorporating advancements in the field to enhance accuracy and usability. The system consists of several components and methodologies to achieve its objective. The key components of the proposed system are as follows. Data Collection: The system will gather a comprehensive dataset comprising symptom descriptions along with their corresponding disease labels. This dataset can be obtained from electronic health records, patient forums, medical literature, or crowd sourced platforms. The dataset will serve as the foundation for training and evaluating the disease prediction model. Pre-processing and Text Analysis: The system will employ NLP techniques for pre-processing and text analysis. This includes tasks such as tokenization, part-of-speech tagging, and syntactic parsing to extract relevant information from symptom descriptions. Named Entity Recognition (NER) will be applied to identify medical entities (symptoms, body parts, medical conditions) mentioned in the text. Semantic Role </a:t>
            </a:r>
            <a:r>
              <a:rPr lang="en-IN" sz="1400" dirty="0" err="1"/>
              <a:t>Labeling</a:t>
            </a:r>
            <a:r>
              <a:rPr lang="en-IN" sz="1400" dirty="0"/>
              <a:t> (SRL) will help understand the relationships between symptoms and modifiers, aiding in accurate symptom interpretation.</a:t>
            </a:r>
          </a:p>
        </p:txBody>
      </p:sp>
    </p:spTree>
    <p:extLst>
      <p:ext uri="{BB962C8B-B14F-4D97-AF65-F5344CB8AC3E}">
        <p14:creationId xmlns:p14="http://schemas.microsoft.com/office/powerpoint/2010/main" val="80782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MERITS</a:t>
            </a:r>
            <a:endParaRPr lang="en-IN" dirty="0"/>
          </a:p>
        </p:txBody>
      </p:sp>
      <p:sp>
        <p:nvSpPr>
          <p:cNvPr id="3" name="Content Placeholder 2"/>
          <p:cNvSpPr>
            <a:spLocks noGrp="1"/>
          </p:cNvSpPr>
          <p:nvPr>
            <p:ph idx="1"/>
          </p:nvPr>
        </p:nvSpPr>
        <p:spPr/>
        <p:txBody>
          <a:bodyPr>
            <a:normAutofit/>
          </a:bodyPr>
          <a:lstStyle/>
          <a:p>
            <a:pPr lvl="0"/>
            <a:r>
              <a:rPr lang="en-US" dirty="0"/>
              <a:t>We compared more than a two algorithms to getting better accuracy level.</a:t>
            </a:r>
            <a:endParaRPr lang="en-IN" dirty="0"/>
          </a:p>
          <a:p>
            <a:pPr lvl="0"/>
            <a:r>
              <a:rPr lang="en-US" dirty="0"/>
              <a:t>We predict </a:t>
            </a:r>
            <a:r>
              <a:rPr lang="en-US" dirty="0" err="1"/>
              <a:t>symtoms</a:t>
            </a:r>
            <a:r>
              <a:rPr lang="en-US" dirty="0"/>
              <a:t> to disease using </a:t>
            </a:r>
            <a:r>
              <a:rPr lang="en-US" dirty="0" err="1"/>
              <a:t>nlp</a:t>
            </a:r>
            <a:r>
              <a:rPr lang="en-US" dirty="0"/>
              <a:t> techniques.</a:t>
            </a:r>
            <a:endParaRPr lang="en-IN" dirty="0"/>
          </a:p>
          <a:p>
            <a:pPr lvl="0"/>
            <a:r>
              <a:rPr lang="en-US" dirty="0"/>
              <a:t>We improve the accuracy.</a:t>
            </a:r>
            <a:endParaRPr lang="en-IN" dirty="0"/>
          </a:p>
          <a:p>
            <a:pPr lvl="0"/>
            <a:r>
              <a:rPr lang="en-US" dirty="0"/>
              <a:t>We develop a full stack framework based application for deployment purpose.</a:t>
            </a:r>
            <a:endParaRPr lang="en-IN" dirty="0"/>
          </a:p>
          <a:p>
            <a:pPr lvl="0"/>
            <a:r>
              <a:rPr lang="en-US" dirty="0"/>
              <a:t>We improved the accuracy level and performance level.</a:t>
            </a:r>
            <a:endParaRPr lang="en-IN" dirty="0"/>
          </a:p>
        </p:txBody>
      </p:sp>
    </p:spTree>
    <p:extLst>
      <p:ext uri="{BB962C8B-B14F-4D97-AF65-F5344CB8AC3E}">
        <p14:creationId xmlns:p14="http://schemas.microsoft.com/office/powerpoint/2010/main" val="218928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902A-D95D-4994-9254-D61B6DAB1ADD}"/>
              </a:ext>
            </a:extLst>
          </p:cNvPr>
          <p:cNvSpPr>
            <a:spLocks noGrp="1"/>
          </p:cNvSpPr>
          <p:nvPr>
            <p:ph type="title"/>
          </p:nvPr>
        </p:nvSpPr>
        <p:spPr/>
        <p:txBody>
          <a:bodyPr/>
          <a:lstStyle/>
          <a:p>
            <a:r>
              <a:rPr lang="en-US" b="1" dirty="0"/>
              <a:t>LITERATURE REVIEW:</a:t>
            </a:r>
            <a:br>
              <a:rPr lang="en-IN" dirty="0"/>
            </a:br>
            <a:endParaRPr lang="en-US" dirty="0"/>
          </a:p>
        </p:txBody>
      </p:sp>
      <p:sp>
        <p:nvSpPr>
          <p:cNvPr id="3" name="Content Placeholder 2">
            <a:extLst>
              <a:ext uri="{FF2B5EF4-FFF2-40B4-BE49-F238E27FC236}">
                <a16:creationId xmlns:a16="http://schemas.microsoft.com/office/drawing/2014/main" id="{3CBBC08A-DCC8-4FF7-87B3-1527FBE9F646}"/>
              </a:ext>
            </a:extLst>
          </p:cNvPr>
          <p:cNvSpPr>
            <a:spLocks noGrp="1"/>
          </p:cNvSpPr>
          <p:nvPr>
            <p:ph idx="1"/>
          </p:nvPr>
        </p:nvSpPr>
        <p:spPr>
          <a:xfrm>
            <a:off x="677334" y="1488613"/>
            <a:ext cx="8596668" cy="3880773"/>
          </a:xfrm>
        </p:spPr>
        <p:txBody>
          <a:bodyPr>
            <a:noAutofit/>
          </a:bodyPr>
          <a:lstStyle/>
          <a:p>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NLP based Segmentation Protocol for Predicting Diseases and Finding Doctors </a:t>
            </a:r>
            <a:endParaRPr lang="en-IN"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Author</a:t>
            </a:r>
            <a:r>
              <a:rPr lang="en-US" dirty="0" err="1">
                <a:latin typeface="Times New Roman" panose="02020603050405020304" pitchFamily="18" charset="0"/>
                <a:cs typeface="Times New Roman" panose="02020603050405020304" pitchFamily="18" charset="0"/>
              </a:rPr>
              <a:t>:Aswathy</a:t>
            </a:r>
            <a:r>
              <a:rPr lang="en-US" dirty="0">
                <a:latin typeface="Times New Roman" panose="02020603050405020304" pitchFamily="18" charset="0"/>
                <a:cs typeface="Times New Roman" panose="02020603050405020304" pitchFamily="18" charset="0"/>
              </a:rPr>
              <a:t> K P1, </a:t>
            </a:r>
            <a:r>
              <a:rPr lang="en-US" dirty="0" err="1">
                <a:latin typeface="Times New Roman" panose="02020603050405020304" pitchFamily="18" charset="0"/>
                <a:cs typeface="Times New Roman" panose="02020603050405020304" pitchFamily="18" charset="0"/>
              </a:rPr>
              <a:t>Rathi</a:t>
            </a:r>
            <a:r>
              <a:rPr lang="en-US" dirty="0">
                <a:latin typeface="Times New Roman" panose="02020603050405020304" pitchFamily="18" charset="0"/>
                <a:cs typeface="Times New Roman" panose="02020603050405020304" pitchFamily="18" charset="0"/>
              </a:rPr>
              <a:t> R2, </a:t>
            </a:r>
            <a:r>
              <a:rPr lang="en-US" dirty="0" err="1">
                <a:latin typeface="Times New Roman" panose="02020603050405020304" pitchFamily="18" charset="0"/>
                <a:cs typeface="Times New Roman" panose="02020603050405020304" pitchFamily="18" charset="0"/>
              </a:rPr>
              <a:t>Shyam</a:t>
            </a:r>
            <a:r>
              <a:rPr lang="en-US" dirty="0">
                <a:latin typeface="Times New Roman" panose="02020603050405020304" pitchFamily="18" charset="0"/>
                <a:cs typeface="Times New Roman" panose="02020603050405020304" pitchFamily="18" charset="0"/>
              </a:rPr>
              <a:t> Shankar E P3 </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2019</a:t>
            </a:r>
          </a:p>
          <a:p>
            <a:r>
              <a:rPr lang="en-US" dirty="0">
                <a:latin typeface="Times New Roman" panose="02020603050405020304" pitchFamily="18" charset="0"/>
                <a:cs typeface="Times New Roman" panose="02020603050405020304" pitchFamily="18" charset="0"/>
              </a:rPr>
              <a:t>-In these decades the Web-browsing have become a habitual or imperative thing for the mankind. The people have been using many browsers, online/offline Apps and Software for their daily needs including their healthcare queries. The proper clarification of such healthcare queries and accurate disease-predictions will be very serviceable for the society. In light of this we developed a medical query system which has the ability not only to predict the disease by analyzing the user’s symptoms but also to suggest doctors in user’s locality if entered the locale while registering. In this paper we proposed a NLP based Unstructured Data Processing Method (NUDPM) which enables the facile segmentation and extraction of medical terms/symptoms from the user queries. The analysis of this NUDPM computed data with a predefined ‘Disease data base’ will predict the disease accurately. As well as the execution of Doctor-Type selection methods will choose appropriate doctors near to user’s locality. Finally the system exhibits the details of the disease and nearby doctors to user. </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56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DA11-BC25-408A-AD3C-689C396D6B22}"/>
              </a:ext>
            </a:extLst>
          </p:cNvPr>
          <p:cNvSpPr>
            <a:spLocks noGrp="1"/>
          </p:cNvSpPr>
          <p:nvPr>
            <p:ph type="title"/>
          </p:nvPr>
        </p:nvSpPr>
        <p:spPr/>
        <p:txBody>
          <a:bodyPr/>
          <a:lstStyle/>
          <a:p>
            <a:r>
              <a:rPr lang="en-US" b="1" dirty="0"/>
              <a:t>LITERATURE REVIEW:</a:t>
            </a:r>
            <a:br>
              <a:rPr lang="en-IN" dirty="0"/>
            </a:br>
            <a:endParaRPr lang="en-US" dirty="0"/>
          </a:p>
        </p:txBody>
      </p:sp>
      <p:sp>
        <p:nvSpPr>
          <p:cNvPr id="3" name="Content Placeholder 2">
            <a:extLst>
              <a:ext uri="{FF2B5EF4-FFF2-40B4-BE49-F238E27FC236}">
                <a16:creationId xmlns:a16="http://schemas.microsoft.com/office/drawing/2014/main" id="{A574F6C6-0303-4BE0-B4BF-D310183E30E7}"/>
              </a:ext>
            </a:extLst>
          </p:cNvPr>
          <p:cNvSpPr>
            <a:spLocks noGrp="1"/>
          </p:cNvSpPr>
          <p:nvPr>
            <p:ph idx="1"/>
          </p:nvPr>
        </p:nvSpPr>
        <p:spPr>
          <a:xfrm>
            <a:off x="542423" y="1635933"/>
            <a:ext cx="8596668" cy="3880773"/>
          </a:xfrm>
        </p:spPr>
        <p:txBody>
          <a:bodyPr>
            <a:noAutofit/>
          </a:bodyPr>
          <a:lstStyle/>
          <a:p>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Multiple Disease Prognostication Based On Symptoms Using Machine Learning Techniques </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Kajal Patil , </a:t>
            </a:r>
            <a:r>
              <a:rPr lang="en-US" dirty="0" err="1">
                <a:latin typeface="Times New Roman" panose="02020603050405020304" pitchFamily="18" charset="0"/>
                <a:cs typeface="Times New Roman" panose="02020603050405020304" pitchFamily="18" charset="0"/>
              </a:rPr>
              <a:t>Sakshee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Pawar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Pramita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Sandhyan</a:t>
            </a:r>
            <a:r>
              <a:rPr lang="en-US" dirty="0">
                <a:latin typeface="Times New Roman" panose="02020603050405020304" pitchFamily="18" charset="0"/>
                <a:cs typeface="Times New Roman" panose="02020603050405020304" pitchFamily="18" charset="0"/>
              </a:rPr>
              <a:t> and Jyoti </a:t>
            </a:r>
            <a:r>
              <a:rPr lang="en-US" dirty="0" err="1">
                <a:latin typeface="Times New Roman" panose="02020603050405020304" pitchFamily="18" charset="0"/>
                <a:cs typeface="Times New Roman" panose="02020603050405020304" pitchFamily="18" charset="0"/>
              </a:rPr>
              <a:t>Kundale</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2022</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Disease Prediction system that uses Machine Learning forecasts the ailments on the basis of the data pertaining to the symptoms entered by the user and provides trustworthy findings based on that data. If the patient isn’t in any danger and the user merely wants to know what kind of ailment he or she has had. It is a system that gives the user suggestions and methods on how to keep their health system in good shape, as well as a way to find out if they have a sickness utilizing this forecast. Due to a diversity of diseases and a lower doctor-patient ratio, the use of particular disease prediction technologies as well as concerns about health has risen. We are focusing on offering customers with an instant and accurate disease prognosis based on the symptoms they enter, as well as the severity of the condition projected. It will provide the best algorithm and doctor consultation. Different machine learning algorithms are employed to forecast illnesses, ensuring speedy and reliable predictions </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47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C891-3B00-4DF5-A1BF-624DB8F5F971}"/>
              </a:ext>
            </a:extLst>
          </p:cNvPr>
          <p:cNvSpPr>
            <a:spLocks noGrp="1"/>
          </p:cNvSpPr>
          <p:nvPr>
            <p:ph type="title"/>
          </p:nvPr>
        </p:nvSpPr>
        <p:spPr>
          <a:xfrm>
            <a:off x="392521" y="264826"/>
            <a:ext cx="8596668" cy="1320800"/>
          </a:xfrm>
        </p:spPr>
        <p:txBody>
          <a:bodyPr/>
          <a:lstStyle/>
          <a:p>
            <a:r>
              <a:rPr lang="en-AU" b="1" dirty="0"/>
              <a:t>SYSTEM STUDY:</a:t>
            </a:r>
            <a:br>
              <a:rPr lang="en-AU" dirty="0"/>
            </a:br>
            <a:endParaRPr lang="en-US" dirty="0"/>
          </a:p>
        </p:txBody>
      </p:sp>
      <p:sp>
        <p:nvSpPr>
          <p:cNvPr id="3" name="Content Placeholder 2">
            <a:extLst>
              <a:ext uri="{FF2B5EF4-FFF2-40B4-BE49-F238E27FC236}">
                <a16:creationId xmlns:a16="http://schemas.microsoft.com/office/drawing/2014/main" id="{92FC2A85-F73E-4A0A-9413-0B2F4B1A571A}"/>
              </a:ext>
            </a:extLst>
          </p:cNvPr>
          <p:cNvSpPr>
            <a:spLocks noGrp="1"/>
          </p:cNvSpPr>
          <p:nvPr>
            <p:ph idx="1"/>
          </p:nvPr>
        </p:nvSpPr>
        <p:spPr>
          <a:xfrm>
            <a:off x="542422" y="1585626"/>
            <a:ext cx="9471007" cy="4590322"/>
          </a:xfrm>
        </p:spPr>
        <p:txBody>
          <a:bodyPr>
            <a:normAutofit fontScale="32500" lnSpcReduction="20000"/>
          </a:bodyPr>
          <a:lstStyle/>
          <a:p>
            <a:pPr marL="0" indent="0">
              <a:buNone/>
            </a:pPr>
            <a:r>
              <a:rPr lang="en-AU" sz="4500" b="1" dirty="0">
                <a:latin typeface="Times New Roman" panose="02020603050405020304" pitchFamily="18" charset="0"/>
                <a:cs typeface="Times New Roman" panose="02020603050405020304" pitchFamily="18" charset="0"/>
              </a:rPr>
              <a:t>Overview of the system</a:t>
            </a:r>
            <a:endParaRPr lang="en-AU" sz="4500" dirty="0">
              <a:latin typeface="Times New Roman" panose="02020603050405020304" pitchFamily="18" charset="0"/>
              <a:cs typeface="Times New Roman" panose="02020603050405020304" pitchFamily="18" charset="0"/>
            </a:endParaRPr>
          </a:p>
          <a:p>
            <a:r>
              <a:rPr lang="en-AU" sz="4500" dirty="0">
                <a:latin typeface="Times New Roman" panose="02020603050405020304" pitchFamily="18" charset="0"/>
                <a:cs typeface="Times New Roman" panose="02020603050405020304" pitchFamily="18" charset="0"/>
              </a:rPr>
              <a:t>The system utilizes Natural Language Processing (NLP) techniques to </a:t>
            </a:r>
            <a:r>
              <a:rPr lang="en-AU" sz="4500" dirty="0" err="1">
                <a:latin typeface="Times New Roman" panose="02020603050405020304" pitchFamily="18" charset="0"/>
                <a:cs typeface="Times New Roman" panose="02020603050405020304" pitchFamily="18" charset="0"/>
              </a:rPr>
              <a:t>analyze</a:t>
            </a:r>
            <a:r>
              <a:rPr lang="en-AU" sz="4500" dirty="0">
                <a:latin typeface="Times New Roman" panose="02020603050405020304" pitchFamily="18" charset="0"/>
                <a:cs typeface="Times New Roman" panose="02020603050405020304" pitchFamily="18" charset="0"/>
              </a:rPr>
              <a:t> and predict diseases based on symptoms, extracting meaningful patterns from textual symptom descriptions to enable accurate and timely disease identification. </a:t>
            </a:r>
            <a:br>
              <a:rPr lang="en-AU" sz="4500" dirty="0">
                <a:latin typeface="Times New Roman" panose="02020603050405020304" pitchFamily="18" charset="0"/>
                <a:cs typeface="Times New Roman" panose="02020603050405020304" pitchFamily="18" charset="0"/>
              </a:rPr>
            </a:br>
            <a:br>
              <a:rPr lang="en-AU" sz="4500" dirty="0">
                <a:latin typeface="Times New Roman" panose="02020603050405020304" pitchFamily="18" charset="0"/>
                <a:cs typeface="Times New Roman" panose="02020603050405020304" pitchFamily="18" charset="0"/>
              </a:rPr>
            </a:br>
            <a:endParaRPr lang="en-AU" sz="4500" dirty="0">
              <a:latin typeface="Times New Roman" panose="02020603050405020304" pitchFamily="18" charset="0"/>
              <a:cs typeface="Times New Roman" panose="02020603050405020304" pitchFamily="18" charset="0"/>
            </a:endParaRPr>
          </a:p>
          <a:p>
            <a:pPr marL="0" indent="0">
              <a:buNone/>
            </a:pPr>
            <a:r>
              <a:rPr lang="en-AU" sz="4500" b="1" dirty="0">
                <a:latin typeface="Times New Roman" panose="02020603050405020304" pitchFamily="18" charset="0"/>
                <a:cs typeface="Times New Roman" panose="02020603050405020304" pitchFamily="18" charset="0"/>
              </a:rPr>
              <a:t>AIM:</a:t>
            </a:r>
            <a:endParaRPr lang="en-AU" sz="4500" dirty="0">
              <a:latin typeface="Times New Roman" panose="02020603050405020304" pitchFamily="18" charset="0"/>
              <a:cs typeface="Times New Roman" panose="02020603050405020304" pitchFamily="18" charset="0"/>
            </a:endParaRPr>
          </a:p>
          <a:p>
            <a:r>
              <a:rPr lang="en-AU" sz="4500" dirty="0">
                <a:latin typeface="Times New Roman" panose="02020603050405020304" pitchFamily="18" charset="0"/>
                <a:cs typeface="Times New Roman" panose="02020603050405020304" pitchFamily="18" charset="0"/>
              </a:rPr>
              <a:t>Develop a disease prediction system leveraging NLP techniques to analyse and interpret textual symptom descriptions, facilitating accurate and timely diagnosis for improved healthcare outcomes. </a:t>
            </a:r>
          </a:p>
          <a:p>
            <a:pPr marL="0" indent="0">
              <a:buNone/>
            </a:pPr>
            <a:br>
              <a:rPr lang="en-AU" sz="4500" dirty="0">
                <a:latin typeface="Times New Roman" panose="02020603050405020304" pitchFamily="18" charset="0"/>
                <a:cs typeface="Times New Roman" panose="02020603050405020304" pitchFamily="18" charset="0"/>
              </a:rPr>
            </a:br>
            <a:endParaRPr lang="en-AU" sz="4500" dirty="0">
              <a:latin typeface="Times New Roman" panose="02020603050405020304" pitchFamily="18" charset="0"/>
              <a:cs typeface="Times New Roman" panose="02020603050405020304" pitchFamily="18" charset="0"/>
            </a:endParaRPr>
          </a:p>
          <a:p>
            <a:pPr marL="0" indent="0">
              <a:buNone/>
            </a:pPr>
            <a:r>
              <a:rPr lang="en-AU" sz="4500" b="1" dirty="0">
                <a:latin typeface="Times New Roman" panose="02020603050405020304" pitchFamily="18" charset="0"/>
                <a:cs typeface="Times New Roman" panose="02020603050405020304" pitchFamily="18" charset="0"/>
              </a:rPr>
              <a:t>OBJECTIVE:</a:t>
            </a:r>
            <a:endParaRPr lang="en-AU" sz="4500" dirty="0">
              <a:latin typeface="Times New Roman" panose="02020603050405020304" pitchFamily="18" charset="0"/>
              <a:cs typeface="Times New Roman" panose="02020603050405020304" pitchFamily="18" charset="0"/>
            </a:endParaRPr>
          </a:p>
          <a:p>
            <a:r>
              <a:rPr lang="en-IN" sz="4500" dirty="0">
                <a:latin typeface="Times New Roman" panose="02020603050405020304" pitchFamily="18" charset="0"/>
                <a:cs typeface="Times New Roman" panose="02020603050405020304" pitchFamily="18" charset="0"/>
              </a:rPr>
              <a:t>Develop a predictive model using Natural Language Processing (NLP) techniques to analyse and correlate textual symptom descriptions with medical knowledge, enabling accurate disease prediction and diagnosis. </a:t>
            </a:r>
            <a:br>
              <a:rPr lang="en-IN" sz="4500" dirty="0">
                <a:latin typeface="Times New Roman" panose="02020603050405020304" pitchFamily="18" charset="0"/>
                <a:cs typeface="Times New Roman" panose="02020603050405020304" pitchFamily="18" charset="0"/>
              </a:rPr>
            </a:br>
            <a:endParaRPr lang="en-IN" sz="4500" dirty="0">
              <a:latin typeface="Times New Roman" panose="02020603050405020304" pitchFamily="18" charset="0"/>
              <a:cs typeface="Times New Roman" panose="02020603050405020304" pitchFamily="18" charset="0"/>
            </a:endParaRPr>
          </a:p>
          <a:p>
            <a:pPr marL="0" indent="0">
              <a:buNone/>
            </a:pPr>
            <a:r>
              <a:rPr lang="en-AU" sz="4500" b="1" dirty="0">
                <a:latin typeface="Times New Roman" panose="02020603050405020304" pitchFamily="18" charset="0"/>
                <a:cs typeface="Times New Roman" panose="02020603050405020304" pitchFamily="18" charset="0"/>
              </a:rPr>
              <a:t>SCOPE:</a:t>
            </a:r>
            <a:endParaRPr lang="en-AU" sz="4500" dirty="0">
              <a:latin typeface="Times New Roman" panose="02020603050405020304" pitchFamily="18" charset="0"/>
              <a:cs typeface="Times New Roman" panose="02020603050405020304" pitchFamily="18" charset="0"/>
            </a:endParaRPr>
          </a:p>
          <a:p>
            <a:r>
              <a:rPr lang="en-AU" sz="4500" dirty="0">
                <a:latin typeface="Times New Roman" panose="02020603050405020304" pitchFamily="18" charset="0"/>
                <a:cs typeface="Times New Roman" panose="02020603050405020304" pitchFamily="18" charset="0"/>
              </a:rPr>
              <a:t>Developing and refining Natural Language Processing (NLP) models to accurately predict diseases based on textual symptoms, enabling early diagnosis and personalised healthcare interventions.</a:t>
            </a:r>
          </a:p>
          <a:p>
            <a:endParaRPr lang="en-US" dirty="0"/>
          </a:p>
        </p:txBody>
      </p:sp>
    </p:spTree>
    <p:extLst>
      <p:ext uri="{BB962C8B-B14F-4D97-AF65-F5344CB8AC3E}">
        <p14:creationId xmlns:p14="http://schemas.microsoft.com/office/powerpoint/2010/main" val="1777159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1632</Words>
  <Application>Microsoft Office PowerPoint</Application>
  <PresentationFormat>Widescreen</PresentationFormat>
  <Paragraphs>77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Times New Roman</vt:lpstr>
      <vt:lpstr>Trebuchet MS</vt:lpstr>
      <vt:lpstr>Wingdings 3</vt:lpstr>
      <vt:lpstr>Facet</vt:lpstr>
      <vt:lpstr>PREDICT THE DISEASE BASED ON SYMPTOMS USING NLP TECHNIQUES</vt:lpstr>
      <vt:lpstr>ABSTRACT : </vt:lpstr>
      <vt:lpstr>EXISTING SYSTEM: </vt:lpstr>
      <vt:lpstr>DEMERITS</vt:lpstr>
      <vt:lpstr>PROPOSED SYSTEM: </vt:lpstr>
      <vt:lpstr>MERITS</vt:lpstr>
      <vt:lpstr>LITERATURE REVIEW: </vt:lpstr>
      <vt:lpstr>LITERATURE REVIEW: </vt:lpstr>
      <vt:lpstr>SYSTEM STUDY: </vt:lpstr>
      <vt:lpstr>System Architecture: </vt:lpstr>
      <vt:lpstr>Use Case Diagram: </vt:lpstr>
      <vt:lpstr>Class Diagram: </vt:lpstr>
      <vt:lpstr>Activity Diagram: </vt:lpstr>
      <vt:lpstr>Sequence Diagram: </vt:lpstr>
      <vt:lpstr>Entity Relationship Diagram (ERD): </vt:lpstr>
      <vt:lpstr>ENVIRONMENT REQUIREMENTS: </vt:lpstr>
      <vt:lpstr>LIST OF MODULES: </vt:lpstr>
      <vt:lpstr>GRATED RECURREND UNIT ARCHIETECTURE: </vt:lpstr>
      <vt:lpstr>LSTM ARCHITECTURE: </vt:lpstr>
      <vt:lpstr>OUTPUT:</vt:lpstr>
      <vt:lpstr>OUTPUT:</vt:lpstr>
      <vt:lpstr>OUTPUT:</vt:lpstr>
      <vt:lpstr>OUTPUT:</vt:lpstr>
      <vt:lpstr>CONCLUSION: </vt:lpstr>
      <vt:lpstr>FUTURE WORK: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ANDROID RANSOMWARE ATTACK USING CATEGORICAL CLASSIFICATION. </dc:title>
  <dc:creator>SPIRO-PYTHON</dc:creator>
  <cp:lastModifiedBy>SPIRO</cp:lastModifiedBy>
  <cp:revision>20</cp:revision>
  <dcterms:created xsi:type="dcterms:W3CDTF">2023-07-15T05:09:13Z</dcterms:created>
  <dcterms:modified xsi:type="dcterms:W3CDTF">2023-12-26T08:33:00Z</dcterms:modified>
</cp:coreProperties>
</file>