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58" r:id="rId10"/>
    <p:sldId id="259" r:id="rId11"/>
    <p:sldId id="271" r:id="rId12"/>
    <p:sldId id="272" r:id="rId13"/>
    <p:sldId id="268" r:id="rId14"/>
    <p:sldId id="273" r:id="rId15"/>
    <p:sldId id="274" r:id="rId16"/>
    <p:sldId id="275" r:id="rId17"/>
    <p:sldId id="276" r:id="rId18"/>
    <p:sldId id="277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9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yolo-1-638.jpg"/>
          <p:cNvPicPr>
            <a:picLocks noChangeAspect="1"/>
          </p:cNvPicPr>
          <p:nvPr/>
        </p:nvPicPr>
        <p:blipFill rotWithShape="1">
          <a:blip r:embed="rId2"/>
          <a:srcRect b="26221"/>
          <a:stretch/>
        </p:blipFill>
        <p:spPr>
          <a:xfrm>
            <a:off x="0" y="4571"/>
            <a:ext cx="9144000" cy="50597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yolo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5234761" y="2150362"/>
            <a:ext cx="5860051" cy="1559357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66344"/>
            <a:ext cx="8333796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11-object-detection-presentation-11-638.jpg"/>
          <p:cNvPicPr>
            <a:picLocks noChangeAspect="1"/>
          </p:cNvPicPr>
          <p:nvPr/>
        </p:nvPicPr>
        <p:blipFill rotWithShape="1">
          <a:blip r:embed="rId2"/>
          <a:srcRect l="5102" r="12475" b="1"/>
          <a:stretch/>
        </p:blipFill>
        <p:spPr>
          <a:xfrm>
            <a:off x="628650" y="704765"/>
            <a:ext cx="7971282" cy="54400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06051" y="2150362"/>
            <a:ext cx="5860051" cy="1559357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66344"/>
            <a:ext cx="8333796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12-object-detection-presentation-12-638.jpg"/>
          <p:cNvPicPr>
            <a:picLocks noChangeAspect="1"/>
          </p:cNvPicPr>
          <p:nvPr/>
        </p:nvPicPr>
        <p:blipFill rotWithShape="1">
          <a:blip r:embed="rId2"/>
          <a:srcRect l="4333" r="13244" b="1"/>
          <a:stretch/>
        </p:blipFill>
        <p:spPr>
          <a:xfrm>
            <a:off x="628650" y="704765"/>
            <a:ext cx="7971282" cy="54400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2380868"/>
            <a:ext cx="8986749" cy="2087795"/>
            <a:chOff x="143163" y="5763486"/>
            <a:chExt cx="11982332" cy="739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66344"/>
            <a:ext cx="8333796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13-object-detection-presentation-13-638.jpg"/>
          <p:cNvPicPr>
            <a:picLocks noChangeAspect="1"/>
          </p:cNvPicPr>
          <p:nvPr/>
        </p:nvPicPr>
        <p:blipFill rotWithShape="1">
          <a:blip r:embed="rId2"/>
          <a:srcRect l="3574" r="14003" b="1"/>
          <a:stretch/>
        </p:blipFill>
        <p:spPr>
          <a:xfrm>
            <a:off x="628650" y="704765"/>
            <a:ext cx="7971282" cy="54400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06051" y="2150362"/>
            <a:ext cx="5860051" cy="1559357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66344"/>
            <a:ext cx="8333796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14-object-detection-presentation-14-638.jpg"/>
          <p:cNvPicPr>
            <a:picLocks noChangeAspect="1"/>
          </p:cNvPicPr>
          <p:nvPr/>
        </p:nvPicPr>
        <p:blipFill rotWithShape="1">
          <a:blip r:embed="rId2"/>
          <a:srcRect r="17577" b="1"/>
          <a:stretch/>
        </p:blipFill>
        <p:spPr>
          <a:xfrm>
            <a:off x="628650" y="713232"/>
            <a:ext cx="7541699" cy="51468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5234761" y="2150362"/>
            <a:ext cx="5860051" cy="1559357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66344"/>
            <a:ext cx="8333796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15-object-detection-presentation-15-638.jpg"/>
          <p:cNvPicPr>
            <a:picLocks noChangeAspect="1"/>
          </p:cNvPicPr>
          <p:nvPr/>
        </p:nvPicPr>
        <p:blipFill rotWithShape="1">
          <a:blip r:embed="rId2"/>
          <a:srcRect l="13047" r="4530" b="1"/>
          <a:stretch/>
        </p:blipFill>
        <p:spPr>
          <a:xfrm>
            <a:off x="628650" y="704765"/>
            <a:ext cx="7971282" cy="54400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2380868"/>
            <a:ext cx="8986749" cy="2087795"/>
            <a:chOff x="143163" y="5763486"/>
            <a:chExt cx="11982332" cy="739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66344"/>
            <a:ext cx="8333796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16-object-detection-presentation-16-638.jpg"/>
          <p:cNvPicPr>
            <a:picLocks noChangeAspect="1"/>
          </p:cNvPicPr>
          <p:nvPr/>
        </p:nvPicPr>
        <p:blipFill rotWithShape="1">
          <a:blip r:embed="rId2"/>
          <a:srcRect r="17577" b="1"/>
          <a:stretch/>
        </p:blipFill>
        <p:spPr>
          <a:xfrm>
            <a:off x="628650" y="704765"/>
            <a:ext cx="7971282" cy="54400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5234761" y="2150362"/>
            <a:ext cx="5860051" cy="1559357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66344"/>
            <a:ext cx="8333796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17-object-detection-presentation-17-638.jpg"/>
          <p:cNvPicPr>
            <a:picLocks noChangeAspect="1"/>
          </p:cNvPicPr>
          <p:nvPr/>
        </p:nvPicPr>
        <p:blipFill rotWithShape="1">
          <a:blip r:embed="rId2"/>
          <a:srcRect l="16391" r="1186" b="1"/>
          <a:stretch/>
        </p:blipFill>
        <p:spPr>
          <a:xfrm>
            <a:off x="628650" y="704765"/>
            <a:ext cx="7971282" cy="54400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906051" y="2150362"/>
            <a:ext cx="5860051" cy="1559357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466344"/>
            <a:ext cx="8333796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18-object-detection-presentation-18-638.jpg"/>
          <p:cNvPicPr>
            <a:picLocks noChangeAspect="1"/>
          </p:cNvPicPr>
          <p:nvPr/>
        </p:nvPicPr>
        <p:blipFill rotWithShape="1">
          <a:blip r:embed="rId2"/>
          <a:srcRect r="17577" b="1"/>
          <a:stretch/>
        </p:blipFill>
        <p:spPr>
          <a:xfrm>
            <a:off x="628650" y="704765"/>
            <a:ext cx="7971282" cy="54400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yolo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yolo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yolo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yolo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yolo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yolo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yolo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yolo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yolo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yolo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yolo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B312CCB4-60B2-62D5-2E35-788AB02D9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Outline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4C286CB-8B06-6493-04FA-F5FE00AA1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426720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Haar-feature based object detection algorithm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Custom design space exploration: Feature mapping problem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Experimental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4" name="Group 64">
            <a:extLst>
              <a:ext uri="{FF2B5EF4-FFF2-40B4-BE49-F238E27FC236}">
                <a16:creationId xmlns:a16="http://schemas.microsoft.com/office/drawing/2014/main" id="{A913F1D6-F36F-EB0C-8299-4AAE37F9ABB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0"/>
            <a:ext cx="3808413" cy="2298700"/>
            <a:chOff x="2929" y="1440"/>
            <a:chExt cx="2399" cy="1448"/>
          </a:xfrm>
        </p:grpSpPr>
        <p:pic>
          <p:nvPicPr>
            <p:cNvPr id="17459" name="Picture 50">
              <a:extLst>
                <a:ext uri="{FF2B5EF4-FFF2-40B4-BE49-F238E27FC236}">
                  <a16:creationId xmlns:a16="http://schemas.microsoft.com/office/drawing/2014/main" id="{D9E5F339-BE8D-ADF8-B92A-2611FC5B1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" y="1505"/>
              <a:ext cx="1663" cy="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60" name="Text Box 58">
              <a:extLst>
                <a:ext uri="{FF2B5EF4-FFF2-40B4-BE49-F238E27FC236}">
                  <a16:creationId xmlns:a16="http://schemas.microsoft.com/office/drawing/2014/main" id="{193949D6-CCD2-3101-55E6-4E0A80D82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1440"/>
              <a:ext cx="64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Original image</a:t>
              </a:r>
              <a:endParaRPr lang="en-US" altLang="zh-CN"/>
            </a:p>
          </p:txBody>
        </p:sp>
        <p:sp>
          <p:nvSpPr>
            <p:cNvPr id="17461" name="Line 59">
              <a:extLst>
                <a:ext uri="{FF2B5EF4-FFF2-40B4-BE49-F238E27FC236}">
                  <a16:creationId xmlns:a16="http://schemas.microsoft.com/office/drawing/2014/main" id="{DC06C38C-7E61-60F1-5338-49D4C3797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07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305" name="Group 65">
            <a:extLst>
              <a:ext uri="{FF2B5EF4-FFF2-40B4-BE49-F238E27FC236}">
                <a16:creationId xmlns:a16="http://schemas.microsoft.com/office/drawing/2014/main" id="{52DB6287-7E48-4477-D743-34823187D54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971800"/>
            <a:ext cx="2897188" cy="1951038"/>
            <a:chOff x="2784" y="1907"/>
            <a:chExt cx="1825" cy="1229"/>
          </a:xfrm>
        </p:grpSpPr>
        <p:pic>
          <p:nvPicPr>
            <p:cNvPr id="17454" name="Picture 51">
              <a:extLst>
                <a:ext uri="{FF2B5EF4-FFF2-40B4-BE49-F238E27FC236}">
                  <a16:creationId xmlns:a16="http://schemas.microsoft.com/office/drawing/2014/main" id="{44580A16-13D6-57D7-57FC-02F38CC29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" y="2026"/>
              <a:ext cx="1118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5" name="Picture 52">
              <a:extLst>
                <a:ext uri="{FF2B5EF4-FFF2-40B4-BE49-F238E27FC236}">
                  <a16:creationId xmlns:a16="http://schemas.microsoft.com/office/drawing/2014/main" id="{A541D203-9F66-8162-9BBA-B27133286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" y="2471"/>
              <a:ext cx="799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56" name="Text Box 60">
              <a:extLst>
                <a:ext uri="{FF2B5EF4-FFF2-40B4-BE49-F238E27FC236}">
                  <a16:creationId xmlns:a16="http://schemas.microsoft.com/office/drawing/2014/main" id="{8A88CF57-CD11-B2E4-842B-C3BC2500A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907"/>
              <a:ext cx="63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Scaled images</a:t>
              </a:r>
              <a:endParaRPr lang="en-US" altLang="zh-CN"/>
            </a:p>
          </p:txBody>
        </p:sp>
        <p:sp>
          <p:nvSpPr>
            <p:cNvPr id="17457" name="Line 61">
              <a:extLst>
                <a:ext uri="{FF2B5EF4-FFF2-40B4-BE49-F238E27FC236}">
                  <a16:creationId xmlns:a16="http://schemas.microsoft.com/office/drawing/2014/main" id="{E56BE19C-CD1C-9C8E-D530-9B48FA73D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2156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8" name="Line 62">
              <a:extLst>
                <a:ext uri="{FF2B5EF4-FFF2-40B4-BE49-F238E27FC236}">
                  <a16:creationId xmlns:a16="http://schemas.microsoft.com/office/drawing/2014/main" id="{16D54F81-50D1-DB1A-7F2E-A39C36355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244"/>
              <a:ext cx="159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13" name="Rectangle 2">
            <a:extLst>
              <a:ext uri="{FF2B5EF4-FFF2-40B4-BE49-F238E27FC236}">
                <a16:creationId xmlns:a16="http://schemas.microsoft.com/office/drawing/2014/main" id="{843B3771-6A58-BF79-AB3D-039DD5B00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23900" indent="-723900" eaLnBrk="1" hangingPunct="1"/>
            <a:r>
              <a:rPr lang="en-US" altLang="zh-CN" sz="2400"/>
              <a:t>Haar-Feature based object detection algorithm</a:t>
            </a:r>
          </a:p>
        </p:txBody>
      </p:sp>
      <p:sp>
        <p:nvSpPr>
          <p:cNvPr id="10289" name="Text Box 49">
            <a:extLst>
              <a:ext uri="{FF2B5EF4-FFF2-40B4-BE49-F238E27FC236}">
                <a16:creationId xmlns:a16="http://schemas.microsoft.com/office/drawing/2014/main" id="{2849BE0C-4DDA-6FD3-A2AF-23568DA4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510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(320 – 20) * (240 – 20) = 66,000 sub-windows</a:t>
            </a:r>
          </a:p>
        </p:txBody>
      </p:sp>
      <p:sp>
        <p:nvSpPr>
          <p:cNvPr id="10294" name="Rectangle 54">
            <a:extLst>
              <a:ext uri="{FF2B5EF4-FFF2-40B4-BE49-F238E27FC236}">
                <a16:creationId xmlns:a16="http://schemas.microsoft.com/office/drawing/2014/main" id="{F525C50D-E0CE-8CF4-1EA7-8A40D716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1242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93" name="Rectangle 53">
            <a:extLst>
              <a:ext uri="{FF2B5EF4-FFF2-40B4-BE49-F238E27FC236}">
                <a16:creationId xmlns:a16="http://schemas.microsoft.com/office/drawing/2014/main" id="{85D60BAF-E1DC-EE31-9DB8-26CBECB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0386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10288" name="Group 48">
            <a:extLst>
              <a:ext uri="{FF2B5EF4-FFF2-40B4-BE49-F238E27FC236}">
                <a16:creationId xmlns:a16="http://schemas.microsoft.com/office/drawing/2014/main" id="{99209175-AB26-9E2A-12E6-F4B46EC8483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62200"/>
            <a:ext cx="4294188" cy="3232150"/>
            <a:chOff x="240" y="1440"/>
            <a:chExt cx="2705" cy="2036"/>
          </a:xfrm>
        </p:grpSpPr>
        <p:grpSp>
          <p:nvGrpSpPr>
            <p:cNvPr id="17443" name="Group 45">
              <a:extLst>
                <a:ext uri="{FF2B5EF4-FFF2-40B4-BE49-F238E27FC236}">
                  <a16:creationId xmlns:a16="http://schemas.microsoft.com/office/drawing/2014/main" id="{5E46F346-54AD-1A77-2F6A-EFB55CAC9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40"/>
              <a:ext cx="2705" cy="1584"/>
              <a:chOff x="223" y="1440"/>
              <a:chExt cx="2705" cy="1584"/>
            </a:xfrm>
          </p:grpSpPr>
          <p:grpSp>
            <p:nvGrpSpPr>
              <p:cNvPr id="17445" name="Group 37">
                <a:extLst>
                  <a:ext uri="{FF2B5EF4-FFF2-40B4-BE49-F238E27FC236}">
                    <a16:creationId xmlns:a16="http://schemas.microsoft.com/office/drawing/2014/main" id="{427D4351-B00D-3A7E-1B47-6B6F95B09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" y="1444"/>
                <a:ext cx="2249" cy="1580"/>
                <a:chOff x="223" y="1444"/>
                <a:chExt cx="2249" cy="1580"/>
              </a:xfrm>
            </p:grpSpPr>
            <p:sp>
              <p:nvSpPr>
                <p:cNvPr id="17447" name="Text Box 18">
                  <a:extLst>
                    <a:ext uri="{FF2B5EF4-FFF2-40B4-BE49-F238E27FC236}">
                      <a16:creationId xmlns:a16="http://schemas.microsoft.com/office/drawing/2014/main" id="{D0F314E3-4988-6A2C-3D61-B140814C47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9" y="1444"/>
                  <a:ext cx="781" cy="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>
                      <a:latin typeface="Times New Roman" panose="02020603050405020304" pitchFamily="18" charset="0"/>
                    </a:rPr>
                    <a:t>X axis</a:t>
                  </a:r>
                  <a:endParaRPr lang="en-US" altLang="zh-CN"/>
                </a:p>
              </p:txBody>
            </p:sp>
            <p:sp>
              <p:nvSpPr>
                <p:cNvPr id="17448" name="Rectangle 4">
                  <a:extLst>
                    <a:ext uri="{FF2B5EF4-FFF2-40B4-BE49-F238E27FC236}">
                      <a16:creationId xmlns:a16="http://schemas.microsoft.com/office/drawing/2014/main" id="{ADB466BE-ADDD-6342-AB60-8D8A358DA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1" y="1753"/>
                  <a:ext cx="1761" cy="127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IN" altLang="en-US"/>
                </a:p>
              </p:txBody>
            </p:sp>
            <p:sp>
              <p:nvSpPr>
                <p:cNvPr id="17449" name="Line 13">
                  <a:extLst>
                    <a:ext uri="{FF2B5EF4-FFF2-40B4-BE49-F238E27FC236}">
                      <a16:creationId xmlns:a16="http://schemas.microsoft.com/office/drawing/2014/main" id="{22B80D3C-13FA-DAB4-46B0-96B54B100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5" y="1753"/>
                  <a:ext cx="2" cy="1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50" name="Line 16">
                  <a:extLst>
                    <a:ext uri="{FF2B5EF4-FFF2-40B4-BE49-F238E27FC236}">
                      <a16:creationId xmlns:a16="http://schemas.microsoft.com/office/drawing/2014/main" id="{41036697-598A-E59C-9068-E8E3E29BB9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4" y="1654"/>
                  <a:ext cx="175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7451" name="Text Box 19">
                  <a:extLst>
                    <a:ext uri="{FF2B5EF4-FFF2-40B4-BE49-F238E27FC236}">
                      <a16:creationId xmlns:a16="http://schemas.microsoft.com/office/drawing/2014/main" id="{BE489B35-638B-C424-FACA-818FA6BF82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" y="2143"/>
                  <a:ext cx="390" cy="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>
                      <a:latin typeface="Times New Roman" panose="02020603050405020304" pitchFamily="18" charset="0"/>
                    </a:rPr>
                    <a:t>Y axis</a:t>
                  </a:r>
                  <a:endParaRPr lang="en-US" altLang="zh-CN"/>
                </a:p>
              </p:txBody>
            </p:sp>
            <p:sp>
              <p:nvSpPr>
                <p:cNvPr id="17452" name="Text Box 29">
                  <a:extLst>
                    <a:ext uri="{FF2B5EF4-FFF2-40B4-BE49-F238E27FC236}">
                      <a16:creationId xmlns:a16="http://schemas.microsoft.com/office/drawing/2014/main" id="{FE059BEB-933E-E3A1-6F15-D1057EC5C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" y="1523"/>
                  <a:ext cx="394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>
                      <a:latin typeface="Times New Roman" panose="02020603050405020304" pitchFamily="18" charset="0"/>
                    </a:rPr>
                    <a:t>0</a:t>
                  </a:r>
                  <a:endParaRPr lang="en-US" altLang="zh-CN"/>
                </a:p>
              </p:txBody>
            </p:sp>
            <p:sp>
              <p:nvSpPr>
                <p:cNvPr id="17453" name="Text Box 31">
                  <a:extLst>
                    <a:ext uri="{FF2B5EF4-FFF2-40B4-BE49-F238E27FC236}">
                      <a16:creationId xmlns:a16="http://schemas.microsoft.com/office/drawing/2014/main" id="{EE3F5B99-221E-634C-B0F5-668D6F588C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" y="2733"/>
                  <a:ext cx="63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>
                      <a:latin typeface="Times New Roman" panose="02020603050405020304" pitchFamily="18" charset="0"/>
                    </a:rPr>
                    <a:t>240</a:t>
                  </a:r>
                  <a:endParaRPr lang="en-US" altLang="zh-CN"/>
                </a:p>
              </p:txBody>
            </p:sp>
          </p:grpSp>
          <p:sp>
            <p:nvSpPr>
              <p:cNvPr id="17446" name="Text Box 30">
                <a:extLst>
                  <a:ext uri="{FF2B5EF4-FFF2-40B4-BE49-F238E27FC236}">
                    <a16:creationId xmlns:a16="http://schemas.microsoft.com/office/drawing/2014/main" id="{DA497915-CBB0-55B9-02DA-05E1533C44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5" y="1440"/>
                <a:ext cx="783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>
                    <a:latin typeface="Times New Roman" panose="02020603050405020304" pitchFamily="18" charset="0"/>
                  </a:rPr>
                  <a:t>320</a:t>
                </a:r>
                <a:endParaRPr lang="en-US" altLang="zh-CN"/>
              </a:p>
            </p:txBody>
          </p:sp>
        </p:grpSp>
        <p:sp>
          <p:nvSpPr>
            <p:cNvPr id="17444" name="Text Box 46">
              <a:extLst>
                <a:ext uri="{FF2B5EF4-FFF2-40B4-BE49-F238E27FC236}">
                  <a16:creationId xmlns:a16="http://schemas.microsoft.com/office/drawing/2014/main" id="{C967232F-1480-B739-2C55-0516F07CF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264"/>
              <a:ext cx="19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Movement of sub-window</a:t>
              </a:r>
            </a:p>
          </p:txBody>
        </p:sp>
      </p:grpSp>
      <p:grpSp>
        <p:nvGrpSpPr>
          <p:cNvPr id="10307" name="Group 67">
            <a:extLst>
              <a:ext uri="{FF2B5EF4-FFF2-40B4-BE49-F238E27FC236}">
                <a16:creationId xmlns:a16="http://schemas.microsoft.com/office/drawing/2014/main" id="{71BC6CF6-7265-FD99-E61B-BAECA6221E6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417888"/>
            <a:ext cx="2743200" cy="1992312"/>
            <a:chOff x="3600" y="2153"/>
            <a:chExt cx="1728" cy="1255"/>
          </a:xfrm>
        </p:grpSpPr>
        <p:sp>
          <p:nvSpPr>
            <p:cNvPr id="17440" name="Line 55">
              <a:extLst>
                <a:ext uri="{FF2B5EF4-FFF2-40B4-BE49-F238E27FC236}">
                  <a16:creationId xmlns:a16="http://schemas.microsoft.com/office/drawing/2014/main" id="{E8C03FE4-DD96-7270-0D36-AAC6F7666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8" y="2153"/>
              <a:ext cx="159" cy="8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41" name="Line 56">
              <a:extLst>
                <a:ext uri="{FF2B5EF4-FFF2-40B4-BE49-F238E27FC236}">
                  <a16:creationId xmlns:a16="http://schemas.microsoft.com/office/drawing/2014/main" id="{EFD33F25-0136-9EF2-3D19-E6C5E767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688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42" name="Text Box 57">
              <a:extLst>
                <a:ext uri="{FF2B5EF4-FFF2-40B4-BE49-F238E27FC236}">
                  <a16:creationId xmlns:a16="http://schemas.microsoft.com/office/drawing/2014/main" id="{26F0BA70-82F3-D97C-2524-763529BEF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3004"/>
              <a:ext cx="103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Faces detected on different scales</a:t>
              </a:r>
              <a:endParaRPr lang="en-US" altLang="zh-CN"/>
            </a:p>
          </p:txBody>
        </p:sp>
      </p:grpSp>
      <p:sp>
        <p:nvSpPr>
          <p:cNvPr id="10274" name="Rectangle 34">
            <a:extLst>
              <a:ext uri="{FF2B5EF4-FFF2-40B4-BE49-F238E27FC236}">
                <a16:creationId xmlns:a16="http://schemas.microsoft.com/office/drawing/2014/main" id="{3CE4F39C-DC41-98AF-6492-8BFE742C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392113" cy="3397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8174904C-BC8B-04FE-BA38-3AAAC58C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0"/>
            <a:ext cx="392113" cy="3397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76" name="Rectangle 36">
            <a:extLst>
              <a:ext uri="{FF2B5EF4-FFF2-40B4-BE49-F238E27FC236}">
                <a16:creationId xmlns:a16="http://schemas.microsoft.com/office/drawing/2014/main" id="{0F79B276-A0F2-4494-C437-BF55EF2B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00400"/>
            <a:ext cx="392113" cy="3397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10281" name="Group 41">
            <a:extLst>
              <a:ext uri="{FF2B5EF4-FFF2-40B4-BE49-F238E27FC236}">
                <a16:creationId xmlns:a16="http://schemas.microsoft.com/office/drawing/2014/main" id="{30205C74-5D05-D885-B80E-3D257D46C0A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733800"/>
            <a:ext cx="392113" cy="949325"/>
            <a:chOff x="768" y="2352"/>
            <a:chExt cx="247" cy="598"/>
          </a:xfrm>
        </p:grpSpPr>
        <p:sp>
          <p:nvSpPr>
            <p:cNvPr id="17438" name="Text Box 39">
              <a:extLst>
                <a:ext uri="{FF2B5EF4-FFF2-40B4-BE49-F238E27FC236}">
                  <a16:creationId xmlns:a16="http://schemas.microsoft.com/office/drawing/2014/main" id="{6F0A66CB-6727-174C-75A5-5DEADCABD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63" y="2385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  <p:sp>
          <p:nvSpPr>
            <p:cNvPr id="17439" name="Rectangle 40">
              <a:extLst>
                <a:ext uri="{FF2B5EF4-FFF2-40B4-BE49-F238E27FC236}">
                  <a16:creationId xmlns:a16="http://schemas.microsoft.com/office/drawing/2014/main" id="{B332806D-8BF7-00D2-1D48-D13C51F42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36"/>
              <a:ext cx="247" cy="21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10287" name="Group 47">
            <a:extLst>
              <a:ext uri="{FF2B5EF4-FFF2-40B4-BE49-F238E27FC236}">
                <a16:creationId xmlns:a16="http://schemas.microsoft.com/office/drawing/2014/main" id="{B83BB08F-F664-BFBF-1C1D-13E215ED836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2286000" cy="1524000"/>
            <a:chOff x="864" y="1824"/>
            <a:chExt cx="1440" cy="960"/>
          </a:xfrm>
        </p:grpSpPr>
        <p:sp>
          <p:nvSpPr>
            <p:cNvPr id="17435" name="Text Box 20">
              <a:extLst>
                <a:ext uri="{FF2B5EF4-FFF2-40B4-BE49-F238E27FC236}">
                  <a16:creationId xmlns:a16="http://schemas.microsoft.com/office/drawing/2014/main" id="{796D8CEF-17AD-C457-CD93-B26E81C39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97"/>
              <a:ext cx="912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20x20 </a:t>
              </a:r>
            </a:p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sub- window</a:t>
              </a:r>
              <a:endParaRPr lang="en-US" altLang="zh-CN"/>
            </a:p>
          </p:txBody>
        </p:sp>
        <p:sp>
          <p:nvSpPr>
            <p:cNvPr id="17436" name="Rectangle 42">
              <a:extLst>
                <a:ext uri="{FF2B5EF4-FFF2-40B4-BE49-F238E27FC236}">
                  <a16:creationId xmlns:a16="http://schemas.microsoft.com/office/drawing/2014/main" id="{AABC2130-536A-6760-481B-6A80A8D6C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824"/>
              <a:ext cx="277" cy="21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437" name="Line 43">
              <a:extLst>
                <a:ext uri="{FF2B5EF4-FFF2-40B4-BE49-F238E27FC236}">
                  <a16:creationId xmlns:a16="http://schemas.microsoft.com/office/drawing/2014/main" id="{ECA7A53F-872E-D2C4-E914-C7479C07F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2016"/>
              <a:ext cx="269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0310" name="Picture 70">
            <a:extLst>
              <a:ext uri="{FF2B5EF4-FFF2-40B4-BE49-F238E27FC236}">
                <a16:creationId xmlns:a16="http://schemas.microsoft.com/office/drawing/2014/main" id="{35AD59D1-9574-9B9C-37D2-21960031A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381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4" name="Text Box 74">
            <a:extLst>
              <a:ext uri="{FF2B5EF4-FFF2-40B4-BE49-F238E27FC236}">
                <a16:creationId xmlns:a16="http://schemas.microsoft.com/office/drawing/2014/main" id="{2F3B6DDE-1F25-2D58-B746-F1AE74457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052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  <a:ea typeface="New times roman"/>
                <a:cs typeface="New times roman"/>
              </a:rPr>
              <a:t>Face found</a:t>
            </a:r>
          </a:p>
        </p:txBody>
      </p:sp>
      <p:sp>
        <p:nvSpPr>
          <p:cNvPr id="10316" name="Rectangle 76">
            <a:extLst>
              <a:ext uri="{FF2B5EF4-FFF2-40B4-BE49-F238E27FC236}">
                <a16:creationId xmlns:a16="http://schemas.microsoft.com/office/drawing/2014/main" id="{A7829168-F8A2-B71F-6FC7-C3A605A9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146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17" name="Rectangle 77">
            <a:extLst>
              <a:ext uri="{FF2B5EF4-FFF2-40B4-BE49-F238E27FC236}">
                <a16:creationId xmlns:a16="http://schemas.microsoft.com/office/drawing/2014/main" id="{BED57250-9DD4-898E-3E88-34511EF4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18" name="Rectangle 78">
            <a:extLst>
              <a:ext uri="{FF2B5EF4-FFF2-40B4-BE49-F238E27FC236}">
                <a16:creationId xmlns:a16="http://schemas.microsoft.com/office/drawing/2014/main" id="{EF356C56-86F3-33BF-9B53-02439393E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6670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19" name="Rectangle 79">
            <a:extLst>
              <a:ext uri="{FF2B5EF4-FFF2-40B4-BE49-F238E27FC236}">
                <a16:creationId xmlns:a16="http://schemas.microsoft.com/office/drawing/2014/main" id="{F3DEFF71-9521-35DC-5E61-19EB9DF0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20" name="Rectangle 80">
            <a:extLst>
              <a:ext uri="{FF2B5EF4-FFF2-40B4-BE49-F238E27FC236}">
                <a16:creationId xmlns:a16="http://schemas.microsoft.com/office/drawing/2014/main" id="{6A492522-ED3E-962E-8E71-F7201E31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528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21" name="Rectangle 81">
            <a:extLst>
              <a:ext uri="{FF2B5EF4-FFF2-40B4-BE49-F238E27FC236}">
                <a16:creationId xmlns:a16="http://schemas.microsoft.com/office/drawing/2014/main" id="{165EA966-BBA2-D288-5397-7C23A873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22" name="Rectangle 82">
            <a:extLst>
              <a:ext uri="{FF2B5EF4-FFF2-40B4-BE49-F238E27FC236}">
                <a16:creationId xmlns:a16="http://schemas.microsoft.com/office/drawing/2014/main" id="{A10F78BC-30A0-44E9-3851-6E7870CA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624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23" name="Rectangle 83">
            <a:extLst>
              <a:ext uri="{FF2B5EF4-FFF2-40B4-BE49-F238E27FC236}">
                <a16:creationId xmlns:a16="http://schemas.microsoft.com/office/drawing/2014/main" id="{B84BEB03-0524-27DB-D823-282CF929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386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324" name="Rectangle 84">
            <a:extLst>
              <a:ext uri="{FF2B5EF4-FFF2-40B4-BE49-F238E27FC236}">
                <a16:creationId xmlns:a16="http://schemas.microsoft.com/office/drawing/2014/main" id="{1E30D857-E6FA-1BE4-3D88-9D6B043F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9" grpId="0"/>
      <p:bldP spid="10314" grpId="0"/>
      <p:bldP spid="103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CBBBE9B3-F7A2-5C7B-988C-CFE7E64AE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Face detection in sub-window</a:t>
            </a:r>
          </a:p>
        </p:txBody>
      </p:sp>
      <p:grpSp>
        <p:nvGrpSpPr>
          <p:cNvPr id="11311" name="Group 47">
            <a:extLst>
              <a:ext uri="{FF2B5EF4-FFF2-40B4-BE49-F238E27FC236}">
                <a16:creationId xmlns:a16="http://schemas.microsoft.com/office/drawing/2014/main" id="{F0F92300-CD4E-EAAA-56AD-7AB3833BB7E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62400"/>
            <a:ext cx="2819400" cy="1143000"/>
            <a:chOff x="624" y="2352"/>
            <a:chExt cx="1776" cy="720"/>
          </a:xfrm>
        </p:grpSpPr>
        <p:pic>
          <p:nvPicPr>
            <p:cNvPr id="18527" name="Picture 25">
              <a:extLst>
                <a:ext uri="{FF2B5EF4-FFF2-40B4-BE49-F238E27FC236}">
                  <a16:creationId xmlns:a16="http://schemas.microsoft.com/office/drawing/2014/main" id="{3CC188E1-4F6B-56AC-2C64-92194672A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52"/>
              <a:ext cx="81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28" name="Picture 26">
              <a:extLst>
                <a:ext uri="{FF2B5EF4-FFF2-40B4-BE49-F238E27FC236}">
                  <a16:creationId xmlns:a16="http://schemas.microsoft.com/office/drawing/2014/main" id="{24963BD7-492A-8077-CF56-96B2718E3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2352"/>
              <a:ext cx="81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09" name="Group 45">
            <a:extLst>
              <a:ext uri="{FF2B5EF4-FFF2-40B4-BE49-F238E27FC236}">
                <a16:creationId xmlns:a16="http://schemas.microsoft.com/office/drawing/2014/main" id="{7AFC523F-E44B-AEA3-0F9B-1BDC77E6626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86000"/>
            <a:ext cx="2895600" cy="1219200"/>
            <a:chOff x="576" y="1296"/>
            <a:chExt cx="1824" cy="797"/>
          </a:xfrm>
        </p:grpSpPr>
        <p:pic>
          <p:nvPicPr>
            <p:cNvPr id="18525" name="Picture 32">
              <a:extLst>
                <a:ext uri="{FF2B5EF4-FFF2-40B4-BE49-F238E27FC236}">
                  <a16:creationId xmlns:a16="http://schemas.microsoft.com/office/drawing/2014/main" id="{2C7FA5A0-E46C-DEF8-D6E9-5C49B28D2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816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26" name="Picture 33">
              <a:extLst>
                <a:ext uri="{FF2B5EF4-FFF2-40B4-BE49-F238E27FC236}">
                  <a16:creationId xmlns:a16="http://schemas.microsoft.com/office/drawing/2014/main" id="{E9A0FB02-476C-F740-C8BE-E90E0652F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296"/>
              <a:ext cx="816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12" name="Group 48">
            <a:extLst>
              <a:ext uri="{FF2B5EF4-FFF2-40B4-BE49-F238E27FC236}">
                <a16:creationId xmlns:a16="http://schemas.microsoft.com/office/drawing/2014/main" id="{6697146E-1B6C-0F74-54F1-67504D308F8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191000"/>
            <a:ext cx="3810000" cy="685800"/>
            <a:chOff x="816" y="2496"/>
            <a:chExt cx="2400" cy="432"/>
          </a:xfrm>
        </p:grpSpPr>
        <p:sp>
          <p:nvSpPr>
            <p:cNvPr id="18516" name="Rectangle 27">
              <a:extLst>
                <a:ext uri="{FF2B5EF4-FFF2-40B4-BE49-F238E27FC236}">
                  <a16:creationId xmlns:a16="http://schemas.microsoft.com/office/drawing/2014/main" id="{E6BA8124-AF84-3A90-1FE1-521BF5F41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96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517" name="Rectangle 28">
              <a:extLst>
                <a:ext uri="{FF2B5EF4-FFF2-40B4-BE49-F238E27FC236}">
                  <a16:creationId xmlns:a16="http://schemas.microsoft.com/office/drawing/2014/main" id="{0C8A0322-F44C-F70E-F38A-85A54BE2F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384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518" name="Rectangle 29">
              <a:extLst>
                <a:ext uri="{FF2B5EF4-FFF2-40B4-BE49-F238E27FC236}">
                  <a16:creationId xmlns:a16="http://schemas.microsoft.com/office/drawing/2014/main" id="{4548F879-E744-E7F5-8F2C-3DC8ED039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519" name="Rectangle 30">
              <a:extLst>
                <a:ext uri="{FF2B5EF4-FFF2-40B4-BE49-F238E27FC236}">
                  <a16:creationId xmlns:a16="http://schemas.microsoft.com/office/drawing/2014/main" id="{05651FFF-D432-98A1-7233-A075EC77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520" name="Rectangle 31">
              <a:extLst>
                <a:ext uri="{FF2B5EF4-FFF2-40B4-BE49-F238E27FC236}">
                  <a16:creationId xmlns:a16="http://schemas.microsoft.com/office/drawing/2014/main" id="{19BDCE96-E780-4559-7490-6AD11D433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521" name="Line 41">
              <a:extLst>
                <a:ext uri="{FF2B5EF4-FFF2-40B4-BE49-F238E27FC236}">
                  <a16:creationId xmlns:a16="http://schemas.microsoft.com/office/drawing/2014/main" id="{44760BBF-2B62-E895-0784-6805472D5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522" name="Text Box 42">
              <a:extLst>
                <a:ext uri="{FF2B5EF4-FFF2-40B4-BE49-F238E27FC236}">
                  <a16:creationId xmlns:a16="http://schemas.microsoft.com/office/drawing/2014/main" id="{A1287766-1FA4-C331-11D1-54A33775E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4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Fail</a:t>
              </a:r>
            </a:p>
          </p:txBody>
        </p:sp>
        <p:sp>
          <p:nvSpPr>
            <p:cNvPr id="18523" name="Line 43">
              <a:extLst>
                <a:ext uri="{FF2B5EF4-FFF2-40B4-BE49-F238E27FC236}">
                  <a16:creationId xmlns:a16="http://schemas.microsoft.com/office/drawing/2014/main" id="{A7AB741E-BE49-CD6E-BEF9-5FA7D3B7A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8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524" name="Line 44">
              <a:extLst>
                <a:ext uri="{FF2B5EF4-FFF2-40B4-BE49-F238E27FC236}">
                  <a16:creationId xmlns:a16="http://schemas.microsoft.com/office/drawing/2014/main" id="{A0492C55-0746-9911-E61C-CBECD5496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84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319" name="Group 55">
            <a:extLst>
              <a:ext uri="{FF2B5EF4-FFF2-40B4-BE49-F238E27FC236}">
                <a16:creationId xmlns:a16="http://schemas.microsoft.com/office/drawing/2014/main" id="{E61C80C0-AC4B-A672-9F22-EF56A0F0A64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752600"/>
            <a:ext cx="3810000" cy="1447800"/>
            <a:chOff x="720" y="1104"/>
            <a:chExt cx="2400" cy="912"/>
          </a:xfrm>
        </p:grpSpPr>
        <p:grpSp>
          <p:nvGrpSpPr>
            <p:cNvPr id="18505" name="Group 50">
              <a:extLst>
                <a:ext uri="{FF2B5EF4-FFF2-40B4-BE49-F238E27FC236}">
                  <a16:creationId xmlns:a16="http://schemas.microsoft.com/office/drawing/2014/main" id="{DAA540C2-75E1-F667-8F16-9BC635B15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680"/>
              <a:ext cx="2256" cy="336"/>
              <a:chOff x="816" y="1536"/>
              <a:chExt cx="2256" cy="336"/>
            </a:xfrm>
          </p:grpSpPr>
          <p:sp>
            <p:nvSpPr>
              <p:cNvPr id="18509" name="Rectangle 34">
                <a:extLst>
                  <a:ext uri="{FF2B5EF4-FFF2-40B4-BE49-F238E27FC236}">
                    <a16:creationId xmlns:a16="http://schemas.microsoft.com/office/drawing/2014/main" id="{4FA9BF97-ED63-AA8A-3978-DDE01481E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53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8510" name="Rectangle 35">
                <a:extLst>
                  <a:ext uri="{FF2B5EF4-FFF2-40B4-BE49-F238E27FC236}">
                    <a16:creationId xmlns:a16="http://schemas.microsoft.com/office/drawing/2014/main" id="{5E2CFC73-CB54-8023-2F7A-3B46C79BC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384" cy="9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8511" name="Rectangle 36">
                <a:extLst>
                  <a:ext uri="{FF2B5EF4-FFF2-40B4-BE49-F238E27FC236}">
                    <a16:creationId xmlns:a16="http://schemas.microsoft.com/office/drawing/2014/main" id="{F5C9C0C8-883C-A4D2-26E9-C3AC4E136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8512" name="Rectangle 37">
                <a:extLst>
                  <a:ext uri="{FF2B5EF4-FFF2-40B4-BE49-F238E27FC236}">
                    <a16:creationId xmlns:a16="http://schemas.microsoft.com/office/drawing/2014/main" id="{103656F6-DF77-AD91-678C-6226391B5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8513" name="Rectangle 38">
                <a:extLst>
                  <a:ext uri="{FF2B5EF4-FFF2-40B4-BE49-F238E27FC236}">
                    <a16:creationId xmlns:a16="http://schemas.microsoft.com/office/drawing/2014/main" id="{B8D6BCEE-CBE6-2C2F-C204-EB49FB17E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8514" name="Line 39">
                <a:extLst>
                  <a:ext uri="{FF2B5EF4-FFF2-40B4-BE49-F238E27FC236}">
                    <a16:creationId xmlns:a16="http://schemas.microsoft.com/office/drawing/2014/main" id="{9269124F-07D7-05E0-779D-2DB0F9628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15" name="Text Box 40">
                <a:extLst>
                  <a:ext uri="{FF2B5EF4-FFF2-40B4-BE49-F238E27FC236}">
                    <a16:creationId xmlns:a16="http://schemas.microsoft.com/office/drawing/2014/main" id="{2559FF5A-10A8-ABD2-A31E-63318AB7D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584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</a:rPr>
                  <a:t>Pass</a:t>
                </a:r>
              </a:p>
            </p:txBody>
          </p:sp>
        </p:grpSp>
        <p:sp>
          <p:nvSpPr>
            <p:cNvPr id="18506" name="Text Box 51">
              <a:extLst>
                <a:ext uri="{FF2B5EF4-FFF2-40B4-BE49-F238E27FC236}">
                  <a16:creationId xmlns:a16="http://schemas.microsoft.com/office/drawing/2014/main" id="{9171C48C-393C-8F58-4829-0645F451E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04"/>
              <a:ext cx="16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Facial Haar </a:t>
              </a:r>
              <a:r>
                <a:rPr lang="en-US" altLang="zh-CN" b="1" i="1" u="sng">
                  <a:latin typeface="Times New Roman" panose="02020603050405020304" pitchFamily="18" charset="0"/>
                </a:rPr>
                <a:t>features</a:t>
              </a:r>
            </a:p>
          </p:txBody>
        </p:sp>
        <p:sp>
          <p:nvSpPr>
            <p:cNvPr id="18507" name="Line 53">
              <a:extLst>
                <a:ext uri="{FF2B5EF4-FFF2-40B4-BE49-F238E27FC236}">
                  <a16:creationId xmlns:a16="http://schemas.microsoft.com/office/drawing/2014/main" id="{C3A895C9-25BA-5A05-96E4-56BEF7E52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296"/>
              <a:ext cx="288" cy="38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508" name="Line 54">
              <a:extLst>
                <a:ext uri="{FF2B5EF4-FFF2-40B4-BE49-F238E27FC236}">
                  <a16:creationId xmlns:a16="http://schemas.microsoft.com/office/drawing/2014/main" id="{9605EDA3-0437-3B6D-E0AB-48D09E0A4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96"/>
              <a:ext cx="528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330" name="Group 66">
            <a:extLst>
              <a:ext uri="{FF2B5EF4-FFF2-40B4-BE49-F238E27FC236}">
                <a16:creationId xmlns:a16="http://schemas.microsoft.com/office/drawing/2014/main" id="{3DE0DECC-09A5-9BDA-0E4F-F71FFE0ABA4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4495800" cy="1617663"/>
            <a:chOff x="288" y="2784"/>
            <a:chExt cx="2832" cy="1019"/>
          </a:xfrm>
        </p:grpSpPr>
        <p:sp>
          <p:nvSpPr>
            <p:cNvPr id="18502" name="Text Box 19">
              <a:extLst>
                <a:ext uri="{FF2B5EF4-FFF2-40B4-BE49-F238E27FC236}">
                  <a16:creationId xmlns:a16="http://schemas.microsoft.com/office/drawing/2014/main" id="{77ED10AC-CE81-4013-EC26-E7898C484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0"/>
              <a:ext cx="283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Calculate Haar-feature value: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Pixel_Sum(Rect_W) – Pixel_Sum(Rect_B)</a:t>
              </a:r>
            </a:p>
          </p:txBody>
        </p:sp>
        <p:sp>
          <p:nvSpPr>
            <p:cNvPr id="18503" name="Freeform 56">
              <a:extLst>
                <a:ext uri="{FF2B5EF4-FFF2-40B4-BE49-F238E27FC236}">
                  <a16:creationId xmlns:a16="http://schemas.microsoft.com/office/drawing/2014/main" id="{0812EBC1-69AA-50F1-D5A3-74DB95AD3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784"/>
              <a:ext cx="576" cy="864"/>
            </a:xfrm>
            <a:custGeom>
              <a:avLst/>
              <a:gdLst>
                <a:gd name="T0" fmla="*/ 576 w 576"/>
                <a:gd name="T1" fmla="*/ 0 h 864"/>
                <a:gd name="T2" fmla="*/ 240 w 576"/>
                <a:gd name="T3" fmla="*/ 384 h 864"/>
                <a:gd name="T4" fmla="*/ 0 w 576"/>
                <a:gd name="T5" fmla="*/ 864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864">
                  <a:moveTo>
                    <a:pt x="576" y="0"/>
                  </a:moveTo>
                  <a:cubicBezTo>
                    <a:pt x="456" y="120"/>
                    <a:pt x="336" y="240"/>
                    <a:pt x="240" y="384"/>
                  </a:cubicBezTo>
                  <a:cubicBezTo>
                    <a:pt x="144" y="528"/>
                    <a:pt x="8" y="808"/>
                    <a:pt x="0" y="86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504" name="Freeform 57">
              <a:extLst>
                <a:ext uri="{FF2B5EF4-FFF2-40B4-BE49-F238E27FC236}">
                  <a16:creationId xmlns:a16="http://schemas.microsoft.com/office/drawing/2014/main" id="{2A2B4AC3-40A0-DC21-BA74-2736CF45E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784"/>
              <a:ext cx="432" cy="864"/>
            </a:xfrm>
            <a:custGeom>
              <a:avLst/>
              <a:gdLst>
                <a:gd name="T0" fmla="*/ 0 w 816"/>
                <a:gd name="T1" fmla="*/ 0 h 864"/>
                <a:gd name="T2" fmla="*/ 178 w 816"/>
                <a:gd name="T3" fmla="*/ 240 h 864"/>
                <a:gd name="T4" fmla="*/ 381 w 816"/>
                <a:gd name="T5" fmla="*/ 624 h 864"/>
                <a:gd name="T6" fmla="*/ 432 w 816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6" h="864">
                  <a:moveTo>
                    <a:pt x="0" y="0"/>
                  </a:moveTo>
                  <a:cubicBezTo>
                    <a:pt x="108" y="68"/>
                    <a:pt x="216" y="136"/>
                    <a:pt x="336" y="240"/>
                  </a:cubicBezTo>
                  <a:cubicBezTo>
                    <a:pt x="456" y="344"/>
                    <a:pt x="640" y="520"/>
                    <a:pt x="720" y="624"/>
                  </a:cubicBezTo>
                  <a:cubicBezTo>
                    <a:pt x="800" y="728"/>
                    <a:pt x="808" y="856"/>
                    <a:pt x="816" y="86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327" name="Group 63">
            <a:extLst>
              <a:ext uri="{FF2B5EF4-FFF2-40B4-BE49-F238E27FC236}">
                <a16:creationId xmlns:a16="http://schemas.microsoft.com/office/drawing/2014/main" id="{68693C56-3A69-1796-4DFD-B188A3FC09F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133975"/>
            <a:ext cx="2133600" cy="1038225"/>
            <a:chOff x="3648" y="3120"/>
            <a:chExt cx="1344" cy="654"/>
          </a:xfrm>
        </p:grpSpPr>
        <p:sp>
          <p:nvSpPr>
            <p:cNvPr id="18500" name="Text Box 59">
              <a:extLst>
                <a:ext uri="{FF2B5EF4-FFF2-40B4-BE49-F238E27FC236}">
                  <a16:creationId xmlns:a16="http://schemas.microsoft.com/office/drawing/2014/main" id="{65D64844-CFA8-F3C6-803D-3BFB93A65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408"/>
              <a:ext cx="13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Constant time Pixel_Sum calculation</a:t>
              </a:r>
            </a:p>
          </p:txBody>
        </p:sp>
        <p:sp>
          <p:nvSpPr>
            <p:cNvPr id="18501" name="Line 60">
              <a:extLst>
                <a:ext uri="{FF2B5EF4-FFF2-40B4-BE49-F238E27FC236}">
                  <a16:creationId xmlns:a16="http://schemas.microsoft.com/office/drawing/2014/main" id="{FEEEB37D-049C-21CE-6481-A126D9DF1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12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87" name="Text Box 23">
            <a:extLst>
              <a:ext uri="{FF2B5EF4-FFF2-40B4-BE49-F238E27FC236}">
                <a16:creationId xmlns:a16="http://schemas.microsoft.com/office/drawing/2014/main" id="{0653BC47-832F-EC9A-C044-F2DEE56F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38663"/>
            <a:ext cx="259080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Pixel_Sum(R1) =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P4 - P2 - P3 + P1 = 4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1356" name="Group 92">
            <a:extLst>
              <a:ext uri="{FF2B5EF4-FFF2-40B4-BE49-F238E27FC236}">
                <a16:creationId xmlns:a16="http://schemas.microsoft.com/office/drawing/2014/main" id="{8C5B3512-57B9-FE0D-BB2A-1A62F1DB49F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524000"/>
            <a:ext cx="1447800" cy="1341438"/>
            <a:chOff x="3360" y="951"/>
            <a:chExt cx="912" cy="845"/>
          </a:xfrm>
        </p:grpSpPr>
        <p:sp>
          <p:nvSpPr>
            <p:cNvPr id="18491" name="Rectangle 74">
              <a:extLst>
                <a:ext uri="{FF2B5EF4-FFF2-40B4-BE49-F238E27FC236}">
                  <a16:creationId xmlns:a16="http://schemas.microsoft.com/office/drawing/2014/main" id="{F8397B05-A496-04FE-04A9-96790604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92" name="Line 75">
              <a:extLst>
                <a:ext uri="{FF2B5EF4-FFF2-40B4-BE49-F238E27FC236}">
                  <a16:creationId xmlns:a16="http://schemas.microsoft.com/office/drawing/2014/main" id="{DF22F79C-F647-65CB-52E0-14B674F94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93" name="Line 76">
              <a:extLst>
                <a:ext uri="{FF2B5EF4-FFF2-40B4-BE49-F238E27FC236}">
                  <a16:creationId xmlns:a16="http://schemas.microsoft.com/office/drawing/2014/main" id="{537CA954-15F4-FCDF-3701-CC3919E50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94" name="Line 77">
              <a:extLst>
                <a:ext uri="{FF2B5EF4-FFF2-40B4-BE49-F238E27FC236}">
                  <a16:creationId xmlns:a16="http://schemas.microsoft.com/office/drawing/2014/main" id="{BB4EFF7F-2710-F283-50C2-04DB4094C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95" name="Line 78">
              <a:extLst>
                <a:ext uri="{FF2B5EF4-FFF2-40B4-BE49-F238E27FC236}">
                  <a16:creationId xmlns:a16="http://schemas.microsoft.com/office/drawing/2014/main" id="{30F7261D-7435-8BA1-3C00-8AB2E85CD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96" name="Text Box 79">
              <a:extLst>
                <a:ext uri="{FF2B5EF4-FFF2-40B4-BE49-F238E27FC236}">
                  <a16:creationId xmlns:a16="http://schemas.microsoft.com/office/drawing/2014/main" id="{F3D4314D-3640-5287-2792-FED849CD5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1    1    1</a:t>
              </a:r>
            </a:p>
          </p:txBody>
        </p:sp>
        <p:sp>
          <p:nvSpPr>
            <p:cNvPr id="18497" name="Text Box 80">
              <a:extLst>
                <a:ext uri="{FF2B5EF4-FFF2-40B4-BE49-F238E27FC236}">
                  <a16:creationId xmlns:a16="http://schemas.microsoft.com/office/drawing/2014/main" id="{247D691D-8E28-D5F7-EB66-E6A6B64A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72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1    1    1</a:t>
              </a:r>
            </a:p>
          </p:txBody>
        </p:sp>
        <p:sp>
          <p:nvSpPr>
            <p:cNvPr id="18498" name="Text Box 81">
              <a:extLst>
                <a:ext uri="{FF2B5EF4-FFF2-40B4-BE49-F238E27FC236}">
                  <a16:creationId xmlns:a16="http://schemas.microsoft.com/office/drawing/2014/main" id="{F00FAE4C-E5C6-30A8-8218-AE9186B94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84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1    1    1</a:t>
              </a:r>
            </a:p>
          </p:txBody>
        </p:sp>
        <p:sp>
          <p:nvSpPr>
            <p:cNvPr id="18499" name="Text Box 82">
              <a:extLst>
                <a:ext uri="{FF2B5EF4-FFF2-40B4-BE49-F238E27FC236}">
                  <a16:creationId xmlns:a16="http://schemas.microsoft.com/office/drawing/2014/main" id="{A2CA40FE-2238-B138-8AA0-38779A0BB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51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Original image</a:t>
              </a:r>
            </a:p>
          </p:txBody>
        </p:sp>
      </p:grpSp>
      <p:grpSp>
        <p:nvGrpSpPr>
          <p:cNvPr id="11357" name="Group 93">
            <a:extLst>
              <a:ext uri="{FF2B5EF4-FFF2-40B4-BE49-F238E27FC236}">
                <a16:creationId xmlns:a16="http://schemas.microsoft.com/office/drawing/2014/main" id="{B69639FC-5E2A-9C28-E239-868B4AB6A30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600200"/>
            <a:ext cx="1752600" cy="1295400"/>
            <a:chOff x="4128" y="960"/>
            <a:chExt cx="1104" cy="816"/>
          </a:xfrm>
        </p:grpSpPr>
        <p:sp>
          <p:nvSpPr>
            <p:cNvPr id="18481" name="Text Box 20">
              <a:extLst>
                <a:ext uri="{FF2B5EF4-FFF2-40B4-BE49-F238E27FC236}">
                  <a16:creationId xmlns:a16="http://schemas.microsoft.com/office/drawing/2014/main" id="{E1BC3650-FDE5-78D2-1241-0EF700C29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960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Integral Image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482" name="Rectangle 83">
              <a:extLst>
                <a:ext uri="{FF2B5EF4-FFF2-40B4-BE49-F238E27FC236}">
                  <a16:creationId xmlns:a16="http://schemas.microsoft.com/office/drawing/2014/main" id="{8D7CEB9C-B788-EBF2-09DE-3A8493DA0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0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83" name="Line 84">
              <a:extLst>
                <a:ext uri="{FF2B5EF4-FFF2-40B4-BE49-F238E27FC236}">
                  <a16:creationId xmlns:a16="http://schemas.microsoft.com/office/drawing/2014/main" id="{ABC75F23-2F01-1D61-D9C7-3D72E91CE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84" name="Line 85">
              <a:extLst>
                <a:ext uri="{FF2B5EF4-FFF2-40B4-BE49-F238E27FC236}">
                  <a16:creationId xmlns:a16="http://schemas.microsoft.com/office/drawing/2014/main" id="{B65D8EF7-246E-8434-D8D0-5E496A6C9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85" name="Line 86">
              <a:extLst>
                <a:ext uri="{FF2B5EF4-FFF2-40B4-BE49-F238E27FC236}">
                  <a16:creationId xmlns:a16="http://schemas.microsoft.com/office/drawing/2014/main" id="{0E2D73BD-6086-B2CD-91FD-11B8F3634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86" name="Line 87">
              <a:extLst>
                <a:ext uri="{FF2B5EF4-FFF2-40B4-BE49-F238E27FC236}">
                  <a16:creationId xmlns:a16="http://schemas.microsoft.com/office/drawing/2014/main" id="{19E7EC94-20B1-A32C-D806-4B1340030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87" name="Text Box 88">
              <a:extLst>
                <a:ext uri="{FF2B5EF4-FFF2-40B4-BE49-F238E27FC236}">
                  <a16:creationId xmlns:a16="http://schemas.microsoft.com/office/drawing/2014/main" id="{23587B19-17EF-6B1D-B704-21876CA87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00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1    2    3</a:t>
              </a:r>
            </a:p>
          </p:txBody>
        </p:sp>
        <p:sp>
          <p:nvSpPr>
            <p:cNvPr id="18488" name="Text Box 89">
              <a:extLst>
                <a:ext uri="{FF2B5EF4-FFF2-40B4-BE49-F238E27FC236}">
                  <a16:creationId xmlns:a16="http://schemas.microsoft.com/office/drawing/2014/main" id="{6BBFA5A4-9242-EB94-9A07-C4DD065BC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372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2    4    6</a:t>
              </a:r>
            </a:p>
          </p:txBody>
        </p:sp>
        <p:sp>
          <p:nvSpPr>
            <p:cNvPr id="18489" name="Text Box 90">
              <a:extLst>
                <a:ext uri="{FF2B5EF4-FFF2-40B4-BE49-F238E27FC236}">
                  <a16:creationId xmlns:a16="http://schemas.microsoft.com/office/drawing/2014/main" id="{19A533E1-104B-EE18-10D6-F79D90BF6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64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3    6    9</a:t>
              </a:r>
            </a:p>
          </p:txBody>
        </p:sp>
        <p:sp>
          <p:nvSpPr>
            <p:cNvPr id="18490" name="Line 91">
              <a:extLst>
                <a:ext uri="{FF2B5EF4-FFF2-40B4-BE49-F238E27FC236}">
                  <a16:creationId xmlns:a16="http://schemas.microsoft.com/office/drawing/2014/main" id="{422C77B2-B65A-A565-766A-8FF2FFB70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386" name="Group 122">
            <a:extLst>
              <a:ext uri="{FF2B5EF4-FFF2-40B4-BE49-F238E27FC236}">
                <a16:creationId xmlns:a16="http://schemas.microsoft.com/office/drawing/2014/main" id="{825A3BD7-18FB-DFD4-D1C6-319425D420F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05200"/>
            <a:ext cx="1219200" cy="914400"/>
            <a:chOff x="4032" y="2064"/>
            <a:chExt cx="768" cy="576"/>
          </a:xfrm>
        </p:grpSpPr>
        <p:sp>
          <p:nvSpPr>
            <p:cNvPr id="18470" name="Rectangle 96">
              <a:extLst>
                <a:ext uri="{FF2B5EF4-FFF2-40B4-BE49-F238E27FC236}">
                  <a16:creationId xmlns:a16="http://schemas.microsoft.com/office/drawing/2014/main" id="{85CAAF3D-F84B-BD2D-860C-D6683D2DA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64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71" name="Line 97">
              <a:extLst>
                <a:ext uri="{FF2B5EF4-FFF2-40B4-BE49-F238E27FC236}">
                  <a16:creationId xmlns:a16="http://schemas.microsoft.com/office/drawing/2014/main" id="{031C92D5-76CC-D340-516E-6107CED32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2" name="Line 98">
              <a:extLst>
                <a:ext uri="{FF2B5EF4-FFF2-40B4-BE49-F238E27FC236}">
                  <a16:creationId xmlns:a16="http://schemas.microsoft.com/office/drawing/2014/main" id="{9FD7DB00-2633-59F5-26B8-3FF216441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3" name="Line 99">
              <a:extLst>
                <a:ext uri="{FF2B5EF4-FFF2-40B4-BE49-F238E27FC236}">
                  <a16:creationId xmlns:a16="http://schemas.microsoft.com/office/drawing/2014/main" id="{539D0F0E-AF7F-9089-D304-217A6D3E0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4" name="Line 100">
              <a:extLst>
                <a:ext uri="{FF2B5EF4-FFF2-40B4-BE49-F238E27FC236}">
                  <a16:creationId xmlns:a16="http://schemas.microsoft.com/office/drawing/2014/main" id="{96632792-E23D-CAD5-6B83-0C74C5C5F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75" name="Rectangle 105">
              <a:extLst>
                <a:ext uri="{FF2B5EF4-FFF2-40B4-BE49-F238E27FC236}">
                  <a16:creationId xmlns:a16="http://schemas.microsoft.com/office/drawing/2014/main" id="{678DA1C2-FEEC-5058-C472-3B265479E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56"/>
              <a:ext cx="384" cy="3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76" name="Text Box 106">
              <a:extLst>
                <a:ext uri="{FF2B5EF4-FFF2-40B4-BE49-F238E27FC236}">
                  <a16:creationId xmlns:a16="http://schemas.microsoft.com/office/drawing/2014/main" id="{CA3ACB16-C1C0-90B1-A899-0ED8E3A4A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06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18477" name="Text Box 118">
              <a:extLst>
                <a:ext uri="{FF2B5EF4-FFF2-40B4-BE49-F238E27FC236}">
                  <a16:creationId xmlns:a16="http://schemas.microsoft.com/office/drawing/2014/main" id="{9F73F1C1-9B1A-B09C-0464-FF3929C89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6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18478" name="Text Box 119">
              <a:extLst>
                <a:ext uri="{FF2B5EF4-FFF2-40B4-BE49-F238E27FC236}">
                  <a16:creationId xmlns:a16="http://schemas.microsoft.com/office/drawing/2014/main" id="{9786FAD2-C651-05C8-58DF-CA49B785B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p3</a:t>
              </a:r>
            </a:p>
          </p:txBody>
        </p:sp>
        <p:sp>
          <p:nvSpPr>
            <p:cNvPr id="18479" name="Text Box 120">
              <a:extLst>
                <a:ext uri="{FF2B5EF4-FFF2-40B4-BE49-F238E27FC236}">
                  <a16:creationId xmlns:a16="http://schemas.microsoft.com/office/drawing/2014/main" id="{83989C88-FFDE-01F6-AAF6-5E6FD7470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p4</a:t>
              </a:r>
            </a:p>
          </p:txBody>
        </p:sp>
        <p:sp>
          <p:nvSpPr>
            <p:cNvPr id="18480" name="Text Box 121">
              <a:extLst>
                <a:ext uri="{FF2B5EF4-FFF2-40B4-BE49-F238E27FC236}">
                  <a16:creationId xmlns:a16="http://schemas.microsoft.com/office/drawing/2014/main" id="{C42C1531-A919-8228-FAD2-C20107FCE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0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latin typeface="Times New Roman" panose="02020603050405020304" pitchFamily="18" charset="0"/>
                </a:rPr>
                <a:t>R1</a:t>
              </a:r>
            </a:p>
          </p:txBody>
        </p:sp>
      </p:grpSp>
      <p:grpSp>
        <p:nvGrpSpPr>
          <p:cNvPr id="11391" name="Group 127">
            <a:extLst>
              <a:ext uri="{FF2B5EF4-FFF2-40B4-BE49-F238E27FC236}">
                <a16:creationId xmlns:a16="http://schemas.microsoft.com/office/drawing/2014/main" id="{B0BC8542-0A20-0F9B-9CC8-F5289EDE3B8D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057400"/>
            <a:ext cx="914400" cy="762000"/>
            <a:chOff x="4512" y="1296"/>
            <a:chExt cx="576" cy="480"/>
          </a:xfrm>
        </p:grpSpPr>
        <p:sp>
          <p:nvSpPr>
            <p:cNvPr id="18466" name="Oval 123">
              <a:extLst>
                <a:ext uri="{FF2B5EF4-FFF2-40B4-BE49-F238E27FC236}">
                  <a16:creationId xmlns:a16="http://schemas.microsoft.com/office/drawing/2014/main" id="{B059DEC9-43E1-97ED-3B70-B599F078A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296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67" name="Oval 124">
              <a:extLst>
                <a:ext uri="{FF2B5EF4-FFF2-40B4-BE49-F238E27FC236}">
                  <a16:creationId xmlns:a16="http://schemas.microsoft.com/office/drawing/2014/main" id="{AE79B2DB-EABA-AA93-E4E3-7452BBF5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632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68" name="Oval 125">
              <a:extLst>
                <a:ext uri="{FF2B5EF4-FFF2-40B4-BE49-F238E27FC236}">
                  <a16:creationId xmlns:a16="http://schemas.microsoft.com/office/drawing/2014/main" id="{B5189060-87E1-1C90-B82E-3969D6F3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96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69" name="Oval 126">
              <a:extLst>
                <a:ext uri="{FF2B5EF4-FFF2-40B4-BE49-F238E27FC236}">
                  <a16:creationId xmlns:a16="http://schemas.microsoft.com/office/drawing/2014/main" id="{AD730132-C562-38FA-0D87-820BB6C6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32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11392" name="Text Box 128">
            <a:extLst>
              <a:ext uri="{FF2B5EF4-FFF2-40B4-BE49-F238E27FC236}">
                <a16:creationId xmlns:a16="http://schemas.microsoft.com/office/drawing/2014/main" id="{6C2CED87-0F3D-E5FB-9971-9C657BCBA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2004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Need 4 corner values </a:t>
            </a:r>
          </a:p>
        </p:txBody>
      </p:sp>
      <p:sp>
        <p:nvSpPr>
          <p:cNvPr id="11393" name="Line 129">
            <a:extLst>
              <a:ext uri="{FF2B5EF4-FFF2-40B4-BE49-F238E27FC236}">
                <a16:creationId xmlns:a16="http://schemas.microsoft.com/office/drawing/2014/main" id="{D9826F51-C8C3-5FAA-0361-9CEC17B566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4800" y="2971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402" name="Group 138">
            <a:extLst>
              <a:ext uri="{FF2B5EF4-FFF2-40B4-BE49-F238E27FC236}">
                <a16:creationId xmlns:a16="http://schemas.microsoft.com/office/drawing/2014/main" id="{509A8DC2-3D58-4007-644D-2D172B720C4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905000"/>
            <a:ext cx="2376488" cy="1524000"/>
            <a:chOff x="3447" y="1200"/>
            <a:chExt cx="1497" cy="960"/>
          </a:xfrm>
        </p:grpSpPr>
        <p:sp>
          <p:nvSpPr>
            <p:cNvPr id="18462" name="Oval 130">
              <a:extLst>
                <a:ext uri="{FF2B5EF4-FFF2-40B4-BE49-F238E27FC236}">
                  <a16:creationId xmlns:a16="http://schemas.microsoft.com/office/drawing/2014/main" id="{DF0825C4-BA35-04D1-5D36-FAB7A27AA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1632"/>
              <a:ext cx="144" cy="1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63" name="AutoShape 131">
              <a:extLst>
                <a:ext uri="{FF2B5EF4-FFF2-40B4-BE49-F238E27FC236}">
                  <a16:creationId xmlns:a16="http://schemas.microsoft.com/office/drawing/2014/main" id="{CB071521-151A-8C53-E5DA-47D42373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200"/>
              <a:ext cx="384" cy="57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64" name="Freeform 132">
              <a:extLst>
                <a:ext uri="{FF2B5EF4-FFF2-40B4-BE49-F238E27FC236}">
                  <a16:creationId xmlns:a16="http://schemas.microsoft.com/office/drawing/2014/main" id="{1EAF7787-D1BE-369F-AA5F-981D2B0DF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1774"/>
              <a:ext cx="1008" cy="96"/>
            </a:xfrm>
            <a:custGeom>
              <a:avLst/>
              <a:gdLst>
                <a:gd name="T0" fmla="*/ 1008 w 1104"/>
                <a:gd name="T1" fmla="*/ 0 h 192"/>
                <a:gd name="T2" fmla="*/ 833 w 1104"/>
                <a:gd name="T3" fmla="*/ 72 h 192"/>
                <a:gd name="T4" fmla="*/ 526 w 1104"/>
                <a:gd name="T5" fmla="*/ 96 h 192"/>
                <a:gd name="T6" fmla="*/ 88 w 1104"/>
                <a:gd name="T7" fmla="*/ 72 h 192"/>
                <a:gd name="T8" fmla="*/ 0 w 1104"/>
                <a:gd name="T9" fmla="*/ 24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192">
                  <a:moveTo>
                    <a:pt x="1104" y="0"/>
                  </a:moveTo>
                  <a:cubicBezTo>
                    <a:pt x="1052" y="56"/>
                    <a:pt x="1000" y="112"/>
                    <a:pt x="912" y="144"/>
                  </a:cubicBezTo>
                  <a:cubicBezTo>
                    <a:pt x="824" y="176"/>
                    <a:pt x="712" y="192"/>
                    <a:pt x="576" y="192"/>
                  </a:cubicBezTo>
                  <a:cubicBezTo>
                    <a:pt x="440" y="192"/>
                    <a:pt x="192" y="168"/>
                    <a:pt x="96" y="144"/>
                  </a:cubicBezTo>
                  <a:cubicBezTo>
                    <a:pt x="0" y="120"/>
                    <a:pt x="16" y="56"/>
                    <a:pt x="0" y="48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65" name="Text Box 133">
              <a:extLst>
                <a:ext uri="{FF2B5EF4-FFF2-40B4-BE49-F238E27FC236}">
                  <a16:creationId xmlns:a16="http://schemas.microsoft.com/office/drawing/2014/main" id="{D192D6E9-6264-12F7-79C0-B5C2EC7B0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72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Stores Pixel sum of Rect(from top-left corner to this point)</a:t>
              </a:r>
            </a:p>
          </p:txBody>
        </p:sp>
      </p:grpSp>
      <p:sp>
        <p:nvSpPr>
          <p:cNvPr id="11403" name="Rectangle 139">
            <a:extLst>
              <a:ext uri="{FF2B5EF4-FFF2-40B4-BE49-F238E27FC236}">
                <a16:creationId xmlns:a16="http://schemas.microsoft.com/office/drawing/2014/main" id="{08011A23-3D95-885B-A085-DD19E5E98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406" name="Rectangle 142">
            <a:extLst>
              <a:ext uri="{FF2B5EF4-FFF2-40B4-BE49-F238E27FC236}">
                <a16:creationId xmlns:a16="http://schemas.microsoft.com/office/drawing/2014/main" id="{6FA22D2C-C0AB-6E39-9353-B654C4109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407" name="Rectangle 143">
            <a:extLst>
              <a:ext uri="{FF2B5EF4-FFF2-40B4-BE49-F238E27FC236}">
                <a16:creationId xmlns:a16="http://schemas.microsoft.com/office/drawing/2014/main" id="{AF58446F-44FC-F6CE-E986-F0C76DA5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408" name="Text Box 144">
            <a:extLst>
              <a:ext uri="{FF2B5EF4-FFF2-40B4-BE49-F238E27FC236}">
                <a16:creationId xmlns:a16="http://schemas.microsoft.com/office/drawing/2014/main" id="{5B27520E-EF18-F629-C217-551BA940C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191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P4</a:t>
            </a:r>
          </a:p>
        </p:txBody>
      </p:sp>
      <p:sp>
        <p:nvSpPr>
          <p:cNvPr id="11409" name="Text Box 145">
            <a:extLst>
              <a:ext uri="{FF2B5EF4-FFF2-40B4-BE49-F238E27FC236}">
                <a16:creationId xmlns:a16="http://schemas.microsoft.com/office/drawing/2014/main" id="{B03B771A-60D9-F6BA-941F-B754C64DE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81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11410" name="Text Box 146">
            <a:extLst>
              <a:ext uri="{FF2B5EF4-FFF2-40B4-BE49-F238E27FC236}">
                <a16:creationId xmlns:a16="http://schemas.microsoft.com/office/drawing/2014/main" id="{BEEFF305-ECE1-B625-93BC-DCBE4C41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91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P3</a:t>
            </a:r>
          </a:p>
        </p:txBody>
      </p:sp>
      <p:sp>
        <p:nvSpPr>
          <p:cNvPr id="11411" name="Text Box 147">
            <a:extLst>
              <a:ext uri="{FF2B5EF4-FFF2-40B4-BE49-F238E27FC236}">
                <a16:creationId xmlns:a16="http://schemas.microsoft.com/office/drawing/2014/main" id="{9811FA3B-26BA-7D05-27F9-D600814E2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11412" name="Text Box 148">
            <a:extLst>
              <a:ext uri="{FF2B5EF4-FFF2-40B4-BE49-F238E27FC236}">
                <a16:creationId xmlns:a16="http://schemas.microsoft.com/office/drawing/2014/main" id="{71B2EC6D-580C-2BB1-2AFC-9CA28C513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814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20 x 20 sub-window</a:t>
            </a:r>
          </a:p>
        </p:txBody>
      </p:sp>
      <p:sp>
        <p:nvSpPr>
          <p:cNvPr id="11413" name="Rectangle 149">
            <a:extLst>
              <a:ext uri="{FF2B5EF4-FFF2-40B4-BE49-F238E27FC236}">
                <a16:creationId xmlns:a16="http://schemas.microsoft.com/office/drawing/2014/main" id="{9668EB4E-6CF6-41EB-9F4F-0D6429F8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12954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414" name="Rectangle 150">
            <a:extLst>
              <a:ext uri="{FF2B5EF4-FFF2-40B4-BE49-F238E27FC236}">
                <a16:creationId xmlns:a16="http://schemas.microsoft.com/office/drawing/2014/main" id="{9B9615B1-4465-0372-CE7E-882D17D0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12954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415" name="Rectangle 151">
            <a:extLst>
              <a:ext uri="{FF2B5EF4-FFF2-40B4-BE49-F238E27FC236}">
                <a16:creationId xmlns:a16="http://schemas.microsoft.com/office/drawing/2014/main" id="{36597FBF-5988-EA93-8936-3BC242DF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9624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416" name="Rectangle 152">
            <a:extLst>
              <a:ext uri="{FF2B5EF4-FFF2-40B4-BE49-F238E27FC236}">
                <a16:creationId xmlns:a16="http://schemas.microsoft.com/office/drawing/2014/main" id="{AA7322DE-223A-7745-98E3-E121CF8B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7" grpId="0"/>
      <p:bldP spid="11392" grpId="0"/>
      <p:bldP spid="11408" grpId="0"/>
      <p:bldP spid="11409" grpId="0"/>
      <p:bldP spid="11410" grpId="0"/>
      <p:bldP spid="11411" grpId="0"/>
      <p:bldP spid="114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120B4CB6-895E-8E4B-C089-B9DAE37DB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Cascade decision process</a:t>
            </a:r>
          </a:p>
        </p:txBody>
      </p:sp>
      <p:sp>
        <p:nvSpPr>
          <p:cNvPr id="12318" name="Text Box 30">
            <a:extLst>
              <a:ext uri="{FF2B5EF4-FFF2-40B4-BE49-F238E27FC236}">
                <a16:creationId xmlns:a16="http://schemas.microsoft.com/office/drawing/2014/main" id="{BDEB38C7-E2CF-E977-42AD-438495846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487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Frontal-face has 2000 features</a:t>
            </a:r>
            <a:r>
              <a:rPr lang="en-US" altLang="zh-CN"/>
              <a:t> </a:t>
            </a:r>
          </a:p>
        </p:txBody>
      </p:sp>
      <p:grpSp>
        <p:nvGrpSpPr>
          <p:cNvPr id="12357" name="Group 69">
            <a:extLst>
              <a:ext uri="{FF2B5EF4-FFF2-40B4-BE49-F238E27FC236}">
                <a16:creationId xmlns:a16="http://schemas.microsoft.com/office/drawing/2014/main" id="{7715AA69-317E-23C6-A2E1-6C17FA8B30B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124200"/>
            <a:ext cx="5181600" cy="914400"/>
            <a:chOff x="1200" y="1968"/>
            <a:chExt cx="3264" cy="576"/>
          </a:xfrm>
        </p:grpSpPr>
        <p:sp>
          <p:nvSpPr>
            <p:cNvPr id="19502" name="AutoShape 34">
              <a:extLst>
                <a:ext uri="{FF2B5EF4-FFF2-40B4-BE49-F238E27FC236}">
                  <a16:creationId xmlns:a16="http://schemas.microsoft.com/office/drawing/2014/main" id="{1AF2C988-E5B3-1B62-4EC5-5A2A1843D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68"/>
              <a:ext cx="48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imes New Roman" panose="02020603050405020304" pitchFamily="18" charset="0"/>
                </a:rPr>
                <a:t>S1</a:t>
              </a:r>
            </a:p>
            <a:p>
              <a:pPr algn="ctr" eaLnBrk="1" hangingPunct="1"/>
              <a:r>
                <a:rPr lang="en-US" altLang="zh-CN" sz="1400">
                  <a:latin typeface="Times New Roman" panose="02020603050405020304" pitchFamily="18" charset="0"/>
                </a:rPr>
                <a:t>2 features</a:t>
              </a:r>
            </a:p>
          </p:txBody>
        </p:sp>
        <p:sp>
          <p:nvSpPr>
            <p:cNvPr id="19503" name="AutoShape 36">
              <a:extLst>
                <a:ext uri="{FF2B5EF4-FFF2-40B4-BE49-F238E27FC236}">
                  <a16:creationId xmlns:a16="http://schemas.microsoft.com/office/drawing/2014/main" id="{4AB7566A-03BB-E6B8-16BD-A6BF953BD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68"/>
              <a:ext cx="48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imes New Roman" panose="02020603050405020304" pitchFamily="18" charset="0"/>
                </a:rPr>
                <a:t>S2</a:t>
              </a:r>
            </a:p>
            <a:p>
              <a:pPr algn="ctr" eaLnBrk="1" hangingPunct="1"/>
              <a:r>
                <a:rPr lang="en-US" altLang="zh-CN" sz="1400">
                  <a:latin typeface="Times New Roman" panose="02020603050405020304" pitchFamily="18" charset="0"/>
                </a:rPr>
                <a:t>5 features</a:t>
              </a:r>
            </a:p>
          </p:txBody>
        </p:sp>
        <p:sp>
          <p:nvSpPr>
            <p:cNvPr id="19504" name="AutoShape 37">
              <a:extLst>
                <a:ext uri="{FF2B5EF4-FFF2-40B4-BE49-F238E27FC236}">
                  <a16:creationId xmlns:a16="http://schemas.microsoft.com/office/drawing/2014/main" id="{65E2EB6C-BD27-7FF2-DC9F-BFA181AD5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6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imes New Roman" panose="02020603050405020304" pitchFamily="18" charset="0"/>
                </a:rPr>
                <a:t>S3</a:t>
              </a:r>
            </a:p>
            <a:p>
              <a:pPr algn="ctr" eaLnBrk="1" hangingPunct="1"/>
              <a:r>
                <a:rPr lang="en-US" altLang="zh-CN" sz="1400">
                  <a:latin typeface="Times New Roman" panose="02020603050405020304" pitchFamily="18" charset="0"/>
                </a:rPr>
                <a:t>16 features</a:t>
              </a:r>
            </a:p>
          </p:txBody>
        </p:sp>
        <p:sp>
          <p:nvSpPr>
            <p:cNvPr id="19505" name="AutoShape 38">
              <a:extLst>
                <a:ext uri="{FF2B5EF4-FFF2-40B4-BE49-F238E27FC236}">
                  <a16:creationId xmlns:a16="http://schemas.microsoft.com/office/drawing/2014/main" id="{85DCE177-006E-1C72-5C07-502FE9F23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6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Times New Roman" panose="02020603050405020304" pitchFamily="18" charset="0"/>
                </a:rPr>
                <a:t>S22</a:t>
              </a:r>
            </a:p>
            <a:p>
              <a:pPr algn="ctr" eaLnBrk="1" hangingPunct="1"/>
              <a:r>
                <a:rPr lang="en-US" altLang="zh-CN" sz="1200">
                  <a:latin typeface="Times New Roman" panose="02020603050405020304" pitchFamily="18" charset="0"/>
                </a:rPr>
                <a:t>212 features</a:t>
              </a:r>
            </a:p>
          </p:txBody>
        </p:sp>
      </p:grpSp>
      <p:grpSp>
        <p:nvGrpSpPr>
          <p:cNvPr id="12352" name="Group 64">
            <a:extLst>
              <a:ext uri="{FF2B5EF4-FFF2-40B4-BE49-F238E27FC236}">
                <a16:creationId xmlns:a16="http://schemas.microsoft.com/office/drawing/2014/main" id="{9DD4709B-74A2-52AF-06F0-70E8B5396AD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752600"/>
            <a:ext cx="3886200" cy="1371600"/>
            <a:chOff x="1488" y="1104"/>
            <a:chExt cx="2016" cy="816"/>
          </a:xfrm>
        </p:grpSpPr>
        <p:grpSp>
          <p:nvGrpSpPr>
            <p:cNvPr id="19495" name="Group 62">
              <a:extLst>
                <a:ext uri="{FF2B5EF4-FFF2-40B4-BE49-F238E27FC236}">
                  <a16:creationId xmlns:a16="http://schemas.microsoft.com/office/drawing/2014/main" id="{A290D909-A491-8B4A-C864-5AE9FF469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104"/>
              <a:ext cx="2016" cy="816"/>
              <a:chOff x="1488" y="1104"/>
              <a:chExt cx="2016" cy="816"/>
            </a:xfrm>
          </p:grpSpPr>
          <p:sp>
            <p:nvSpPr>
              <p:cNvPr id="19497" name="Line 54">
                <a:extLst>
                  <a:ext uri="{FF2B5EF4-FFF2-40B4-BE49-F238E27FC236}">
                    <a16:creationId xmlns:a16="http://schemas.microsoft.com/office/drawing/2014/main" id="{AF7DE320-1C94-7106-C906-7ED82036B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1296"/>
                <a:ext cx="19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98" name="Line 55">
                <a:extLst>
                  <a:ext uri="{FF2B5EF4-FFF2-40B4-BE49-F238E27FC236}">
                    <a16:creationId xmlns:a16="http://schemas.microsoft.com/office/drawing/2014/main" id="{28E0AC77-849A-5E4E-A63F-0AABD6701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227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99" name="Line 56">
                <a:extLst>
                  <a:ext uri="{FF2B5EF4-FFF2-40B4-BE49-F238E27FC236}">
                    <a16:creationId xmlns:a16="http://schemas.microsoft.com/office/drawing/2014/main" id="{D42C8A8A-9E05-B611-5015-58DB81781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72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00" name="Line 57">
                <a:extLst>
                  <a:ext uri="{FF2B5EF4-FFF2-40B4-BE49-F238E27FC236}">
                    <a16:creationId xmlns:a16="http://schemas.microsoft.com/office/drawing/2014/main" id="{A0A0FA0E-11A2-EF37-02A0-F39C42C0B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296"/>
                <a:ext cx="129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01" name="AutoShape 59">
                <a:extLst>
                  <a:ext uri="{FF2B5EF4-FFF2-40B4-BE49-F238E27FC236}">
                    <a16:creationId xmlns:a16="http://schemas.microsoft.com/office/drawing/2014/main" id="{1ADB2E9E-25D0-64AC-0129-66B32BD38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104"/>
                <a:ext cx="768" cy="19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19496" name="Text Box 63">
              <a:extLst>
                <a:ext uri="{FF2B5EF4-FFF2-40B4-BE49-F238E27FC236}">
                  <a16:creationId xmlns:a16="http://schemas.microsoft.com/office/drawing/2014/main" id="{A4AD8103-ADEF-D504-0470-A7F0B5FD8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248"/>
              <a:ext cx="816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Divided into multiple stages</a:t>
              </a:r>
            </a:p>
          </p:txBody>
        </p:sp>
      </p:grpSp>
      <p:sp>
        <p:nvSpPr>
          <p:cNvPr id="12358" name="Text Box 70">
            <a:extLst>
              <a:ext uri="{FF2B5EF4-FFF2-40B4-BE49-F238E27FC236}">
                <a16:creationId xmlns:a16="http://schemas.microsoft.com/office/drawing/2014/main" id="{9AC99BF9-2362-D194-D072-61FA961A9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/>
          </a:p>
        </p:txBody>
      </p:sp>
      <p:grpSp>
        <p:nvGrpSpPr>
          <p:cNvPr id="12372" name="Group 84">
            <a:extLst>
              <a:ext uri="{FF2B5EF4-FFF2-40B4-BE49-F238E27FC236}">
                <a16:creationId xmlns:a16="http://schemas.microsoft.com/office/drawing/2014/main" id="{4D30B94A-11C7-D2F7-0009-7A959122138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1447800" cy="1219200"/>
            <a:chOff x="288" y="1536"/>
            <a:chExt cx="912" cy="768"/>
          </a:xfrm>
        </p:grpSpPr>
        <p:pic>
          <p:nvPicPr>
            <p:cNvPr id="19493" name="Picture 71">
              <a:extLst>
                <a:ext uri="{FF2B5EF4-FFF2-40B4-BE49-F238E27FC236}">
                  <a16:creationId xmlns:a16="http://schemas.microsoft.com/office/drawing/2014/main" id="{A0E65B37-3CF9-5EE1-E946-B860E6495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536"/>
              <a:ext cx="528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Line 73">
              <a:extLst>
                <a:ext uri="{FF2B5EF4-FFF2-40B4-BE49-F238E27FC236}">
                  <a16:creationId xmlns:a16="http://schemas.microsoft.com/office/drawing/2014/main" id="{0F80A5DD-0CB2-EE51-E928-C2D800725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6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373" name="Group 85">
            <a:extLst>
              <a:ext uri="{FF2B5EF4-FFF2-40B4-BE49-F238E27FC236}">
                <a16:creationId xmlns:a16="http://schemas.microsoft.com/office/drawing/2014/main" id="{1B80D3F3-5B5F-5A44-0712-8008F355D28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200400"/>
            <a:ext cx="914400" cy="381000"/>
            <a:chOff x="1680" y="2016"/>
            <a:chExt cx="576" cy="240"/>
          </a:xfrm>
        </p:grpSpPr>
        <p:sp>
          <p:nvSpPr>
            <p:cNvPr id="19491" name="Line 74">
              <a:extLst>
                <a:ext uri="{FF2B5EF4-FFF2-40B4-BE49-F238E27FC236}">
                  <a16:creationId xmlns:a16="http://schemas.microsoft.com/office/drawing/2014/main" id="{78F91CD7-55BA-AAD9-063E-8A2D552A0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2" name="Text Box 75">
              <a:extLst>
                <a:ext uri="{FF2B5EF4-FFF2-40B4-BE49-F238E27FC236}">
                  <a16:creationId xmlns:a16="http://schemas.microsoft.com/office/drawing/2014/main" id="{81C7D989-8127-44FB-E169-8CF09B507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74" name="Group 86">
            <a:extLst>
              <a:ext uri="{FF2B5EF4-FFF2-40B4-BE49-F238E27FC236}">
                <a16:creationId xmlns:a16="http://schemas.microsoft.com/office/drawing/2014/main" id="{2A6A3741-F2E0-D25F-37E6-262221BC5F0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00400"/>
            <a:ext cx="838200" cy="381000"/>
            <a:chOff x="2592" y="2016"/>
            <a:chExt cx="528" cy="240"/>
          </a:xfrm>
        </p:grpSpPr>
        <p:sp>
          <p:nvSpPr>
            <p:cNvPr id="19489" name="Line 76">
              <a:extLst>
                <a:ext uri="{FF2B5EF4-FFF2-40B4-BE49-F238E27FC236}">
                  <a16:creationId xmlns:a16="http://schemas.microsoft.com/office/drawing/2014/main" id="{0C1A8D84-4E7D-0553-6E4E-31BE7CF1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0" name="Text Box 77">
              <a:extLst>
                <a:ext uri="{FF2B5EF4-FFF2-40B4-BE49-F238E27FC236}">
                  <a16:creationId xmlns:a16="http://schemas.microsoft.com/office/drawing/2014/main" id="{50BA661E-EAE9-E68E-9A3A-1402C5408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75" name="Group 87">
            <a:extLst>
              <a:ext uri="{FF2B5EF4-FFF2-40B4-BE49-F238E27FC236}">
                <a16:creationId xmlns:a16="http://schemas.microsoft.com/office/drawing/2014/main" id="{AD06A060-D76B-0F87-2CFA-13989C6DC91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200400"/>
            <a:ext cx="914400" cy="381000"/>
            <a:chOff x="3456" y="2016"/>
            <a:chExt cx="576" cy="240"/>
          </a:xfrm>
        </p:grpSpPr>
        <p:sp>
          <p:nvSpPr>
            <p:cNvPr id="19487" name="Line 78">
              <a:extLst>
                <a:ext uri="{FF2B5EF4-FFF2-40B4-BE49-F238E27FC236}">
                  <a16:creationId xmlns:a16="http://schemas.microsoft.com/office/drawing/2014/main" id="{4AB572A3-903F-7397-3EDD-220827587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88" name="Text Box 79">
              <a:extLst>
                <a:ext uri="{FF2B5EF4-FFF2-40B4-BE49-F238E27FC236}">
                  <a16:creationId xmlns:a16="http://schemas.microsoft.com/office/drawing/2014/main" id="{6D384B2F-3686-35EF-2E79-C33521D2A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76" name="Group 88">
            <a:extLst>
              <a:ext uri="{FF2B5EF4-FFF2-40B4-BE49-F238E27FC236}">
                <a16:creationId xmlns:a16="http://schemas.microsoft.com/office/drawing/2014/main" id="{4692CEDA-62A8-15EF-A72E-3BEEAAE8893A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200400"/>
            <a:ext cx="1371600" cy="762000"/>
            <a:chOff x="4464" y="2016"/>
            <a:chExt cx="864" cy="480"/>
          </a:xfrm>
        </p:grpSpPr>
        <p:sp>
          <p:nvSpPr>
            <p:cNvPr id="19484" name="Line 80">
              <a:extLst>
                <a:ext uri="{FF2B5EF4-FFF2-40B4-BE49-F238E27FC236}">
                  <a16:creationId xmlns:a16="http://schemas.microsoft.com/office/drawing/2014/main" id="{DD1BFCB1-B036-336B-0306-C24C4418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85" name="Text Box 81">
              <a:extLst>
                <a:ext uri="{FF2B5EF4-FFF2-40B4-BE49-F238E27FC236}">
                  <a16:creationId xmlns:a16="http://schemas.microsoft.com/office/drawing/2014/main" id="{F6294D56-B1A8-0D9D-0C4D-4D3BAB993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Face detected</a:t>
              </a:r>
            </a:p>
          </p:txBody>
        </p:sp>
        <p:sp>
          <p:nvSpPr>
            <p:cNvPr id="19486" name="Text Box 83">
              <a:extLst>
                <a:ext uri="{FF2B5EF4-FFF2-40B4-BE49-F238E27FC236}">
                  <a16:creationId xmlns:a16="http://schemas.microsoft.com/office/drawing/2014/main" id="{0E91618A-BACE-1A1D-71E6-D0F26ECBC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82" name="Group 94">
            <a:extLst>
              <a:ext uri="{FF2B5EF4-FFF2-40B4-BE49-F238E27FC236}">
                <a16:creationId xmlns:a16="http://schemas.microsoft.com/office/drawing/2014/main" id="{06A68A19-DADB-E8D1-8CB8-6618F7085C8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33800"/>
            <a:ext cx="1524000" cy="806450"/>
            <a:chOff x="240" y="2352"/>
            <a:chExt cx="960" cy="508"/>
          </a:xfrm>
        </p:grpSpPr>
        <p:pic>
          <p:nvPicPr>
            <p:cNvPr id="19482" name="Picture 89">
              <a:extLst>
                <a:ext uri="{FF2B5EF4-FFF2-40B4-BE49-F238E27FC236}">
                  <a16:creationId xmlns:a16="http://schemas.microsoft.com/office/drawing/2014/main" id="{8887ECFE-14EC-E092-4588-8D533877B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52"/>
              <a:ext cx="576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3" name="Line 90">
              <a:extLst>
                <a:ext uri="{FF2B5EF4-FFF2-40B4-BE49-F238E27FC236}">
                  <a16:creationId xmlns:a16="http://schemas.microsoft.com/office/drawing/2014/main" id="{97B2C259-6DB3-8067-2D7A-13F4D175E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383" name="Group 95">
            <a:extLst>
              <a:ext uri="{FF2B5EF4-FFF2-40B4-BE49-F238E27FC236}">
                <a16:creationId xmlns:a16="http://schemas.microsoft.com/office/drawing/2014/main" id="{8E4721D4-9918-CBCF-5094-A12973E178E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038600"/>
            <a:ext cx="1752600" cy="838200"/>
            <a:chOff x="1392" y="2544"/>
            <a:chExt cx="1104" cy="528"/>
          </a:xfrm>
        </p:grpSpPr>
        <p:sp>
          <p:nvSpPr>
            <p:cNvPr id="19479" name="Line 91">
              <a:extLst>
                <a:ext uri="{FF2B5EF4-FFF2-40B4-BE49-F238E27FC236}">
                  <a16:creationId xmlns:a16="http://schemas.microsoft.com/office/drawing/2014/main" id="{03312832-8D31-4CB2-365F-CAAA1EA1F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54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80" name="AutoShape 92">
              <a:extLst>
                <a:ext uri="{FF2B5EF4-FFF2-40B4-BE49-F238E27FC236}">
                  <a16:creationId xmlns:a16="http://schemas.microsoft.com/office/drawing/2014/main" id="{9C7AE319-18C5-ED5C-A211-8B1A9142E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576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Reject</a:t>
              </a:r>
            </a:p>
          </p:txBody>
        </p:sp>
        <p:sp>
          <p:nvSpPr>
            <p:cNvPr id="19481" name="Text Box 93">
              <a:extLst>
                <a:ext uri="{FF2B5EF4-FFF2-40B4-BE49-F238E27FC236}">
                  <a16:creationId xmlns:a16="http://schemas.microsoft.com/office/drawing/2014/main" id="{83486989-5B7F-4D19-AE17-6EB6716D9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4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Fail</a:t>
              </a:r>
            </a:p>
          </p:txBody>
        </p:sp>
      </p:grpSp>
      <p:sp>
        <p:nvSpPr>
          <p:cNvPr id="12384" name="Text Box 96">
            <a:extLst>
              <a:ext uri="{FF2B5EF4-FFF2-40B4-BE49-F238E27FC236}">
                <a16:creationId xmlns:a16="http://schemas.microsoft.com/office/drawing/2014/main" id="{055EB075-7AE0-0196-EC41-E73CB6DD4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73650"/>
            <a:ext cx="411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Fail any stage will reject current sub-window</a:t>
            </a:r>
          </a:p>
        </p:txBody>
      </p:sp>
      <p:grpSp>
        <p:nvGrpSpPr>
          <p:cNvPr id="12340" name="Group 52">
            <a:extLst>
              <a:ext uri="{FF2B5EF4-FFF2-40B4-BE49-F238E27FC236}">
                <a16:creationId xmlns:a16="http://schemas.microsoft.com/office/drawing/2014/main" id="{DC7EA74F-B21F-76AB-A3F5-F3178D147BC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514600"/>
            <a:ext cx="1447800" cy="533400"/>
            <a:chOff x="1008" y="1440"/>
            <a:chExt cx="912" cy="336"/>
          </a:xfrm>
        </p:grpSpPr>
        <p:sp>
          <p:nvSpPr>
            <p:cNvPr id="19473" name="Rectangle 41">
              <a:extLst>
                <a:ext uri="{FF2B5EF4-FFF2-40B4-BE49-F238E27FC236}">
                  <a16:creationId xmlns:a16="http://schemas.microsoft.com/office/drawing/2014/main" id="{9E580141-9A28-34C7-7AC7-56FA2AAF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88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9474" name="Rectangle 42">
              <a:extLst>
                <a:ext uri="{FF2B5EF4-FFF2-40B4-BE49-F238E27FC236}">
                  <a16:creationId xmlns:a16="http://schemas.microsoft.com/office/drawing/2014/main" id="{864876CE-269F-164F-3B20-12AB1219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84"/>
              <a:ext cx="384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9475" name="Rectangle 43">
              <a:extLst>
                <a:ext uri="{FF2B5EF4-FFF2-40B4-BE49-F238E27FC236}">
                  <a16:creationId xmlns:a16="http://schemas.microsoft.com/office/drawing/2014/main" id="{0FC783BF-F768-9B69-4FB1-53747F1A7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9476" name="Rectangle 44">
              <a:extLst>
                <a:ext uri="{FF2B5EF4-FFF2-40B4-BE49-F238E27FC236}">
                  <a16:creationId xmlns:a16="http://schemas.microsoft.com/office/drawing/2014/main" id="{CB8697BB-BEC6-237D-9BDF-463278F05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9477" name="Rectangle 45">
              <a:extLst>
                <a:ext uri="{FF2B5EF4-FFF2-40B4-BE49-F238E27FC236}">
                  <a16:creationId xmlns:a16="http://schemas.microsoft.com/office/drawing/2014/main" id="{4B1E0505-25EB-87E4-2834-DA783A374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9478" name="AutoShape 50">
              <a:extLst>
                <a:ext uri="{FF2B5EF4-FFF2-40B4-BE49-F238E27FC236}">
                  <a16:creationId xmlns:a16="http://schemas.microsoft.com/office/drawing/2014/main" id="{3FC6C5CC-BB9F-B057-BAD9-18F51DF0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40"/>
              <a:ext cx="912" cy="336"/>
            </a:xfrm>
            <a:prstGeom prst="wedgeRoundRectCallout">
              <a:avLst>
                <a:gd name="adj1" fmla="val 7347"/>
                <a:gd name="adj2" fmla="val 126486"/>
                <a:gd name="adj3" fmla="val 16667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2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" grpId="0"/>
      <p:bldP spid="12358" grpId="0"/>
      <p:bldP spid="123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778D6B3F-C9A4-CEB2-AF75-B8938B3F7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Algorithm FPGA implementation</a:t>
            </a:r>
          </a:p>
        </p:txBody>
      </p:sp>
      <p:grpSp>
        <p:nvGrpSpPr>
          <p:cNvPr id="13335" name="Group 23">
            <a:extLst>
              <a:ext uri="{FF2B5EF4-FFF2-40B4-BE49-F238E27FC236}">
                <a16:creationId xmlns:a16="http://schemas.microsoft.com/office/drawing/2014/main" id="{13552E85-CC73-0C38-E57C-1CA18A7846B4}"/>
              </a:ext>
            </a:extLst>
          </p:cNvPr>
          <p:cNvGrpSpPr>
            <a:grpSpLocks/>
          </p:cNvGrpSpPr>
          <p:nvPr/>
        </p:nvGrpSpPr>
        <p:grpSpPr bwMode="auto">
          <a:xfrm>
            <a:off x="3235325" y="2925763"/>
            <a:ext cx="1857375" cy="2162175"/>
            <a:chOff x="1798" y="1795"/>
            <a:chExt cx="1170" cy="1362"/>
          </a:xfrm>
        </p:grpSpPr>
        <p:sp>
          <p:nvSpPr>
            <p:cNvPr id="20515" name="Rectangle 6">
              <a:extLst>
                <a:ext uri="{FF2B5EF4-FFF2-40B4-BE49-F238E27FC236}">
                  <a16:creationId xmlns:a16="http://schemas.microsoft.com/office/drawing/2014/main" id="{84E1A601-AA37-17F1-BEB5-87B035E8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2704"/>
              <a:ext cx="747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Buffer controller</a:t>
              </a:r>
              <a:endParaRPr lang="en-US" altLang="zh-CN"/>
            </a:p>
          </p:txBody>
        </p:sp>
        <p:sp>
          <p:nvSpPr>
            <p:cNvPr id="20516" name="Rectangle 7">
              <a:extLst>
                <a:ext uri="{FF2B5EF4-FFF2-40B4-BE49-F238E27FC236}">
                  <a16:creationId xmlns:a16="http://schemas.microsoft.com/office/drawing/2014/main" id="{978DB8C7-B078-6DC9-0B09-1FBAE70D2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1795"/>
              <a:ext cx="640" cy="5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Integral image</a:t>
              </a:r>
              <a:endParaRPr lang="en-US" altLang="zh-CN"/>
            </a:p>
          </p:txBody>
        </p:sp>
        <p:sp>
          <p:nvSpPr>
            <p:cNvPr id="20517" name="Line 12">
              <a:extLst>
                <a:ext uri="{FF2B5EF4-FFF2-40B4-BE49-F238E27FC236}">
                  <a16:creationId xmlns:a16="http://schemas.microsoft.com/office/drawing/2014/main" id="{A86241FC-C1C0-3C5F-4C0F-FAD8AB62A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8" y="2930"/>
              <a:ext cx="42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18" name="Line 13">
              <a:extLst>
                <a:ext uri="{FF2B5EF4-FFF2-40B4-BE49-F238E27FC236}">
                  <a16:creationId xmlns:a16="http://schemas.microsoft.com/office/drawing/2014/main" id="{FD2F815A-6FCA-76BF-2CC0-BFCC013AF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2363"/>
              <a:ext cx="2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337" name="Group 25">
            <a:extLst>
              <a:ext uri="{FF2B5EF4-FFF2-40B4-BE49-F238E27FC236}">
                <a16:creationId xmlns:a16="http://schemas.microsoft.com/office/drawing/2014/main" id="{31FFCFDB-B375-8FE2-2602-294B49D512AD}"/>
              </a:ext>
            </a:extLst>
          </p:cNvPr>
          <p:cNvGrpSpPr>
            <a:grpSpLocks/>
          </p:cNvGrpSpPr>
          <p:nvPr/>
        </p:nvGrpSpPr>
        <p:grpSpPr bwMode="auto">
          <a:xfrm>
            <a:off x="5432425" y="2133600"/>
            <a:ext cx="2035175" cy="2235200"/>
            <a:chOff x="3038" y="1296"/>
            <a:chExt cx="1282" cy="1408"/>
          </a:xfrm>
        </p:grpSpPr>
        <p:sp>
          <p:nvSpPr>
            <p:cNvPr id="20511" name="Rectangle 9">
              <a:extLst>
                <a:ext uri="{FF2B5EF4-FFF2-40B4-BE49-F238E27FC236}">
                  <a16:creationId xmlns:a16="http://schemas.microsoft.com/office/drawing/2014/main" id="{7EF4FB3F-0C57-C587-776A-6A9AF088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1910"/>
              <a:ext cx="642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bIns="0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Rectangle</a:t>
              </a:r>
            </a:p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drawer</a:t>
              </a:r>
              <a:endParaRPr lang="en-US" altLang="zh-CN"/>
            </a:p>
          </p:txBody>
        </p:sp>
        <p:sp>
          <p:nvSpPr>
            <p:cNvPr id="20512" name="Line 14">
              <a:extLst>
                <a:ext uri="{FF2B5EF4-FFF2-40B4-BE49-F238E27FC236}">
                  <a16:creationId xmlns:a16="http://schemas.microsoft.com/office/drawing/2014/main" id="{BAC08D6E-6526-C55F-59BD-A117F61E4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2363"/>
              <a:ext cx="2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13" name="Line 15">
              <a:extLst>
                <a:ext uri="{FF2B5EF4-FFF2-40B4-BE49-F238E27FC236}">
                  <a16:creationId xmlns:a16="http://schemas.microsoft.com/office/drawing/2014/main" id="{85799DA1-33E4-72DB-8004-02BB85D0A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1683"/>
              <a:ext cx="2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14" name="Text Box 16">
              <a:extLst>
                <a:ext uri="{FF2B5EF4-FFF2-40B4-BE49-F238E27FC236}">
                  <a16:creationId xmlns:a16="http://schemas.microsoft.com/office/drawing/2014/main" id="{C1C72CAB-BA0A-A004-F388-9A01F7585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" y="1296"/>
              <a:ext cx="128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Video out</a:t>
              </a:r>
            </a:p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(objects in rectangles)</a:t>
              </a:r>
              <a:endParaRPr lang="en-US" altLang="zh-CN"/>
            </a:p>
          </p:txBody>
        </p:sp>
      </p:grpSp>
      <p:grpSp>
        <p:nvGrpSpPr>
          <p:cNvPr id="13336" name="Group 24">
            <a:extLst>
              <a:ext uri="{FF2B5EF4-FFF2-40B4-BE49-F238E27FC236}">
                <a16:creationId xmlns:a16="http://schemas.microsoft.com/office/drawing/2014/main" id="{0B6DC037-704D-E956-9E73-569441FAAE99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3827463"/>
            <a:ext cx="2035175" cy="1260475"/>
            <a:chOff x="2717" y="2363"/>
            <a:chExt cx="1282" cy="794"/>
          </a:xfrm>
        </p:grpSpPr>
        <p:sp>
          <p:nvSpPr>
            <p:cNvPr id="20508" name="Rectangle 8">
              <a:extLst>
                <a:ext uri="{FF2B5EF4-FFF2-40B4-BE49-F238E27FC236}">
                  <a16:creationId xmlns:a16="http://schemas.microsoft.com/office/drawing/2014/main" id="{259951CD-B9DD-0CEE-8487-7702E66A8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2704"/>
              <a:ext cx="748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Classifier</a:t>
              </a:r>
              <a:endParaRPr lang="en-US" altLang="zh-CN"/>
            </a:p>
          </p:txBody>
        </p:sp>
        <p:sp>
          <p:nvSpPr>
            <p:cNvPr id="20509" name="Line 17">
              <a:extLst>
                <a:ext uri="{FF2B5EF4-FFF2-40B4-BE49-F238E27FC236}">
                  <a16:creationId xmlns:a16="http://schemas.microsoft.com/office/drawing/2014/main" id="{31E2BDCA-845A-3E91-8FF5-0D0CD5BE9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2363"/>
              <a:ext cx="534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10" name="Line 18">
              <a:extLst>
                <a:ext uri="{FF2B5EF4-FFF2-40B4-BE49-F238E27FC236}">
                  <a16:creationId xmlns:a16="http://schemas.microsoft.com/office/drawing/2014/main" id="{C10AC99E-9F0E-5109-B42A-B48025F66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2930"/>
              <a:ext cx="42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334" name="Group 22">
            <a:extLst>
              <a:ext uri="{FF2B5EF4-FFF2-40B4-BE49-F238E27FC236}">
                <a16:creationId xmlns:a16="http://schemas.microsoft.com/office/drawing/2014/main" id="{5094C42D-F474-486D-8B1E-B081242BE1DF}"/>
              </a:ext>
            </a:extLst>
          </p:cNvPr>
          <p:cNvGrpSpPr>
            <a:grpSpLocks/>
          </p:cNvGrpSpPr>
          <p:nvPr/>
        </p:nvGrpSpPr>
        <p:grpSpPr bwMode="auto">
          <a:xfrm>
            <a:off x="2212975" y="3827463"/>
            <a:ext cx="1019175" cy="1260475"/>
            <a:chOff x="1154" y="2363"/>
            <a:chExt cx="642" cy="794"/>
          </a:xfrm>
        </p:grpSpPr>
        <p:sp>
          <p:nvSpPr>
            <p:cNvPr id="20506" name="Rectangle 5">
              <a:extLst>
                <a:ext uri="{FF2B5EF4-FFF2-40B4-BE49-F238E27FC236}">
                  <a16:creationId xmlns:a16="http://schemas.microsoft.com/office/drawing/2014/main" id="{DA7CC1FE-FBEB-0F9D-4AC9-153027C94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2704"/>
              <a:ext cx="642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Image scaler</a:t>
              </a:r>
              <a:endParaRPr lang="en-US" altLang="zh-CN"/>
            </a:p>
          </p:txBody>
        </p:sp>
        <p:sp>
          <p:nvSpPr>
            <p:cNvPr id="20507" name="Line 19">
              <a:extLst>
                <a:ext uri="{FF2B5EF4-FFF2-40B4-BE49-F238E27FC236}">
                  <a16:creationId xmlns:a16="http://schemas.microsoft.com/office/drawing/2014/main" id="{3144A2FB-6C48-0097-DE99-665BAF38D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2363"/>
              <a:ext cx="2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38" name="Text Box 26">
            <a:extLst>
              <a:ext uri="{FF2B5EF4-FFF2-40B4-BE49-F238E27FC236}">
                <a16:creationId xmlns:a16="http://schemas.microsoft.com/office/drawing/2014/main" id="{888B3310-C715-1F9F-E384-A7672D271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314575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20 x 20 Sub-window</a:t>
            </a:r>
          </a:p>
        </p:txBody>
      </p:sp>
      <p:sp>
        <p:nvSpPr>
          <p:cNvPr id="13340" name="Text Box 28">
            <a:extLst>
              <a:ext uri="{FF2B5EF4-FFF2-40B4-BE49-F238E27FC236}">
                <a16:creationId xmlns:a16="http://schemas.microsoft.com/office/drawing/2014/main" id="{3F79AF10-8608-9D71-A8B2-2D4A3C96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81600"/>
            <a:ext cx="2286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Haar feature calculation/decision</a:t>
            </a:r>
          </a:p>
        </p:txBody>
      </p:sp>
      <p:grpSp>
        <p:nvGrpSpPr>
          <p:cNvPr id="13360" name="Group 48">
            <a:extLst>
              <a:ext uri="{FF2B5EF4-FFF2-40B4-BE49-F238E27FC236}">
                <a16:creationId xmlns:a16="http://schemas.microsoft.com/office/drawing/2014/main" id="{912E3321-9C7F-02CB-44F0-B5419839E80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2270125" cy="1709738"/>
            <a:chOff x="432" y="1248"/>
            <a:chExt cx="1430" cy="1077"/>
          </a:xfrm>
        </p:grpSpPr>
        <p:sp>
          <p:nvSpPr>
            <p:cNvPr id="20502" name="Rectangle 4">
              <a:extLst>
                <a:ext uri="{FF2B5EF4-FFF2-40B4-BE49-F238E27FC236}">
                  <a16:creationId xmlns:a16="http://schemas.microsoft.com/office/drawing/2014/main" id="{9471B17E-219E-B851-87D0-475150A2F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644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Frame grabber</a:t>
              </a:r>
              <a:endParaRPr lang="en-US" altLang="zh-CN"/>
            </a:p>
          </p:txBody>
        </p:sp>
        <p:sp>
          <p:nvSpPr>
            <p:cNvPr id="20503" name="Line 10">
              <a:extLst>
                <a:ext uri="{FF2B5EF4-FFF2-40B4-BE49-F238E27FC236}">
                  <a16:creationId xmlns:a16="http://schemas.microsoft.com/office/drawing/2014/main" id="{834C86EC-10E1-834B-457B-BE5257BD8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2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4" name="Text Box 11">
              <a:extLst>
                <a:ext uri="{FF2B5EF4-FFF2-40B4-BE49-F238E27FC236}">
                  <a16:creationId xmlns:a16="http://schemas.microsoft.com/office/drawing/2014/main" id="{449BF134-90AE-CF7A-78E9-E2F81C4FB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40"/>
              <a:ext cx="85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latin typeface="Times New Roman" panose="02020603050405020304" pitchFamily="18" charset="0"/>
                </a:rPr>
                <a:t>Video in</a:t>
              </a:r>
              <a:endParaRPr lang="en-US" altLang="zh-CN"/>
            </a:p>
          </p:txBody>
        </p:sp>
        <p:pic>
          <p:nvPicPr>
            <p:cNvPr id="20505" name="Picture 34">
              <a:extLst>
                <a:ext uri="{FF2B5EF4-FFF2-40B4-BE49-F238E27FC236}">
                  <a16:creationId xmlns:a16="http://schemas.microsoft.com/office/drawing/2014/main" id="{2C829BAC-19D1-A8C8-9D79-0FFF2FD14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248"/>
              <a:ext cx="57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1" name="Rectangle 38">
            <a:extLst>
              <a:ext uri="{FF2B5EF4-FFF2-40B4-BE49-F238E27FC236}">
                <a16:creationId xmlns:a16="http://schemas.microsoft.com/office/drawing/2014/main" id="{25DAB567-A7BF-6791-DF8C-EC91EB1C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8800"/>
            <a:ext cx="6477000" cy="403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492" name="Text Box 39">
            <a:extLst>
              <a:ext uri="{FF2B5EF4-FFF2-40B4-BE49-F238E27FC236}">
                <a16:creationId xmlns:a16="http://schemas.microsoft.com/office/drawing/2014/main" id="{F16120FC-36E4-47F9-EB76-AE7A41B3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28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FPGA</a:t>
            </a:r>
          </a:p>
        </p:txBody>
      </p:sp>
      <p:pic>
        <p:nvPicPr>
          <p:cNvPr id="13357" name="Picture 45">
            <a:extLst>
              <a:ext uri="{FF2B5EF4-FFF2-40B4-BE49-F238E27FC236}">
                <a16:creationId xmlns:a16="http://schemas.microsoft.com/office/drawing/2014/main" id="{CA6D9849-96A7-1E05-8DC8-28146633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8" name="Picture 46">
            <a:extLst>
              <a:ext uri="{FF2B5EF4-FFF2-40B4-BE49-F238E27FC236}">
                <a16:creationId xmlns:a16="http://schemas.microsoft.com/office/drawing/2014/main" id="{FFC1FB1A-FD52-3EB1-1BDC-338AA82D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7620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9" name="Picture 47">
            <a:extLst>
              <a:ext uri="{FF2B5EF4-FFF2-40B4-BE49-F238E27FC236}">
                <a16:creationId xmlns:a16="http://schemas.microsoft.com/office/drawing/2014/main" id="{3BB3057D-634F-C232-2060-A8E8B230E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609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61" name="Rectangle 49">
            <a:extLst>
              <a:ext uri="{FF2B5EF4-FFF2-40B4-BE49-F238E27FC236}">
                <a16:creationId xmlns:a16="http://schemas.microsoft.com/office/drawing/2014/main" id="{8CA8FB32-7587-AFEA-A9CA-765FAF76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228600" cy="228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62" name="Rectangle 50">
            <a:extLst>
              <a:ext uri="{FF2B5EF4-FFF2-40B4-BE49-F238E27FC236}">
                <a16:creationId xmlns:a16="http://schemas.microsoft.com/office/drawing/2014/main" id="{A72BD408-BF3C-9981-8E20-97CC6AF7B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648200"/>
            <a:ext cx="228600" cy="228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363" name="Rectangle 51">
            <a:extLst>
              <a:ext uri="{FF2B5EF4-FFF2-40B4-BE49-F238E27FC236}">
                <a16:creationId xmlns:a16="http://schemas.microsoft.com/office/drawing/2014/main" id="{B926CFE1-0018-1675-3968-599CD415D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228600" cy="228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13365" name="Picture 53">
            <a:extLst>
              <a:ext uri="{FF2B5EF4-FFF2-40B4-BE49-F238E27FC236}">
                <a16:creationId xmlns:a16="http://schemas.microsoft.com/office/drawing/2014/main" id="{490B4CC7-AF56-2D7A-D3FC-4BDE7AEE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66" name="Rectangle 54">
            <a:extLst>
              <a:ext uri="{FF2B5EF4-FFF2-40B4-BE49-F238E27FC236}">
                <a16:creationId xmlns:a16="http://schemas.microsoft.com/office/drawing/2014/main" id="{42302D3E-8D5A-9939-3EFE-4DF922131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228600" cy="228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13367" name="Picture 55">
            <a:extLst>
              <a:ext uri="{FF2B5EF4-FFF2-40B4-BE49-F238E27FC236}">
                <a16:creationId xmlns:a16="http://schemas.microsoft.com/office/drawing/2014/main" id="{494762C4-EFB0-CC4C-78E2-A0A42DAF2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962400"/>
            <a:ext cx="8191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8" grpId="0"/>
      <p:bldP spid="133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39836718-1496-9676-4144-8F6E04818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Integral image and Classifier</a:t>
            </a:r>
          </a:p>
        </p:txBody>
      </p:sp>
      <p:grpSp>
        <p:nvGrpSpPr>
          <p:cNvPr id="21508" name="Group 107">
            <a:extLst>
              <a:ext uri="{FF2B5EF4-FFF2-40B4-BE49-F238E27FC236}">
                <a16:creationId xmlns:a16="http://schemas.microsoft.com/office/drawing/2014/main" id="{80A3E170-DEDF-526C-D2B5-B0598E24BF3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08538"/>
            <a:ext cx="804863" cy="923925"/>
            <a:chOff x="1152" y="1454"/>
            <a:chExt cx="854" cy="909"/>
          </a:xfrm>
        </p:grpSpPr>
        <p:sp>
          <p:nvSpPr>
            <p:cNvPr id="21632" name="Rectangle 108">
              <a:extLst>
                <a:ext uri="{FF2B5EF4-FFF2-40B4-BE49-F238E27FC236}">
                  <a16:creationId xmlns:a16="http://schemas.microsoft.com/office/drawing/2014/main" id="{F4CA1C20-320F-3B5B-DABB-F2366687C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910"/>
              <a:ext cx="644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latin typeface="Times New Roman" panose="02020603050405020304" pitchFamily="18" charset="0"/>
                </a:rPr>
                <a:t>Frame grabber</a:t>
              </a:r>
              <a:endParaRPr lang="en-US" altLang="zh-CN" sz="1000"/>
            </a:p>
          </p:txBody>
        </p:sp>
        <p:sp>
          <p:nvSpPr>
            <p:cNvPr id="21633" name="Line 109">
              <a:extLst>
                <a:ext uri="{FF2B5EF4-FFF2-40B4-BE49-F238E27FC236}">
                  <a16:creationId xmlns:a16="http://schemas.microsoft.com/office/drawing/2014/main" id="{E6F6D435-13C6-5AB1-A181-F208488DF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1683"/>
              <a:ext cx="2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34" name="Text Box 110">
              <a:extLst>
                <a:ext uri="{FF2B5EF4-FFF2-40B4-BE49-F238E27FC236}">
                  <a16:creationId xmlns:a16="http://schemas.microsoft.com/office/drawing/2014/main" id="{03131D02-B196-03E5-405C-28FCE5C1D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54"/>
              <a:ext cx="85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latin typeface="Times New Roman" panose="02020603050405020304" pitchFamily="18" charset="0"/>
                </a:rPr>
                <a:t>Video in</a:t>
              </a:r>
              <a:endParaRPr lang="en-US" altLang="zh-CN" sz="1000"/>
            </a:p>
          </p:txBody>
        </p:sp>
      </p:grpSp>
      <p:sp>
        <p:nvSpPr>
          <p:cNvPr id="21509" name="Rectangle 112">
            <a:extLst>
              <a:ext uri="{FF2B5EF4-FFF2-40B4-BE49-F238E27FC236}">
                <a16:creationId xmlns:a16="http://schemas.microsoft.com/office/drawing/2014/main" id="{3A4E679A-669F-AFF4-DDFD-AE0BEC41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6078538"/>
            <a:ext cx="704850" cy="460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000">
                <a:latin typeface="Times New Roman" panose="02020603050405020304" pitchFamily="18" charset="0"/>
              </a:rPr>
              <a:t>Buffer controller</a:t>
            </a:r>
            <a:endParaRPr lang="en-US" altLang="zh-CN" sz="1000"/>
          </a:p>
        </p:txBody>
      </p:sp>
      <p:sp>
        <p:nvSpPr>
          <p:cNvPr id="21510" name="Rectangle 113">
            <a:extLst>
              <a:ext uri="{FF2B5EF4-FFF2-40B4-BE49-F238E27FC236}">
                <a16:creationId xmlns:a16="http://schemas.microsoft.com/office/drawing/2014/main" id="{1C6A3976-8B8A-894F-BEF0-BC1890E3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5154613"/>
            <a:ext cx="603250" cy="5778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800" b="1"/>
              <a:t>Integral image</a:t>
            </a:r>
          </a:p>
        </p:txBody>
      </p:sp>
      <p:sp>
        <p:nvSpPr>
          <p:cNvPr id="21511" name="Line 114">
            <a:extLst>
              <a:ext uri="{FF2B5EF4-FFF2-40B4-BE49-F238E27FC236}">
                <a16:creationId xmlns:a16="http://schemas.microsoft.com/office/drawing/2014/main" id="{AA8F16A5-80B8-88D3-DCC9-65F07FCA7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6308725"/>
            <a:ext cx="4000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2" name="Line 115">
            <a:extLst>
              <a:ext uri="{FF2B5EF4-FFF2-40B4-BE49-F238E27FC236}">
                <a16:creationId xmlns:a16="http://schemas.microsoft.com/office/drawing/2014/main" id="{9E95BC4F-6CBE-35E1-DA41-CC6E3F40A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6888" y="5732463"/>
            <a:ext cx="1587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513" name="Group 116">
            <a:extLst>
              <a:ext uri="{FF2B5EF4-FFF2-40B4-BE49-F238E27FC236}">
                <a16:creationId xmlns:a16="http://schemas.microsoft.com/office/drawing/2014/main" id="{2E3AFF6A-2963-A1FF-06BA-1457324B853E}"/>
              </a:ext>
            </a:extLst>
          </p:cNvPr>
          <p:cNvGrpSpPr>
            <a:grpSpLocks/>
          </p:cNvGrpSpPr>
          <p:nvPr/>
        </p:nvGrpSpPr>
        <p:grpSpPr bwMode="auto">
          <a:xfrm>
            <a:off x="2373313" y="4648200"/>
            <a:ext cx="1208087" cy="1430338"/>
            <a:chOff x="3038" y="1296"/>
            <a:chExt cx="1282" cy="1408"/>
          </a:xfrm>
        </p:grpSpPr>
        <p:sp>
          <p:nvSpPr>
            <p:cNvPr id="21628" name="Rectangle 117">
              <a:extLst>
                <a:ext uri="{FF2B5EF4-FFF2-40B4-BE49-F238E27FC236}">
                  <a16:creationId xmlns:a16="http://schemas.microsoft.com/office/drawing/2014/main" id="{3396589D-025F-2271-4F70-BBF7BFA3C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1910"/>
              <a:ext cx="642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bIns="0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Times New Roman" panose="02020603050405020304" pitchFamily="18" charset="0"/>
                </a:rPr>
                <a:t>Rectangle</a:t>
              </a:r>
            </a:p>
            <a:p>
              <a:pPr algn="ctr" eaLnBrk="1" hangingPunct="1"/>
              <a:r>
                <a:rPr lang="en-US" altLang="zh-CN" sz="1000">
                  <a:latin typeface="Times New Roman" panose="02020603050405020304" pitchFamily="18" charset="0"/>
                </a:rPr>
                <a:t>drawer</a:t>
              </a:r>
              <a:endParaRPr lang="en-US" altLang="zh-CN" sz="1000"/>
            </a:p>
          </p:txBody>
        </p:sp>
        <p:sp>
          <p:nvSpPr>
            <p:cNvPr id="21629" name="Line 118">
              <a:extLst>
                <a:ext uri="{FF2B5EF4-FFF2-40B4-BE49-F238E27FC236}">
                  <a16:creationId xmlns:a16="http://schemas.microsoft.com/office/drawing/2014/main" id="{80BA16B6-3431-4FE3-8F49-E1AD497A3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2363"/>
              <a:ext cx="2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30" name="Line 119">
              <a:extLst>
                <a:ext uri="{FF2B5EF4-FFF2-40B4-BE49-F238E27FC236}">
                  <a16:creationId xmlns:a16="http://schemas.microsoft.com/office/drawing/2014/main" id="{3EE94A8A-FBBB-5AF7-E2B5-C3B9FA349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1683"/>
              <a:ext cx="2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31" name="Text Box 120">
              <a:extLst>
                <a:ext uri="{FF2B5EF4-FFF2-40B4-BE49-F238E27FC236}">
                  <a16:creationId xmlns:a16="http://schemas.microsoft.com/office/drawing/2014/main" id="{466420C8-60DA-2A60-2D15-3F7063FE9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" y="1296"/>
              <a:ext cx="128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Times New Roman" panose="02020603050405020304" pitchFamily="18" charset="0"/>
                </a:rPr>
                <a:t>Video out</a:t>
              </a:r>
            </a:p>
            <a:p>
              <a:pPr algn="ctr" eaLnBrk="1" hangingPunct="1"/>
              <a:r>
                <a:rPr lang="en-US" altLang="zh-CN" sz="1000">
                  <a:latin typeface="Times New Roman" panose="02020603050405020304" pitchFamily="18" charset="0"/>
                </a:rPr>
                <a:t>(objects in rectangles)</a:t>
              </a:r>
              <a:endParaRPr lang="en-US" altLang="zh-CN" sz="1000"/>
            </a:p>
          </p:txBody>
        </p:sp>
      </p:grpSp>
      <p:sp>
        <p:nvSpPr>
          <p:cNvPr id="21514" name="Rectangle 122">
            <a:extLst>
              <a:ext uri="{FF2B5EF4-FFF2-40B4-BE49-F238E27FC236}">
                <a16:creationId xmlns:a16="http://schemas.microsoft.com/office/drawing/2014/main" id="{F6814435-CDDF-09A3-D863-C37E4BCEF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6078538"/>
            <a:ext cx="704850" cy="46037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900" b="1"/>
              <a:t>Classifier</a:t>
            </a:r>
          </a:p>
        </p:txBody>
      </p:sp>
      <p:sp>
        <p:nvSpPr>
          <p:cNvPr id="21515" name="Line 123">
            <a:extLst>
              <a:ext uri="{FF2B5EF4-FFF2-40B4-BE49-F238E27FC236}">
                <a16:creationId xmlns:a16="http://schemas.microsoft.com/office/drawing/2014/main" id="{B2DE5126-6FAE-18B9-FC0A-30577C794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5732463"/>
            <a:ext cx="503238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6" name="Line 124">
            <a:extLst>
              <a:ext uri="{FF2B5EF4-FFF2-40B4-BE49-F238E27FC236}">
                <a16:creationId xmlns:a16="http://schemas.microsoft.com/office/drawing/2014/main" id="{CD70F852-0E65-2601-4512-FB37D885F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6308725"/>
            <a:ext cx="4016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517" name="Group 125">
            <a:extLst>
              <a:ext uri="{FF2B5EF4-FFF2-40B4-BE49-F238E27FC236}">
                <a16:creationId xmlns:a16="http://schemas.microsoft.com/office/drawing/2014/main" id="{1518D430-0D16-A89F-7370-AC6AE3672F9D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5732463"/>
            <a:ext cx="604837" cy="806450"/>
            <a:chOff x="1154" y="2363"/>
            <a:chExt cx="642" cy="794"/>
          </a:xfrm>
        </p:grpSpPr>
        <p:sp>
          <p:nvSpPr>
            <p:cNvPr id="21626" name="Rectangle 126">
              <a:extLst>
                <a:ext uri="{FF2B5EF4-FFF2-40B4-BE49-F238E27FC236}">
                  <a16:creationId xmlns:a16="http://schemas.microsoft.com/office/drawing/2014/main" id="{BD8CEA3E-E15E-F770-5DFC-290475866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2704"/>
              <a:ext cx="642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latin typeface="Times New Roman" panose="02020603050405020304" pitchFamily="18" charset="0"/>
                </a:rPr>
                <a:t>Image scaler</a:t>
              </a:r>
              <a:endParaRPr lang="en-US" altLang="zh-CN" sz="1000"/>
            </a:p>
          </p:txBody>
        </p:sp>
        <p:sp>
          <p:nvSpPr>
            <p:cNvPr id="21627" name="Line 127">
              <a:extLst>
                <a:ext uri="{FF2B5EF4-FFF2-40B4-BE49-F238E27FC236}">
                  <a16:creationId xmlns:a16="http://schemas.microsoft.com/office/drawing/2014/main" id="{81998278-3A7D-6FE1-42D9-37EE40A92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2363"/>
              <a:ext cx="2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518" name="Line 132">
            <a:extLst>
              <a:ext uri="{FF2B5EF4-FFF2-40B4-BE49-F238E27FC236}">
                <a16:creationId xmlns:a16="http://schemas.microsoft.com/office/drawing/2014/main" id="{6065E2CB-6B5F-8F47-510E-25A5318C2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572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9" name="Line 133">
            <a:extLst>
              <a:ext uri="{FF2B5EF4-FFF2-40B4-BE49-F238E27FC236}">
                <a16:creationId xmlns:a16="http://schemas.microsoft.com/office/drawing/2014/main" id="{0793D34B-FE64-61AB-2E4B-B05DF5998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572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4475" name="Group 139">
            <a:extLst>
              <a:ext uri="{FF2B5EF4-FFF2-40B4-BE49-F238E27FC236}">
                <a16:creationId xmlns:a16="http://schemas.microsoft.com/office/drawing/2014/main" id="{9F2D2F5D-95A9-168C-2C14-F6F4C34E0A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6172200"/>
            <a:ext cx="4267200" cy="396875"/>
            <a:chOff x="2064" y="3964"/>
            <a:chExt cx="2688" cy="250"/>
          </a:xfrm>
        </p:grpSpPr>
        <p:sp>
          <p:nvSpPr>
            <p:cNvPr id="21624" name="Text Box 135">
              <a:extLst>
                <a:ext uri="{FF2B5EF4-FFF2-40B4-BE49-F238E27FC236}">
                  <a16:creationId xmlns:a16="http://schemas.microsoft.com/office/drawing/2014/main" id="{10BAB8C9-8C0A-791C-3D4B-E53EDBB07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964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Classifier</a:t>
              </a:r>
            </a:p>
          </p:txBody>
        </p:sp>
        <p:sp>
          <p:nvSpPr>
            <p:cNvPr id="21625" name="Line 136">
              <a:extLst>
                <a:ext uri="{FF2B5EF4-FFF2-40B4-BE49-F238E27FC236}">
                  <a16:creationId xmlns:a16="http://schemas.microsoft.com/office/drawing/2014/main" id="{4035E296-D8D2-D60C-79F2-9AEAD3197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984"/>
              <a:ext cx="120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474" name="Group 138">
            <a:extLst>
              <a:ext uri="{FF2B5EF4-FFF2-40B4-BE49-F238E27FC236}">
                <a16:creationId xmlns:a16="http://schemas.microsoft.com/office/drawing/2014/main" id="{4B7A078B-1BEC-095D-85FD-FF4C85FFB5B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6629400" cy="3667125"/>
            <a:chOff x="288" y="906"/>
            <a:chExt cx="4176" cy="2310"/>
          </a:xfrm>
        </p:grpSpPr>
        <p:grpSp>
          <p:nvGrpSpPr>
            <p:cNvPr id="21605" name="Group 98">
              <a:extLst>
                <a:ext uri="{FF2B5EF4-FFF2-40B4-BE49-F238E27FC236}">
                  <a16:creationId xmlns:a16="http://schemas.microsoft.com/office/drawing/2014/main" id="{E9958229-73A3-85BA-2C3C-037A4931C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200"/>
              <a:ext cx="1632" cy="1499"/>
              <a:chOff x="288" y="1344"/>
              <a:chExt cx="1632" cy="1499"/>
            </a:xfrm>
          </p:grpSpPr>
          <p:grpSp>
            <p:nvGrpSpPr>
              <p:cNvPr id="21609" name="Group 96">
                <a:extLst>
                  <a:ext uri="{FF2B5EF4-FFF2-40B4-BE49-F238E27FC236}">
                    <a16:creationId xmlns:a16="http://schemas.microsoft.com/office/drawing/2014/main" id="{DCA0350F-56B4-EBCB-EA3C-2DED8648E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344"/>
                <a:ext cx="1027" cy="912"/>
                <a:chOff x="941" y="1536"/>
                <a:chExt cx="691" cy="691"/>
              </a:xfrm>
            </p:grpSpPr>
            <p:sp>
              <p:nvSpPr>
                <p:cNvPr id="21611" name="Rectangle 4">
                  <a:extLst>
                    <a:ext uri="{FF2B5EF4-FFF2-40B4-BE49-F238E27FC236}">
                      <a16:creationId xmlns:a16="http://schemas.microsoft.com/office/drawing/2014/main" id="{E77C197C-5EA3-4A56-DB69-28D25C2F4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1" y="1536"/>
                  <a:ext cx="691" cy="6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IN" altLang="en-US"/>
                </a:p>
              </p:txBody>
            </p:sp>
            <p:sp>
              <p:nvSpPr>
                <p:cNvPr id="21612" name="Line 5">
                  <a:extLst>
                    <a:ext uri="{FF2B5EF4-FFF2-40B4-BE49-F238E27FC236}">
                      <a16:creationId xmlns:a16="http://schemas.microsoft.com/office/drawing/2014/main" id="{6D70EB06-EB1E-ADD0-377A-350F3FDD5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1" y="1536"/>
                  <a:ext cx="69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13" name="Line 6">
                  <a:extLst>
                    <a:ext uri="{FF2B5EF4-FFF2-40B4-BE49-F238E27FC236}">
                      <a16:creationId xmlns:a16="http://schemas.microsoft.com/office/drawing/2014/main" id="{931E441E-182F-E090-F432-151571E13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1" y="1651"/>
                  <a:ext cx="69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14" name="Line 7">
                  <a:extLst>
                    <a:ext uri="{FF2B5EF4-FFF2-40B4-BE49-F238E27FC236}">
                      <a16:creationId xmlns:a16="http://schemas.microsoft.com/office/drawing/2014/main" id="{8D2CAD2E-D016-1E8E-F64F-87EE31B35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1" y="1766"/>
                  <a:ext cx="69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15" name="Line 8">
                  <a:extLst>
                    <a:ext uri="{FF2B5EF4-FFF2-40B4-BE49-F238E27FC236}">
                      <a16:creationId xmlns:a16="http://schemas.microsoft.com/office/drawing/2014/main" id="{2BA990DE-D07E-1B3A-2227-ABEF383B80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1" y="2112"/>
                  <a:ext cx="69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16" name="Line 9">
                  <a:extLst>
                    <a:ext uri="{FF2B5EF4-FFF2-40B4-BE49-F238E27FC236}">
                      <a16:creationId xmlns:a16="http://schemas.microsoft.com/office/drawing/2014/main" id="{E874F18C-0EA6-A8F9-5672-33225FA7E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1536"/>
                  <a:ext cx="0" cy="6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17" name="Line 10">
                  <a:extLst>
                    <a:ext uri="{FF2B5EF4-FFF2-40B4-BE49-F238E27FC236}">
                      <a16:creationId xmlns:a16="http://schemas.microsoft.com/office/drawing/2014/main" id="{26360588-86B4-71FA-E4FC-BAD30DE72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1" y="1536"/>
                  <a:ext cx="0" cy="6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18" name="Line 11">
                  <a:extLst>
                    <a:ext uri="{FF2B5EF4-FFF2-40B4-BE49-F238E27FC236}">
                      <a16:creationId xmlns:a16="http://schemas.microsoft.com/office/drawing/2014/main" id="{0960BFD4-3C1F-0920-9C9E-C40B04D8A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6" y="1536"/>
                  <a:ext cx="0" cy="6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19" name="Line 12">
                  <a:extLst>
                    <a:ext uri="{FF2B5EF4-FFF2-40B4-BE49-F238E27FC236}">
                      <a16:creationId xmlns:a16="http://schemas.microsoft.com/office/drawing/2014/main" id="{35BE476D-917A-7C2C-80B5-63DB5AAB2F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536"/>
                  <a:ext cx="0" cy="6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20" name="Line 13">
                  <a:extLst>
                    <a:ext uri="{FF2B5EF4-FFF2-40B4-BE49-F238E27FC236}">
                      <a16:creationId xmlns:a16="http://schemas.microsoft.com/office/drawing/2014/main" id="{5DCB8A46-9BA9-EA56-428E-267D5617D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1" y="1881"/>
                  <a:ext cx="69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21" name="Line 14">
                  <a:extLst>
                    <a:ext uri="{FF2B5EF4-FFF2-40B4-BE49-F238E27FC236}">
                      <a16:creationId xmlns:a16="http://schemas.microsoft.com/office/drawing/2014/main" id="{12256D16-1A4C-224E-A207-8DDC51A1E9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1" y="1997"/>
                  <a:ext cx="69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22" name="Line 15">
                  <a:extLst>
                    <a:ext uri="{FF2B5EF4-FFF2-40B4-BE49-F238E27FC236}">
                      <a16:creationId xmlns:a16="http://schemas.microsoft.com/office/drawing/2014/main" id="{8FE9FFD7-6D77-7B13-111E-77C4C12FD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02" y="1536"/>
                  <a:ext cx="0" cy="6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623" name="Line 16">
                  <a:extLst>
                    <a:ext uri="{FF2B5EF4-FFF2-40B4-BE49-F238E27FC236}">
                      <a16:creationId xmlns:a16="http://schemas.microsoft.com/office/drawing/2014/main" id="{72622F62-74BC-DA61-1E95-F5C1368A8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17" y="1536"/>
                  <a:ext cx="0" cy="6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610" name="Text Box 97">
                <a:extLst>
                  <a:ext uri="{FF2B5EF4-FFF2-40B4-BE49-F238E27FC236}">
                    <a16:creationId xmlns:a16="http://schemas.microsoft.com/office/drawing/2014/main" id="{2A4D8B20-5524-9A12-07DF-39F24EDD6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400"/>
                <a:ext cx="1632" cy="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</a:rPr>
                  <a:t>Integral Image Buffer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</a:rPr>
                  <a:t>(20 x 20 17-bit register file)</a:t>
                </a:r>
              </a:p>
            </p:txBody>
          </p:sp>
        </p:grpSp>
        <p:pic>
          <p:nvPicPr>
            <p:cNvPr id="21606" name="Picture 100">
              <a:extLst>
                <a:ext uri="{FF2B5EF4-FFF2-40B4-BE49-F238E27FC236}">
                  <a16:creationId xmlns:a16="http://schemas.microsoft.com/office/drawing/2014/main" id="{B82E67AB-7319-55AF-C154-4049DFA6E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906"/>
              <a:ext cx="576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07" name="Line 104">
              <a:extLst>
                <a:ext uri="{FF2B5EF4-FFF2-40B4-BE49-F238E27FC236}">
                  <a16:creationId xmlns:a16="http://schemas.microsoft.com/office/drawing/2014/main" id="{12624B7F-FB92-131A-7B74-F4174214B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093"/>
              <a:ext cx="23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608" name="Line 137">
              <a:extLst>
                <a:ext uri="{FF2B5EF4-FFF2-40B4-BE49-F238E27FC236}">
                  <a16:creationId xmlns:a16="http://schemas.microsoft.com/office/drawing/2014/main" id="{DFFF38C2-4298-231F-2A13-ED506AA5A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6" y="2688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442" name="Group 106">
            <a:extLst>
              <a:ext uri="{FF2B5EF4-FFF2-40B4-BE49-F238E27FC236}">
                <a16:creationId xmlns:a16="http://schemas.microsoft.com/office/drawing/2014/main" id="{6A4D2421-3BA1-26F1-E834-CF6617521F5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4572000" cy="4495800"/>
            <a:chOff x="2400" y="1152"/>
            <a:chExt cx="2880" cy="2832"/>
          </a:xfrm>
        </p:grpSpPr>
        <p:grpSp>
          <p:nvGrpSpPr>
            <p:cNvPr id="21526" name="Group 99">
              <a:extLst>
                <a:ext uri="{FF2B5EF4-FFF2-40B4-BE49-F238E27FC236}">
                  <a16:creationId xmlns:a16="http://schemas.microsoft.com/office/drawing/2014/main" id="{0F08D617-6CE5-B033-5B51-40EED2EA7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666"/>
              <a:ext cx="2880" cy="2318"/>
              <a:chOff x="2400" y="1505"/>
              <a:chExt cx="2880" cy="2318"/>
            </a:xfrm>
          </p:grpSpPr>
          <p:sp>
            <p:nvSpPr>
              <p:cNvPr id="21530" name="Rectangle 19">
                <a:extLst>
                  <a:ext uri="{FF2B5EF4-FFF2-40B4-BE49-F238E27FC236}">
                    <a16:creationId xmlns:a16="http://schemas.microsoft.com/office/drawing/2014/main" id="{D8E0760F-EDF2-8BFE-3F2A-317134C84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1756"/>
                <a:ext cx="677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1" name="Rectangle 20">
                <a:extLst>
                  <a:ext uri="{FF2B5EF4-FFF2-40B4-BE49-F238E27FC236}">
                    <a16:creationId xmlns:a16="http://schemas.microsoft.com/office/drawing/2014/main" id="{2DC4A0CC-5DDA-DDAA-6491-C284615B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1756"/>
                <a:ext cx="677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2" name="Rectangle 21">
                <a:extLst>
                  <a:ext uri="{FF2B5EF4-FFF2-40B4-BE49-F238E27FC236}">
                    <a16:creationId xmlns:a16="http://schemas.microsoft.com/office/drawing/2014/main" id="{B886E5B6-A6C1-2D04-1A56-1AF954E3F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" y="1776"/>
                <a:ext cx="678" cy="1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3" name="Line 22">
                <a:extLst>
                  <a:ext uri="{FF2B5EF4-FFF2-40B4-BE49-F238E27FC236}">
                    <a16:creationId xmlns:a16="http://schemas.microsoft.com/office/drawing/2014/main" id="{E06E82E2-272D-6231-E85C-E41F4799F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9" y="1668"/>
                <a:ext cx="1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4" name="Line 23">
                <a:extLst>
                  <a:ext uri="{FF2B5EF4-FFF2-40B4-BE49-F238E27FC236}">
                    <a16:creationId xmlns:a16="http://schemas.microsoft.com/office/drawing/2014/main" id="{546A3A29-1363-9330-87FC-63458E4BE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1668"/>
                <a:ext cx="3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5" name="Line 24">
                <a:extLst>
                  <a:ext uri="{FF2B5EF4-FFF2-40B4-BE49-F238E27FC236}">
                    <a16:creationId xmlns:a16="http://schemas.microsoft.com/office/drawing/2014/main" id="{0C535551-C885-D6D1-8FBC-6A9BB5981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668"/>
                <a:ext cx="3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6" name="Line 25">
                <a:extLst>
                  <a:ext uri="{FF2B5EF4-FFF2-40B4-BE49-F238E27FC236}">
                    <a16:creationId xmlns:a16="http://schemas.microsoft.com/office/drawing/2014/main" id="{6A78CD53-B526-FC36-08B3-270ED42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6" y="1668"/>
                <a:ext cx="3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7" name="Line 26">
                <a:extLst>
                  <a:ext uri="{FF2B5EF4-FFF2-40B4-BE49-F238E27FC236}">
                    <a16:creationId xmlns:a16="http://schemas.microsoft.com/office/drawing/2014/main" id="{F990CD52-E2E8-C6AB-9750-5379CE99F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5" y="1668"/>
                <a:ext cx="2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8" name="Line 27">
                <a:extLst>
                  <a:ext uri="{FF2B5EF4-FFF2-40B4-BE49-F238E27FC236}">
                    <a16:creationId xmlns:a16="http://schemas.microsoft.com/office/drawing/2014/main" id="{C5AE349A-82FB-CFDD-AFFE-034D71E3C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4" y="1668"/>
                <a:ext cx="3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9" name="Line 28">
                <a:extLst>
                  <a:ext uri="{FF2B5EF4-FFF2-40B4-BE49-F238E27FC236}">
                    <a16:creationId xmlns:a16="http://schemas.microsoft.com/office/drawing/2014/main" id="{F1EDE3AB-D2B7-3B00-B676-96BFDF065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3" y="1668"/>
                <a:ext cx="3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0" name="Line 29">
                <a:extLst>
                  <a:ext uri="{FF2B5EF4-FFF2-40B4-BE49-F238E27FC236}">
                    <a16:creationId xmlns:a16="http://schemas.microsoft.com/office/drawing/2014/main" id="{A0DD65CE-B04F-F082-667D-230C7574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1668"/>
                <a:ext cx="3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1" name="Line 30">
                <a:extLst>
                  <a:ext uri="{FF2B5EF4-FFF2-40B4-BE49-F238E27FC236}">
                    <a16:creationId xmlns:a16="http://schemas.microsoft.com/office/drawing/2014/main" id="{97E6F9A2-E618-60FE-E83C-A9CA6DD56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1668"/>
                <a:ext cx="1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2" name="Line 31">
                <a:extLst>
                  <a:ext uri="{FF2B5EF4-FFF2-40B4-BE49-F238E27FC236}">
                    <a16:creationId xmlns:a16="http://schemas.microsoft.com/office/drawing/2014/main" id="{2E9051C8-C689-AA17-9629-03DECFFC3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1" y="1668"/>
                <a:ext cx="3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3" name="Line 32">
                <a:extLst>
                  <a:ext uri="{FF2B5EF4-FFF2-40B4-BE49-F238E27FC236}">
                    <a16:creationId xmlns:a16="http://schemas.microsoft.com/office/drawing/2014/main" id="{B57ECC8D-6BA0-DBB5-7DEE-8306DE4EC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0" y="1668"/>
                <a:ext cx="3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4" name="Line 33">
                <a:extLst>
                  <a:ext uri="{FF2B5EF4-FFF2-40B4-BE49-F238E27FC236}">
                    <a16:creationId xmlns:a16="http://schemas.microsoft.com/office/drawing/2014/main" id="{0A5F15C9-09A5-8743-F39A-993F13412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9" y="1668"/>
                <a:ext cx="3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45" name="Text Box 34">
                <a:extLst>
                  <a:ext uri="{FF2B5EF4-FFF2-40B4-BE49-F238E27FC236}">
                    <a16:creationId xmlns:a16="http://schemas.microsoft.com/office/drawing/2014/main" id="{E7DDAFD3-B3C9-EF73-CCE0-0BFAAB7FD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1505"/>
                <a:ext cx="84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a1   a2  a3   a4 </a:t>
                </a:r>
                <a:endParaRPr lang="en-US" altLang="zh-CN" sz="1400"/>
              </a:p>
            </p:txBody>
          </p:sp>
          <p:sp>
            <p:nvSpPr>
              <p:cNvPr id="21546" name="Text Box 35">
                <a:extLst>
                  <a:ext uri="{FF2B5EF4-FFF2-40B4-BE49-F238E27FC236}">
                    <a16:creationId xmlns:a16="http://schemas.microsoft.com/office/drawing/2014/main" id="{98FF6E65-42E9-153C-54DA-D76A0381D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2" y="1505"/>
                <a:ext cx="84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b1   b2  b3   b4</a:t>
                </a:r>
                <a:endParaRPr lang="en-US" altLang="zh-CN" sz="1400"/>
              </a:p>
            </p:txBody>
          </p:sp>
          <p:sp>
            <p:nvSpPr>
              <p:cNvPr id="21547" name="Text Box 36">
                <a:extLst>
                  <a:ext uri="{FF2B5EF4-FFF2-40B4-BE49-F238E27FC236}">
                    <a16:creationId xmlns:a16="http://schemas.microsoft.com/office/drawing/2014/main" id="{24E8565E-D07B-7185-B12B-4586EB5D9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505"/>
                <a:ext cx="84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c1   c2  c3   c4</a:t>
                </a:r>
                <a:endParaRPr lang="en-US" altLang="zh-CN" sz="1400"/>
              </a:p>
            </p:txBody>
          </p:sp>
          <p:sp>
            <p:nvSpPr>
              <p:cNvPr id="21548" name="Rectangle 37">
                <a:extLst>
                  <a:ext uri="{FF2B5EF4-FFF2-40B4-BE49-F238E27FC236}">
                    <a16:creationId xmlns:a16="http://schemas.microsoft.com/office/drawing/2014/main" id="{B79B327D-A4B1-0C8E-5089-8839F55F6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479"/>
                <a:ext cx="33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9" name="Rectangle 38">
                <a:extLst>
                  <a:ext uri="{FF2B5EF4-FFF2-40B4-BE49-F238E27FC236}">
                    <a16:creationId xmlns:a16="http://schemas.microsoft.com/office/drawing/2014/main" id="{8C96E5DE-EFE0-102D-FC4F-F51C76024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" y="2479"/>
                <a:ext cx="339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50" name="Rectangle 39">
                <a:extLst>
                  <a:ext uri="{FF2B5EF4-FFF2-40B4-BE49-F238E27FC236}">
                    <a16:creationId xmlns:a16="http://schemas.microsoft.com/office/drawing/2014/main" id="{6A03B9AE-69DF-7107-7CB2-49F4E9A59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79"/>
                <a:ext cx="339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51" name="Rectangle 40">
                <a:extLst>
                  <a:ext uri="{FF2B5EF4-FFF2-40B4-BE49-F238E27FC236}">
                    <a16:creationId xmlns:a16="http://schemas.microsoft.com/office/drawing/2014/main" id="{EE5AC4AE-AC12-AF6C-F885-D43A12A49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2479"/>
                <a:ext cx="338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52" name="AutoShape 41">
                <a:extLst>
                  <a:ext uri="{FF2B5EF4-FFF2-40B4-BE49-F238E27FC236}">
                    <a16:creationId xmlns:a16="http://schemas.microsoft.com/office/drawing/2014/main" id="{927E8F4F-199D-EBB8-06F7-3B26C9A8E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" y="2298"/>
                <a:ext cx="423" cy="91"/>
              </a:xfrm>
              <a:custGeom>
                <a:avLst/>
                <a:gdLst>
                  <a:gd name="T0" fmla="*/ 370 w 21600"/>
                  <a:gd name="T1" fmla="*/ 45 h 21600"/>
                  <a:gd name="T2" fmla="*/ 212 w 21600"/>
                  <a:gd name="T3" fmla="*/ 91 h 21600"/>
                  <a:gd name="T4" fmla="*/ 53 w 21600"/>
                  <a:gd name="T5" fmla="*/ 45 h 21600"/>
                  <a:gd name="T6" fmla="*/ 21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4 w 21600"/>
                  <a:gd name="T13" fmla="*/ 4510 h 21600"/>
                  <a:gd name="T14" fmla="*/ 17106 w 21600"/>
                  <a:gd name="T15" fmla="*/ 1709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3" name="AutoShape 42">
                <a:extLst>
                  <a:ext uri="{FF2B5EF4-FFF2-40B4-BE49-F238E27FC236}">
                    <a16:creationId xmlns:a16="http://schemas.microsoft.com/office/drawing/2014/main" id="{720C9149-AA31-5AE7-37A0-5B3B8B917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2298"/>
                <a:ext cx="423" cy="91"/>
              </a:xfrm>
              <a:custGeom>
                <a:avLst/>
                <a:gdLst>
                  <a:gd name="T0" fmla="*/ 370 w 21600"/>
                  <a:gd name="T1" fmla="*/ 45 h 21600"/>
                  <a:gd name="T2" fmla="*/ 212 w 21600"/>
                  <a:gd name="T3" fmla="*/ 91 h 21600"/>
                  <a:gd name="T4" fmla="*/ 53 w 21600"/>
                  <a:gd name="T5" fmla="*/ 45 h 21600"/>
                  <a:gd name="T6" fmla="*/ 21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4 w 21600"/>
                  <a:gd name="T13" fmla="*/ 4510 h 21600"/>
                  <a:gd name="T14" fmla="*/ 17106 w 21600"/>
                  <a:gd name="T15" fmla="*/ 1709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4" name="AutoShape 43">
                <a:extLst>
                  <a:ext uri="{FF2B5EF4-FFF2-40B4-BE49-F238E27FC236}">
                    <a16:creationId xmlns:a16="http://schemas.microsoft.com/office/drawing/2014/main" id="{6142C81F-29C4-01E2-0AA2-CCA985D34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2298"/>
                <a:ext cx="424" cy="91"/>
              </a:xfrm>
              <a:custGeom>
                <a:avLst/>
                <a:gdLst>
                  <a:gd name="T0" fmla="*/ 371 w 21600"/>
                  <a:gd name="T1" fmla="*/ 45 h 21600"/>
                  <a:gd name="T2" fmla="*/ 212 w 21600"/>
                  <a:gd name="T3" fmla="*/ 91 h 21600"/>
                  <a:gd name="T4" fmla="*/ 53 w 21600"/>
                  <a:gd name="T5" fmla="*/ 45 h 21600"/>
                  <a:gd name="T6" fmla="*/ 21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3 w 21600"/>
                  <a:gd name="T13" fmla="*/ 4510 h 21600"/>
                  <a:gd name="T14" fmla="*/ 17117 w 21600"/>
                  <a:gd name="T15" fmla="*/ 1709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5" name="Line 44">
                <a:extLst>
                  <a:ext uri="{FF2B5EF4-FFF2-40B4-BE49-F238E27FC236}">
                    <a16:creationId xmlns:a16="http://schemas.microsoft.com/office/drawing/2014/main" id="{7DF46CC4-99E3-4901-D563-CCF7EBAC2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1938"/>
                <a:ext cx="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6" name="Line 45">
                <a:extLst>
                  <a:ext uri="{FF2B5EF4-FFF2-40B4-BE49-F238E27FC236}">
                    <a16:creationId xmlns:a16="http://schemas.microsoft.com/office/drawing/2014/main" id="{4FD1DCAD-AC7B-7900-B4EC-A098CC2FB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7" y="1938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7" name="Line 46">
                <a:extLst>
                  <a:ext uri="{FF2B5EF4-FFF2-40B4-BE49-F238E27FC236}">
                    <a16:creationId xmlns:a16="http://schemas.microsoft.com/office/drawing/2014/main" id="{B94E79DF-911E-65CB-0A42-61A95146C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7" y="2027"/>
                <a:ext cx="5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8" name="Line 47">
                <a:extLst>
                  <a:ext uri="{FF2B5EF4-FFF2-40B4-BE49-F238E27FC236}">
                    <a16:creationId xmlns:a16="http://schemas.microsoft.com/office/drawing/2014/main" id="{F5971573-2150-C1FE-7EBD-38920C331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5" y="2027"/>
                <a:ext cx="50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59" name="Line 48">
                <a:extLst>
                  <a:ext uri="{FF2B5EF4-FFF2-40B4-BE49-F238E27FC236}">
                    <a16:creationId xmlns:a16="http://schemas.microsoft.com/office/drawing/2014/main" id="{8DB56B80-1FB6-A219-F6A3-4B8129FB9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4" y="2027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60" name="Line 49">
                <a:extLst>
                  <a:ext uri="{FF2B5EF4-FFF2-40B4-BE49-F238E27FC236}">
                    <a16:creationId xmlns:a16="http://schemas.microsoft.com/office/drawing/2014/main" id="{E6385B9B-906B-68D5-BDBB-C879F6B5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118"/>
                <a:ext cx="7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61" name="Line 50">
                <a:extLst>
                  <a:ext uri="{FF2B5EF4-FFF2-40B4-BE49-F238E27FC236}">
                    <a16:creationId xmlns:a16="http://schemas.microsoft.com/office/drawing/2014/main" id="{5EE808FB-1AF9-178E-7F3A-FF7164513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118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62" name="Line 51">
                <a:extLst>
                  <a:ext uri="{FF2B5EF4-FFF2-40B4-BE49-F238E27FC236}">
                    <a16:creationId xmlns:a16="http://schemas.microsoft.com/office/drawing/2014/main" id="{0A69F6B1-CACD-37BE-57BF-6AC52A494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2" y="2389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63" name="Line 52">
                <a:extLst>
                  <a:ext uri="{FF2B5EF4-FFF2-40B4-BE49-F238E27FC236}">
                    <a16:creationId xmlns:a16="http://schemas.microsoft.com/office/drawing/2014/main" id="{C7021273-840C-E6C0-E097-EDCDF5B8D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0" y="2389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64" name="Line 53">
                <a:extLst>
                  <a:ext uri="{FF2B5EF4-FFF2-40B4-BE49-F238E27FC236}">
                    <a16:creationId xmlns:a16="http://schemas.microsoft.com/office/drawing/2014/main" id="{E5ADDD07-2D1A-16C0-39DB-E43048A73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3" y="2389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65" name="Line 54">
                <a:extLst>
                  <a:ext uri="{FF2B5EF4-FFF2-40B4-BE49-F238E27FC236}">
                    <a16:creationId xmlns:a16="http://schemas.microsoft.com/office/drawing/2014/main" id="{B0F47D2C-0862-84FF-315D-935728769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3" y="1938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66" name="Line 55">
                <a:extLst>
                  <a:ext uri="{FF2B5EF4-FFF2-40B4-BE49-F238E27FC236}">
                    <a16:creationId xmlns:a16="http://schemas.microsoft.com/office/drawing/2014/main" id="{DD87B958-30E7-B574-E3CA-B0704AA21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6" y="2118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67" name="Text Box 56">
                <a:extLst>
                  <a:ext uri="{FF2B5EF4-FFF2-40B4-BE49-F238E27FC236}">
                    <a16:creationId xmlns:a16="http://schemas.microsoft.com/office/drawing/2014/main" id="{F88E7FA5-88A4-33B7-A7AC-66A08F9CE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" y="1938"/>
                <a:ext cx="33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0</a:t>
                </a:r>
                <a:endParaRPr lang="en-US" altLang="zh-CN" sz="1400"/>
              </a:p>
            </p:txBody>
          </p:sp>
          <p:sp>
            <p:nvSpPr>
              <p:cNvPr id="21568" name="Line 57">
                <a:extLst>
                  <a:ext uri="{FF2B5EF4-FFF2-40B4-BE49-F238E27FC236}">
                    <a16:creationId xmlns:a16="http://schemas.microsoft.com/office/drawing/2014/main" id="{02F2F7DF-885C-216C-AAB6-12206F839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7" y="2207"/>
                <a:ext cx="109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69" name="Line 58">
                <a:extLst>
                  <a:ext uri="{FF2B5EF4-FFF2-40B4-BE49-F238E27FC236}">
                    <a16:creationId xmlns:a16="http://schemas.microsoft.com/office/drawing/2014/main" id="{F662E260-2F6D-7C04-F3F4-A46EBF818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0" y="2207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0" name="Line 59">
                <a:extLst>
                  <a:ext uri="{FF2B5EF4-FFF2-40B4-BE49-F238E27FC236}">
                    <a16:creationId xmlns:a16="http://schemas.microsoft.com/office/drawing/2014/main" id="{25FBEEA5-3CB0-5246-4FEF-CF9F0558B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7" y="2207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1" name="Rectangle 60">
                <a:extLst>
                  <a:ext uri="{FF2B5EF4-FFF2-40B4-BE49-F238E27FC236}">
                    <a16:creationId xmlns:a16="http://schemas.microsoft.com/office/drawing/2014/main" id="{6B9FCF05-FD84-A454-BC09-1456993A6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2841"/>
                <a:ext cx="846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2" name="Line 61">
                <a:extLst>
                  <a:ext uri="{FF2B5EF4-FFF2-40B4-BE49-F238E27FC236}">
                    <a16:creationId xmlns:a16="http://schemas.microsoft.com/office/drawing/2014/main" id="{38413B53-500D-66C8-9F13-0E48E60EB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2659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3" name="Line 62">
                <a:extLst>
                  <a:ext uri="{FF2B5EF4-FFF2-40B4-BE49-F238E27FC236}">
                    <a16:creationId xmlns:a16="http://schemas.microsoft.com/office/drawing/2014/main" id="{6331E4BF-6A0B-56FE-5938-7B563A2FA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2750"/>
                <a:ext cx="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4" name="Line 63">
                <a:extLst>
                  <a:ext uri="{FF2B5EF4-FFF2-40B4-BE49-F238E27FC236}">
                    <a16:creationId xmlns:a16="http://schemas.microsoft.com/office/drawing/2014/main" id="{EF793463-4878-4B46-6CE5-3F6117B33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7" y="275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5" name="Line 64">
                <a:extLst>
                  <a:ext uri="{FF2B5EF4-FFF2-40B4-BE49-F238E27FC236}">
                    <a16:creationId xmlns:a16="http://schemas.microsoft.com/office/drawing/2014/main" id="{2277D4FA-ED12-38C7-5EF8-EAB8A71CD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5" y="2659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6" name="Line 65">
                <a:extLst>
                  <a:ext uri="{FF2B5EF4-FFF2-40B4-BE49-F238E27FC236}">
                    <a16:creationId xmlns:a16="http://schemas.microsoft.com/office/drawing/2014/main" id="{26B554FD-5114-8619-57E3-E5C2C2DCE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3" y="2659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7" name="Line 66">
                <a:extLst>
                  <a:ext uri="{FF2B5EF4-FFF2-40B4-BE49-F238E27FC236}">
                    <a16:creationId xmlns:a16="http://schemas.microsoft.com/office/drawing/2014/main" id="{E9C799D0-733B-5448-8D63-BBC89C385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4" y="2750"/>
                <a:ext cx="50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8" name="Line 67">
                <a:extLst>
                  <a:ext uri="{FF2B5EF4-FFF2-40B4-BE49-F238E27FC236}">
                    <a16:creationId xmlns:a16="http://schemas.microsoft.com/office/drawing/2014/main" id="{42E584C2-A7F9-6700-110C-10FD5F246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4" y="275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79" name="Line 68">
                <a:extLst>
                  <a:ext uri="{FF2B5EF4-FFF2-40B4-BE49-F238E27FC236}">
                    <a16:creationId xmlns:a16="http://schemas.microsoft.com/office/drawing/2014/main" id="{2DEDD84A-2E63-1231-23F8-C857BFB0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2" y="2659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0" name="Line 69">
                <a:extLst>
                  <a:ext uri="{FF2B5EF4-FFF2-40B4-BE49-F238E27FC236}">
                    <a16:creationId xmlns:a16="http://schemas.microsoft.com/office/drawing/2014/main" id="{B146833B-8570-62BD-AD7D-CA4966A1F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2" y="2750"/>
                <a:ext cx="1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1" name="Line 70">
                <a:extLst>
                  <a:ext uri="{FF2B5EF4-FFF2-40B4-BE49-F238E27FC236}">
                    <a16:creationId xmlns:a16="http://schemas.microsoft.com/office/drawing/2014/main" id="{1376D9D6-0560-60C2-B26D-406B4FF15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275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2" name="AutoShape 71">
                <a:extLst>
                  <a:ext uri="{FF2B5EF4-FFF2-40B4-BE49-F238E27FC236}">
                    <a16:creationId xmlns:a16="http://schemas.microsoft.com/office/drawing/2014/main" id="{780DDD96-E9D4-14B6-9785-1E215D16C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3111"/>
                <a:ext cx="508" cy="181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21583" name="Line 72">
                <a:extLst>
                  <a:ext uri="{FF2B5EF4-FFF2-40B4-BE49-F238E27FC236}">
                    <a16:creationId xmlns:a16="http://schemas.microsoft.com/office/drawing/2014/main" id="{2D49E0FD-60B0-6248-A527-FB732485B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3201"/>
                <a:ext cx="2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4" name="Text Box 73">
                <a:extLst>
                  <a:ext uri="{FF2B5EF4-FFF2-40B4-BE49-F238E27FC236}">
                    <a16:creationId xmlns:a16="http://schemas.microsoft.com/office/drawing/2014/main" id="{F4FED0C4-A9E5-4B75-51B1-294841C3D3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041"/>
                <a:ext cx="93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Feature threshold</a:t>
                </a:r>
                <a:endParaRPr lang="en-US" altLang="zh-CN" sz="1400"/>
              </a:p>
            </p:txBody>
          </p:sp>
          <p:sp>
            <p:nvSpPr>
              <p:cNvPr id="21585" name="Text Box 74">
                <a:extLst>
                  <a:ext uri="{FF2B5EF4-FFF2-40B4-BE49-F238E27FC236}">
                    <a16:creationId xmlns:a16="http://schemas.microsoft.com/office/drawing/2014/main" id="{AD4F0ED5-DCC2-0F6C-D328-5AB2D038A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" y="3111"/>
                <a:ext cx="33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&gt;</a:t>
                </a:r>
                <a:endParaRPr lang="en-US" altLang="zh-CN" sz="1400"/>
              </a:p>
            </p:txBody>
          </p:sp>
          <p:sp>
            <p:nvSpPr>
              <p:cNvPr id="21586" name="Line 75">
                <a:extLst>
                  <a:ext uri="{FF2B5EF4-FFF2-40B4-BE49-F238E27FC236}">
                    <a16:creationId xmlns:a16="http://schemas.microsoft.com/office/drawing/2014/main" id="{81384A7B-20AB-01CF-8D5C-1D800422E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6" y="3021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7" name="AutoShape 76">
                <a:extLst>
                  <a:ext uri="{FF2B5EF4-FFF2-40B4-BE49-F238E27FC236}">
                    <a16:creationId xmlns:a16="http://schemas.microsoft.com/office/drawing/2014/main" id="{6AA6067E-BB0C-B5DF-0927-A6635F33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575" y="3478"/>
                <a:ext cx="362" cy="169"/>
              </a:xfrm>
              <a:custGeom>
                <a:avLst/>
                <a:gdLst>
                  <a:gd name="T0" fmla="*/ 317 w 21600"/>
                  <a:gd name="T1" fmla="*/ 85 h 21600"/>
                  <a:gd name="T2" fmla="*/ 181 w 21600"/>
                  <a:gd name="T3" fmla="*/ 169 h 21600"/>
                  <a:gd name="T4" fmla="*/ 45 w 21600"/>
                  <a:gd name="T5" fmla="*/ 85 h 21600"/>
                  <a:gd name="T6" fmla="*/ 18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75 w 21600"/>
                  <a:gd name="T13" fmla="*/ 4473 h 21600"/>
                  <a:gd name="T14" fmla="*/ 17125 w 21600"/>
                  <a:gd name="T15" fmla="*/ 1712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8" name="Line 77">
                <a:extLst>
                  <a:ext uri="{FF2B5EF4-FFF2-40B4-BE49-F238E27FC236}">
                    <a16:creationId xmlns:a16="http://schemas.microsoft.com/office/drawing/2014/main" id="{BEDC1D2F-5F86-2636-4BB4-B73546286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3473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89" name="Line 78">
                <a:extLst>
                  <a:ext uri="{FF2B5EF4-FFF2-40B4-BE49-F238E27FC236}">
                    <a16:creationId xmlns:a16="http://schemas.microsoft.com/office/drawing/2014/main" id="{32559DE2-765A-3AEC-FE3A-DD396B9E6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3653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90" name="Text Box 79">
                <a:extLst>
                  <a:ext uri="{FF2B5EF4-FFF2-40B4-BE49-F238E27FC236}">
                    <a16:creationId xmlns:a16="http://schemas.microsoft.com/office/drawing/2014/main" id="{A3FC9E3C-1957-BE47-7264-D8B865995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5" y="3360"/>
                <a:ext cx="76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Left value</a:t>
                </a:r>
                <a:endParaRPr lang="en-US" altLang="zh-CN" sz="1400"/>
              </a:p>
            </p:txBody>
          </p:sp>
          <p:sp>
            <p:nvSpPr>
              <p:cNvPr id="21591" name="Text Box 80">
                <a:extLst>
                  <a:ext uri="{FF2B5EF4-FFF2-40B4-BE49-F238E27FC236}">
                    <a16:creationId xmlns:a16="http://schemas.microsoft.com/office/drawing/2014/main" id="{3D2A5000-B3E5-92D9-1484-B14D3BE15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" y="3552"/>
                <a:ext cx="93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Right value</a:t>
                </a:r>
                <a:endParaRPr lang="en-US" altLang="zh-CN" sz="1400"/>
              </a:p>
            </p:txBody>
          </p:sp>
          <p:sp>
            <p:nvSpPr>
              <p:cNvPr id="21592" name="Line 81">
                <a:extLst>
                  <a:ext uri="{FF2B5EF4-FFF2-40B4-BE49-F238E27FC236}">
                    <a16:creationId xmlns:a16="http://schemas.microsoft.com/office/drawing/2014/main" id="{15709B91-16E1-DF5C-214F-6031EB79E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9" y="3562"/>
                <a:ext cx="2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93" name="Text Box 82">
                <a:extLst>
                  <a:ext uri="{FF2B5EF4-FFF2-40B4-BE49-F238E27FC236}">
                    <a16:creationId xmlns:a16="http://schemas.microsoft.com/office/drawing/2014/main" id="{ACCF9732-75D1-3E49-1077-D45B16C22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3" y="3473"/>
                <a:ext cx="76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Feature value</a:t>
                </a:r>
                <a:endParaRPr lang="en-US" altLang="zh-CN" sz="1400"/>
              </a:p>
            </p:txBody>
          </p:sp>
          <p:sp>
            <p:nvSpPr>
              <p:cNvPr id="21594" name="Line 83">
                <a:extLst>
                  <a:ext uri="{FF2B5EF4-FFF2-40B4-BE49-F238E27FC236}">
                    <a16:creationId xmlns:a16="http://schemas.microsoft.com/office/drawing/2014/main" id="{75A15B08-91CF-CD57-F42E-5AD1ECED6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6" y="3292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95" name="AutoShape 84">
                <a:extLst>
                  <a:ext uri="{FF2B5EF4-FFF2-40B4-BE49-F238E27FC236}">
                    <a16:creationId xmlns:a16="http://schemas.microsoft.com/office/drawing/2014/main" id="{9E090F5E-1A85-C961-A064-143473637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2207"/>
                <a:ext cx="84" cy="543"/>
              </a:xfrm>
              <a:prstGeom prst="rightBrace">
                <a:avLst>
                  <a:gd name="adj1" fmla="val 5386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21596" name="Text Box 85">
                <a:extLst>
                  <a:ext uri="{FF2B5EF4-FFF2-40B4-BE49-F238E27FC236}">
                    <a16:creationId xmlns:a16="http://schemas.microsoft.com/office/drawing/2014/main" id="{6AC7B604-9145-43C5-4E59-F621B5D5B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7" y="2118"/>
                <a:ext cx="423" cy="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mux + multiply by constant</a:t>
                </a:r>
                <a:endParaRPr lang="en-US" altLang="zh-CN" sz="1400"/>
              </a:p>
            </p:txBody>
          </p:sp>
          <p:sp>
            <p:nvSpPr>
              <p:cNvPr id="21597" name="Text Box 87">
                <a:extLst>
                  <a:ext uri="{FF2B5EF4-FFF2-40B4-BE49-F238E27FC236}">
                    <a16:creationId xmlns:a16="http://schemas.microsoft.com/office/drawing/2014/main" id="{B2C4B43C-D4D6-0199-24B7-1AB887741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480"/>
                <a:ext cx="33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-1</a:t>
                </a:r>
                <a:endParaRPr lang="en-US" altLang="zh-CN" sz="1400"/>
              </a:p>
            </p:txBody>
          </p:sp>
          <p:sp>
            <p:nvSpPr>
              <p:cNvPr id="21598" name="Text Box 88">
                <a:extLst>
                  <a:ext uri="{FF2B5EF4-FFF2-40B4-BE49-F238E27FC236}">
                    <a16:creationId xmlns:a16="http://schemas.microsoft.com/office/drawing/2014/main" id="{75FA2622-597A-DBF6-3744-7D5EA7A3F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479"/>
                <a:ext cx="33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x2</a:t>
                </a:r>
                <a:endParaRPr lang="en-US" altLang="zh-CN" sz="1400"/>
              </a:p>
            </p:txBody>
          </p:sp>
          <p:sp>
            <p:nvSpPr>
              <p:cNvPr id="21599" name="Text Box 89">
                <a:extLst>
                  <a:ext uri="{FF2B5EF4-FFF2-40B4-BE49-F238E27FC236}">
                    <a16:creationId xmlns:a16="http://schemas.microsoft.com/office/drawing/2014/main" id="{B011FE69-7D0B-D27A-0854-56ACBB091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479"/>
                <a:ext cx="33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x2</a:t>
                </a:r>
                <a:endParaRPr lang="en-US" altLang="zh-CN" sz="1400"/>
              </a:p>
            </p:txBody>
          </p:sp>
          <p:sp>
            <p:nvSpPr>
              <p:cNvPr id="21600" name="Text Box 90">
                <a:extLst>
                  <a:ext uri="{FF2B5EF4-FFF2-40B4-BE49-F238E27FC236}">
                    <a16:creationId xmlns:a16="http://schemas.microsoft.com/office/drawing/2014/main" id="{6D2B891B-B84A-6D7F-D7F4-007817A50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2479"/>
                <a:ext cx="33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x3</a:t>
                </a:r>
                <a:endParaRPr lang="en-US" altLang="zh-CN" sz="1400"/>
              </a:p>
            </p:txBody>
          </p:sp>
          <p:sp>
            <p:nvSpPr>
              <p:cNvPr id="21601" name="Text Box 91">
                <a:extLst>
                  <a:ext uri="{FF2B5EF4-FFF2-40B4-BE49-F238E27FC236}">
                    <a16:creationId xmlns:a16="http://schemas.microsoft.com/office/drawing/2014/main" id="{340433BC-F41E-1AC9-2815-ABF7A9E42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2836"/>
                <a:ext cx="101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+(Feature sum)</a:t>
                </a:r>
              </a:p>
              <a:p>
                <a:pPr eaLnBrk="1" hangingPunct="1"/>
                <a:endParaRPr lang="en-US" altLang="zh-CN" sz="1400"/>
              </a:p>
            </p:txBody>
          </p:sp>
          <p:sp>
            <p:nvSpPr>
              <p:cNvPr id="21602" name="Text Box 92">
                <a:extLst>
                  <a:ext uri="{FF2B5EF4-FFF2-40B4-BE49-F238E27FC236}">
                    <a16:creationId xmlns:a16="http://schemas.microsoft.com/office/drawing/2014/main" id="{EC338620-3610-656C-DC77-44A2381AB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7" y="1756"/>
                <a:ext cx="93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Rect sum</a:t>
                </a:r>
              </a:p>
              <a:p>
                <a:pPr eaLnBrk="1" hangingPunct="1"/>
                <a:endParaRPr lang="en-US" altLang="zh-CN"/>
              </a:p>
            </p:txBody>
          </p:sp>
          <p:sp>
            <p:nvSpPr>
              <p:cNvPr id="21603" name="Text Box 93">
                <a:extLst>
                  <a:ext uri="{FF2B5EF4-FFF2-40B4-BE49-F238E27FC236}">
                    <a16:creationId xmlns:a16="http://schemas.microsoft.com/office/drawing/2014/main" id="{6819AEE0-2B58-4531-DAAA-49970DF4F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1756"/>
                <a:ext cx="93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Rect sum</a:t>
                </a:r>
              </a:p>
              <a:p>
                <a:pPr eaLnBrk="1" hangingPunct="1"/>
                <a:endParaRPr lang="en-US" altLang="zh-CN"/>
              </a:p>
            </p:txBody>
          </p:sp>
          <p:sp>
            <p:nvSpPr>
              <p:cNvPr id="21604" name="Text Box 94">
                <a:extLst>
                  <a:ext uri="{FF2B5EF4-FFF2-40B4-BE49-F238E27FC236}">
                    <a16:creationId xmlns:a16="http://schemas.microsoft.com/office/drawing/2014/main" id="{5DBA32FE-3F67-8B44-FA36-1BB037953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776"/>
                <a:ext cx="84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Rect sum</a:t>
                </a:r>
              </a:p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21527" name="Line 101">
              <a:extLst>
                <a:ext uri="{FF2B5EF4-FFF2-40B4-BE49-F238E27FC236}">
                  <a16:creationId xmlns:a16="http://schemas.microsoft.com/office/drawing/2014/main" id="{153A0C33-4FDD-7C44-61D8-7893EE002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152"/>
              <a:ext cx="10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8" name="Line 102">
              <a:extLst>
                <a:ext uri="{FF2B5EF4-FFF2-40B4-BE49-F238E27FC236}">
                  <a16:creationId xmlns:a16="http://schemas.microsoft.com/office/drawing/2014/main" id="{B8D7B257-B0A6-B282-45CE-0E3A94691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152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9" name="Line 103">
              <a:extLst>
                <a:ext uri="{FF2B5EF4-FFF2-40B4-BE49-F238E27FC236}">
                  <a16:creationId xmlns:a16="http://schemas.microsoft.com/office/drawing/2014/main" id="{F4737B0A-1F17-5688-7761-81791D3E4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476" name="Freeform 140">
            <a:extLst>
              <a:ext uri="{FF2B5EF4-FFF2-40B4-BE49-F238E27FC236}">
                <a16:creationId xmlns:a16="http://schemas.microsoft.com/office/drawing/2014/main" id="{A6339AF0-9F0A-8F62-CEC9-8103534C3BE7}"/>
              </a:ext>
            </a:extLst>
          </p:cNvPr>
          <p:cNvSpPr>
            <a:spLocks/>
          </p:cNvSpPr>
          <p:nvPr/>
        </p:nvSpPr>
        <p:spPr bwMode="auto">
          <a:xfrm>
            <a:off x="2489200" y="2540000"/>
            <a:ext cx="1625600" cy="355600"/>
          </a:xfrm>
          <a:custGeom>
            <a:avLst/>
            <a:gdLst>
              <a:gd name="T0" fmla="*/ 25400 w 1024"/>
              <a:gd name="T1" fmla="*/ 279400 h 224"/>
              <a:gd name="T2" fmla="*/ 101600 w 1024"/>
              <a:gd name="T3" fmla="*/ 279400 h 224"/>
              <a:gd name="T4" fmla="*/ 635000 w 1024"/>
              <a:gd name="T5" fmla="*/ 50800 h 224"/>
              <a:gd name="T6" fmla="*/ 1320800 w 1024"/>
              <a:gd name="T7" fmla="*/ 50800 h 224"/>
              <a:gd name="T8" fmla="*/ 1625600 w 1024"/>
              <a:gd name="T9" fmla="*/ 35560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4" h="224">
                <a:moveTo>
                  <a:pt x="16" y="176"/>
                </a:moveTo>
                <a:cubicBezTo>
                  <a:pt x="8" y="188"/>
                  <a:pt x="0" y="200"/>
                  <a:pt x="64" y="176"/>
                </a:cubicBezTo>
                <a:cubicBezTo>
                  <a:pt x="128" y="152"/>
                  <a:pt x="272" y="56"/>
                  <a:pt x="400" y="32"/>
                </a:cubicBezTo>
                <a:cubicBezTo>
                  <a:pt x="528" y="8"/>
                  <a:pt x="728" y="0"/>
                  <a:pt x="832" y="32"/>
                </a:cubicBezTo>
                <a:cubicBezTo>
                  <a:pt x="936" y="64"/>
                  <a:pt x="1000" y="200"/>
                  <a:pt x="1024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77" name="Text Box 141">
            <a:extLst>
              <a:ext uri="{FF2B5EF4-FFF2-40B4-BE49-F238E27FC236}">
                <a16:creationId xmlns:a16="http://schemas.microsoft.com/office/drawing/2014/main" id="{1E21C224-898C-4CF2-6C92-25F4EA237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114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Data delivery</a:t>
            </a:r>
          </a:p>
        </p:txBody>
      </p:sp>
      <p:sp>
        <p:nvSpPr>
          <p:cNvPr id="14480" name="AutoShape 144">
            <a:extLst>
              <a:ext uri="{FF2B5EF4-FFF2-40B4-BE49-F238E27FC236}">
                <a16:creationId xmlns:a16="http://schemas.microsoft.com/office/drawing/2014/main" id="{A0027974-5078-42B1-33F6-D5F25FF4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44958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yolo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316</Words>
  <Application>Microsoft Office PowerPoint</Application>
  <PresentationFormat>On-screen Show (4:3)</PresentationFormat>
  <Paragraphs>117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Outline</vt:lpstr>
      <vt:lpstr>Haar-Feature based object detection algorithm</vt:lpstr>
      <vt:lpstr>Face detection in sub-window</vt:lpstr>
      <vt:lpstr>Cascade decision process</vt:lpstr>
      <vt:lpstr>Algorithm FPGA implementation</vt:lpstr>
      <vt:lpstr>Integral image and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Waseem Q</cp:lastModifiedBy>
  <cp:revision>4</cp:revision>
  <dcterms:created xsi:type="dcterms:W3CDTF">2013-01-27T09:14:16Z</dcterms:created>
  <dcterms:modified xsi:type="dcterms:W3CDTF">2024-04-02T17:32:43Z</dcterms:modified>
  <cp:category/>
</cp:coreProperties>
</file>