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5" r:id="rId5"/>
    <p:sldId id="260" r:id="rId6"/>
    <p:sldId id="259" r:id="rId7"/>
    <p:sldId id="263" r:id="rId8"/>
    <p:sldId id="264" r:id="rId9"/>
    <p:sldId id="266" r:id="rId10"/>
    <p:sldId id="267" r:id="rId11"/>
    <p:sldId id="268" r:id="rId12"/>
    <p:sldId id="269" r:id="rId13"/>
    <p:sldId id="270" r:id="rId14"/>
    <p:sldId id="271" r:id="rId15"/>
    <p:sldId id="272" r:id="rId16"/>
    <p:sldId id="273" r:id="rId17"/>
    <p:sldId id="274" r:id="rId18"/>
    <p:sldId id="275" r:id="rId19"/>
    <p:sldId id="277" r:id="rId20"/>
    <p:sldId id="276" r:id="rId21"/>
    <p:sldId id="278" r:id="rId22"/>
    <p:sldId id="279" r:id="rId23"/>
    <p:sldId id="28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ka Pillutla" userId="1948c48961651477" providerId="LiveId" clId="{09412A67-CAAF-4F9D-A7DF-803B12873C87}"/>
    <pc:docChg chg="custSel modSld">
      <pc:chgData name="Harika Pillutla" userId="1948c48961651477" providerId="LiveId" clId="{09412A67-CAAF-4F9D-A7DF-803B12873C87}" dt="2023-02-20T06:35:32.001" v="312" actId="113"/>
      <pc:docMkLst>
        <pc:docMk/>
      </pc:docMkLst>
      <pc:sldChg chg="modSp mod">
        <pc:chgData name="Harika Pillutla" userId="1948c48961651477" providerId="LiveId" clId="{09412A67-CAAF-4F9D-A7DF-803B12873C87}" dt="2023-02-20T04:01:44.477" v="34" actId="14100"/>
        <pc:sldMkLst>
          <pc:docMk/>
          <pc:sldMk cId="703950979" sldId="257"/>
        </pc:sldMkLst>
        <pc:spChg chg="mod">
          <ac:chgData name="Harika Pillutla" userId="1948c48961651477" providerId="LiveId" clId="{09412A67-CAAF-4F9D-A7DF-803B12873C87}" dt="2023-02-20T04:01:44.477" v="34" actId="14100"/>
          <ac:spMkLst>
            <pc:docMk/>
            <pc:sldMk cId="703950979" sldId="257"/>
            <ac:spMk id="2" creationId="{A2F391D0-24C6-1436-C912-0B5D2EAF7379}"/>
          </ac:spMkLst>
        </pc:spChg>
      </pc:sldChg>
      <pc:sldChg chg="modSp mod">
        <pc:chgData name="Harika Pillutla" userId="1948c48961651477" providerId="LiveId" clId="{09412A67-CAAF-4F9D-A7DF-803B12873C87}" dt="2023-02-20T03:57:59.795" v="7" actId="14100"/>
        <pc:sldMkLst>
          <pc:docMk/>
          <pc:sldMk cId="2274829147" sldId="259"/>
        </pc:sldMkLst>
        <pc:spChg chg="mod">
          <ac:chgData name="Harika Pillutla" userId="1948c48961651477" providerId="LiveId" clId="{09412A67-CAAF-4F9D-A7DF-803B12873C87}" dt="2023-02-20T03:57:59.795" v="7" actId="14100"/>
          <ac:spMkLst>
            <pc:docMk/>
            <pc:sldMk cId="2274829147" sldId="259"/>
            <ac:spMk id="2" creationId="{E311AB9E-13FD-7EC0-A051-AE7AE54C235C}"/>
          </ac:spMkLst>
        </pc:spChg>
        <pc:spChg chg="mod">
          <ac:chgData name="Harika Pillutla" userId="1948c48961651477" providerId="LiveId" clId="{09412A67-CAAF-4F9D-A7DF-803B12873C87}" dt="2023-02-20T03:56:40.527" v="6" actId="2711"/>
          <ac:spMkLst>
            <pc:docMk/>
            <pc:sldMk cId="2274829147" sldId="259"/>
            <ac:spMk id="3" creationId="{D6156EFA-51BE-C00D-BCC4-58C9212C44B7}"/>
          </ac:spMkLst>
        </pc:spChg>
      </pc:sldChg>
      <pc:sldChg chg="modSp mod">
        <pc:chgData name="Harika Pillutla" userId="1948c48961651477" providerId="LiveId" clId="{09412A67-CAAF-4F9D-A7DF-803B12873C87}" dt="2023-02-20T03:58:15.151" v="8" actId="14100"/>
        <pc:sldMkLst>
          <pc:docMk/>
          <pc:sldMk cId="2885453454" sldId="260"/>
        </pc:sldMkLst>
        <pc:spChg chg="mod">
          <ac:chgData name="Harika Pillutla" userId="1948c48961651477" providerId="LiveId" clId="{09412A67-CAAF-4F9D-A7DF-803B12873C87}" dt="2023-02-20T03:58:15.151" v="8" actId="14100"/>
          <ac:spMkLst>
            <pc:docMk/>
            <pc:sldMk cId="2885453454" sldId="260"/>
            <ac:spMk id="2" creationId="{672FB8CE-53DD-44B3-8F00-EC19A555C08C}"/>
          </ac:spMkLst>
        </pc:spChg>
        <pc:spChg chg="mod">
          <ac:chgData name="Harika Pillutla" userId="1948c48961651477" providerId="LiveId" clId="{09412A67-CAAF-4F9D-A7DF-803B12873C87}" dt="2023-02-20T03:53:53.546" v="5" actId="20577"/>
          <ac:spMkLst>
            <pc:docMk/>
            <pc:sldMk cId="2885453454" sldId="260"/>
            <ac:spMk id="3" creationId="{D55A91DB-F0ED-C0BE-4122-CEAF27B543A4}"/>
          </ac:spMkLst>
        </pc:spChg>
      </pc:sldChg>
      <pc:sldChg chg="modSp mod">
        <pc:chgData name="Harika Pillutla" userId="1948c48961651477" providerId="LiveId" clId="{09412A67-CAAF-4F9D-A7DF-803B12873C87}" dt="2023-02-20T04:06:21.570" v="72" actId="5793"/>
        <pc:sldMkLst>
          <pc:docMk/>
          <pc:sldMk cId="634330758" sldId="264"/>
        </pc:sldMkLst>
        <pc:spChg chg="mod">
          <ac:chgData name="Harika Pillutla" userId="1948c48961651477" providerId="LiveId" clId="{09412A67-CAAF-4F9D-A7DF-803B12873C87}" dt="2023-02-20T03:58:29.013" v="10" actId="14100"/>
          <ac:spMkLst>
            <pc:docMk/>
            <pc:sldMk cId="634330758" sldId="264"/>
            <ac:spMk id="2" creationId="{DB71B18A-70DE-A68D-FA6C-1DD38E62219D}"/>
          </ac:spMkLst>
        </pc:spChg>
        <pc:spChg chg="mod">
          <ac:chgData name="Harika Pillutla" userId="1948c48961651477" providerId="LiveId" clId="{09412A67-CAAF-4F9D-A7DF-803B12873C87}" dt="2023-02-20T04:06:21.570" v="72" actId="5793"/>
          <ac:spMkLst>
            <pc:docMk/>
            <pc:sldMk cId="634330758" sldId="264"/>
            <ac:spMk id="3" creationId="{E9FD34EB-CF16-21BB-7DF2-D15B492707C4}"/>
          </ac:spMkLst>
        </pc:spChg>
      </pc:sldChg>
      <pc:sldChg chg="modSp mod">
        <pc:chgData name="Harika Pillutla" userId="1948c48961651477" providerId="LiveId" clId="{09412A67-CAAF-4F9D-A7DF-803B12873C87}" dt="2023-02-20T03:59:45.307" v="21" actId="1076"/>
        <pc:sldMkLst>
          <pc:docMk/>
          <pc:sldMk cId="4087188684" sldId="267"/>
        </pc:sldMkLst>
        <pc:spChg chg="mod">
          <ac:chgData name="Harika Pillutla" userId="1948c48961651477" providerId="LiveId" clId="{09412A67-CAAF-4F9D-A7DF-803B12873C87}" dt="2023-02-20T03:59:44.165" v="20" actId="14100"/>
          <ac:spMkLst>
            <pc:docMk/>
            <pc:sldMk cId="4087188684" sldId="267"/>
            <ac:spMk id="2" creationId="{7FF80309-F7B3-DAEA-14FB-FD0B620D0C00}"/>
          </ac:spMkLst>
        </pc:spChg>
        <pc:spChg chg="mod">
          <ac:chgData name="Harika Pillutla" userId="1948c48961651477" providerId="LiveId" clId="{09412A67-CAAF-4F9D-A7DF-803B12873C87}" dt="2023-02-20T03:59:45.307" v="21" actId="1076"/>
          <ac:spMkLst>
            <pc:docMk/>
            <pc:sldMk cId="4087188684" sldId="267"/>
            <ac:spMk id="3" creationId="{824FD49A-ECED-D780-44A0-DF4E38ED72B6}"/>
          </ac:spMkLst>
        </pc:spChg>
      </pc:sldChg>
      <pc:sldChg chg="modSp mod">
        <pc:chgData name="Harika Pillutla" userId="1948c48961651477" providerId="LiveId" clId="{09412A67-CAAF-4F9D-A7DF-803B12873C87}" dt="2023-02-20T03:59:57.852" v="23" actId="14100"/>
        <pc:sldMkLst>
          <pc:docMk/>
          <pc:sldMk cId="1123594990" sldId="269"/>
        </pc:sldMkLst>
        <pc:spChg chg="mod">
          <ac:chgData name="Harika Pillutla" userId="1948c48961651477" providerId="LiveId" clId="{09412A67-CAAF-4F9D-A7DF-803B12873C87}" dt="2023-02-20T03:59:57.852" v="23" actId="14100"/>
          <ac:spMkLst>
            <pc:docMk/>
            <pc:sldMk cId="1123594990" sldId="269"/>
            <ac:spMk id="2" creationId="{E225CAC1-5279-5C8A-F767-39E82A2B8462}"/>
          </ac:spMkLst>
        </pc:spChg>
      </pc:sldChg>
      <pc:sldChg chg="modSp mod">
        <pc:chgData name="Harika Pillutla" userId="1948c48961651477" providerId="LiveId" clId="{09412A67-CAAF-4F9D-A7DF-803B12873C87}" dt="2023-02-20T06:35:32.001" v="312" actId="113"/>
        <pc:sldMkLst>
          <pc:docMk/>
          <pc:sldMk cId="136353185" sldId="271"/>
        </pc:sldMkLst>
        <pc:spChg chg="mod">
          <ac:chgData name="Harika Pillutla" userId="1948c48961651477" providerId="LiveId" clId="{09412A67-CAAF-4F9D-A7DF-803B12873C87}" dt="2023-02-20T06:35:32.001" v="312" actId="113"/>
          <ac:spMkLst>
            <pc:docMk/>
            <pc:sldMk cId="136353185" sldId="271"/>
            <ac:spMk id="3" creationId="{566AFEEC-35D1-522F-4D6C-6070E97A8D51}"/>
          </ac:spMkLst>
        </pc:spChg>
      </pc:sldChg>
      <pc:sldChg chg="modSp mod">
        <pc:chgData name="Harika Pillutla" userId="1948c48961651477" providerId="LiveId" clId="{09412A67-CAAF-4F9D-A7DF-803B12873C87}" dt="2023-02-20T06:35:11.085" v="310" actId="113"/>
        <pc:sldMkLst>
          <pc:docMk/>
          <pc:sldMk cId="107796781" sldId="272"/>
        </pc:sldMkLst>
        <pc:spChg chg="mod">
          <ac:chgData name="Harika Pillutla" userId="1948c48961651477" providerId="LiveId" clId="{09412A67-CAAF-4F9D-A7DF-803B12873C87}" dt="2023-02-20T06:35:11.085" v="310" actId="113"/>
          <ac:spMkLst>
            <pc:docMk/>
            <pc:sldMk cId="107796781" sldId="272"/>
            <ac:spMk id="6" creationId="{636CBFC9-E934-B27F-45B6-B2C90FD2D2D0}"/>
          </ac:spMkLst>
        </pc:spChg>
      </pc:sldChg>
      <pc:sldChg chg="addSp modSp mod">
        <pc:chgData name="Harika Pillutla" userId="1948c48961651477" providerId="LiveId" clId="{09412A67-CAAF-4F9D-A7DF-803B12873C87}" dt="2023-02-20T06:15:31.541" v="308" actId="255"/>
        <pc:sldMkLst>
          <pc:docMk/>
          <pc:sldMk cId="3774377722" sldId="273"/>
        </pc:sldMkLst>
        <pc:spChg chg="mod">
          <ac:chgData name="Harika Pillutla" userId="1948c48961651477" providerId="LiveId" clId="{09412A67-CAAF-4F9D-A7DF-803B12873C87}" dt="2023-02-20T06:15:31.541" v="308" actId="255"/>
          <ac:spMkLst>
            <pc:docMk/>
            <pc:sldMk cId="3774377722" sldId="273"/>
            <ac:spMk id="3" creationId="{B3944AD6-ED93-3738-B2F0-BC7E4354FCC8}"/>
          </ac:spMkLst>
        </pc:spChg>
        <pc:picChg chg="add mod">
          <ac:chgData name="Harika Pillutla" userId="1948c48961651477" providerId="LiveId" clId="{09412A67-CAAF-4F9D-A7DF-803B12873C87}" dt="2023-02-20T06:14:56.853" v="306" actId="1036"/>
          <ac:picMkLst>
            <pc:docMk/>
            <pc:sldMk cId="3774377722" sldId="273"/>
            <ac:picMk id="1026" creationId="{A55ACF59-6693-FB0F-7818-6796D9E753AA}"/>
          </ac:picMkLst>
        </pc:picChg>
      </pc:sldChg>
      <pc:sldChg chg="modSp mod">
        <pc:chgData name="Harika Pillutla" userId="1948c48961651477" providerId="LiveId" clId="{09412A67-CAAF-4F9D-A7DF-803B12873C87}" dt="2023-02-20T04:00:11.303" v="24" actId="14100"/>
        <pc:sldMkLst>
          <pc:docMk/>
          <pc:sldMk cId="2699347889" sldId="274"/>
        </pc:sldMkLst>
        <pc:spChg chg="mod">
          <ac:chgData name="Harika Pillutla" userId="1948c48961651477" providerId="LiveId" clId="{09412A67-CAAF-4F9D-A7DF-803B12873C87}" dt="2023-02-20T04:00:11.303" v="24" actId="14100"/>
          <ac:spMkLst>
            <pc:docMk/>
            <pc:sldMk cId="2699347889" sldId="274"/>
            <ac:spMk id="2" creationId="{8D813C28-9809-E6B2-C1DA-4A0A8B145E00}"/>
          </ac:spMkLst>
        </pc:spChg>
      </pc:sldChg>
      <pc:sldChg chg="modSp mod">
        <pc:chgData name="Harika Pillutla" userId="1948c48961651477" providerId="LiveId" clId="{09412A67-CAAF-4F9D-A7DF-803B12873C87}" dt="2023-02-20T04:00:41.769" v="28" actId="14100"/>
        <pc:sldMkLst>
          <pc:docMk/>
          <pc:sldMk cId="4030581830" sldId="276"/>
        </pc:sldMkLst>
        <pc:spChg chg="mod">
          <ac:chgData name="Harika Pillutla" userId="1948c48961651477" providerId="LiveId" clId="{09412A67-CAAF-4F9D-A7DF-803B12873C87}" dt="2023-02-20T04:00:41.769" v="28" actId="14100"/>
          <ac:spMkLst>
            <pc:docMk/>
            <pc:sldMk cId="4030581830" sldId="276"/>
            <ac:spMk id="2" creationId="{E5E26D48-D907-9DCB-4EB8-D4DA68E653B1}"/>
          </ac:spMkLst>
        </pc:spChg>
      </pc:sldChg>
      <pc:sldChg chg="modSp mod">
        <pc:chgData name="Harika Pillutla" userId="1948c48961651477" providerId="LiveId" clId="{09412A67-CAAF-4F9D-A7DF-803B12873C87}" dt="2023-02-20T04:00:51.069" v="29" actId="14100"/>
        <pc:sldMkLst>
          <pc:docMk/>
          <pc:sldMk cId="3305704827" sldId="278"/>
        </pc:sldMkLst>
        <pc:spChg chg="mod">
          <ac:chgData name="Harika Pillutla" userId="1948c48961651477" providerId="LiveId" clId="{09412A67-CAAF-4F9D-A7DF-803B12873C87}" dt="2023-02-20T04:00:51.069" v="29" actId="14100"/>
          <ac:spMkLst>
            <pc:docMk/>
            <pc:sldMk cId="3305704827" sldId="278"/>
            <ac:spMk id="2" creationId="{5119CE99-49CC-3878-9A55-6000E85B687A}"/>
          </ac:spMkLst>
        </pc:spChg>
      </pc:sldChg>
      <pc:sldChg chg="modSp mod">
        <pc:chgData name="Harika Pillutla" userId="1948c48961651477" providerId="LiveId" clId="{09412A67-CAAF-4F9D-A7DF-803B12873C87}" dt="2023-02-20T04:16:00.535" v="181" actId="20577"/>
        <pc:sldMkLst>
          <pc:docMk/>
          <pc:sldMk cId="4156031577" sldId="279"/>
        </pc:sldMkLst>
        <pc:spChg chg="mod">
          <ac:chgData name="Harika Pillutla" userId="1948c48961651477" providerId="LiveId" clId="{09412A67-CAAF-4F9D-A7DF-803B12873C87}" dt="2023-02-20T04:01:05.454" v="30" actId="14100"/>
          <ac:spMkLst>
            <pc:docMk/>
            <pc:sldMk cId="4156031577" sldId="279"/>
            <ac:spMk id="2" creationId="{12222C6D-223C-BFB0-7871-7D97A0481917}"/>
          </ac:spMkLst>
        </pc:spChg>
        <pc:spChg chg="mod">
          <ac:chgData name="Harika Pillutla" userId="1948c48961651477" providerId="LiveId" clId="{09412A67-CAAF-4F9D-A7DF-803B12873C87}" dt="2023-02-20T04:16:00.535" v="181" actId="20577"/>
          <ac:spMkLst>
            <pc:docMk/>
            <pc:sldMk cId="4156031577" sldId="279"/>
            <ac:spMk id="3" creationId="{684D1687-99C2-DABC-E8F5-0280855450EE}"/>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a:off x="0" y="0"/>
            <a:ext cx="12192000" cy="6858000"/>
          </a:xfrm>
          <a:prstGeom prst="rect">
            <a:avLst/>
          </a:prstGeom>
          <a:blipFill dpi="0" rotWithShape="1">
            <a:blip r:embed="rId2">
              <a:alphaModFix amt="12000"/>
              <a:duotone>
                <a:schemeClr val="accent1">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10" name="Rectangle 9"/>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bg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544576A3-4C31-4B9E-9AB0-5651D694E959}" type="datetimeFigureOut">
              <a:rPr lang="en-IN" smtClean="0"/>
              <a:t>20-02-2023</a:t>
            </a:fld>
            <a:endParaRPr lang="en-IN"/>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bg2"/>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bg2"/>
                </a:solidFill>
              </a:defRPr>
            </a:lvl1pPr>
          </a:lstStyle>
          <a:p>
            <a:fld id="{DFEFAF5F-1432-4307-84CA-8573B909941B}" type="slidenum">
              <a:rPr lang="en-IN" smtClean="0"/>
              <a:t>‹#›</a:t>
            </a:fld>
            <a:endParaRPr lang="en-IN"/>
          </a:p>
        </p:txBody>
      </p:sp>
    </p:spTree>
    <p:extLst>
      <p:ext uri="{BB962C8B-B14F-4D97-AF65-F5344CB8AC3E}">
        <p14:creationId xmlns:p14="http://schemas.microsoft.com/office/powerpoint/2010/main" val="2067264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576A3-4C31-4B9E-9AB0-5651D694E959}"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EFAF5F-1432-4307-84CA-8573B909941B}" type="slidenum">
              <a:rPr lang="en-IN" smtClean="0"/>
              <a:t>‹#›</a:t>
            </a:fld>
            <a:endParaRPr lang="en-IN"/>
          </a:p>
        </p:txBody>
      </p:sp>
    </p:spTree>
    <p:extLst>
      <p:ext uri="{BB962C8B-B14F-4D97-AF65-F5344CB8AC3E}">
        <p14:creationId xmlns:p14="http://schemas.microsoft.com/office/powerpoint/2010/main" val="11161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576A3-4C31-4B9E-9AB0-5651D694E959}"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EFAF5F-1432-4307-84CA-8573B909941B}" type="slidenum">
              <a:rPr lang="en-IN" smtClean="0"/>
              <a:t>‹#›</a:t>
            </a:fld>
            <a:endParaRPr lang="en-IN"/>
          </a:p>
        </p:txBody>
      </p:sp>
    </p:spTree>
    <p:extLst>
      <p:ext uri="{BB962C8B-B14F-4D97-AF65-F5344CB8AC3E}">
        <p14:creationId xmlns:p14="http://schemas.microsoft.com/office/powerpoint/2010/main" val="3986928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576A3-4C31-4B9E-9AB0-5651D694E959}"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EFAF5F-1432-4307-84CA-8573B909941B}" type="slidenum">
              <a:rPr lang="en-IN" smtClean="0"/>
              <a:t>‹#›</a:t>
            </a:fld>
            <a:endParaRPr lang="en-IN"/>
          </a:p>
        </p:txBody>
      </p:sp>
    </p:spTree>
    <p:extLst>
      <p:ext uri="{BB962C8B-B14F-4D97-AF65-F5344CB8AC3E}">
        <p14:creationId xmlns:p14="http://schemas.microsoft.com/office/powerpoint/2010/main" val="3434276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blipFill dpi="0" rotWithShape="1">
            <a:blip r:embed="rId2">
              <a:alphaModFix amt="12000"/>
              <a:duotone>
                <a:schemeClr val="accent2">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23" name="Rectangle 22"/>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bg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544576A3-4C31-4B9E-9AB0-5651D694E959}" type="datetimeFigureOut">
              <a:rPr lang="en-IN" smtClean="0"/>
              <a:t>20-02-2023</a:t>
            </a:fld>
            <a:endParaRPr lang="en-IN"/>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bg2"/>
                </a:solidFill>
              </a:defRPr>
            </a:lvl1pPr>
          </a:lstStyle>
          <a:p>
            <a:endParaRPr lang="en-IN"/>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bg2"/>
                </a:solidFill>
              </a:defRPr>
            </a:lvl1pPr>
          </a:lstStyle>
          <a:p>
            <a:fld id="{DFEFAF5F-1432-4307-84CA-8573B909941B}" type="slidenum">
              <a:rPr lang="en-IN" smtClean="0"/>
              <a:t>‹#›</a:t>
            </a:fld>
            <a:endParaRPr lang="en-IN"/>
          </a:p>
        </p:txBody>
      </p:sp>
    </p:spTree>
    <p:extLst>
      <p:ext uri="{BB962C8B-B14F-4D97-AF65-F5344CB8AC3E}">
        <p14:creationId xmlns:p14="http://schemas.microsoft.com/office/powerpoint/2010/main" val="2432379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4576A3-4C31-4B9E-9AB0-5651D694E959}" type="datetimeFigureOut">
              <a:rPr lang="en-IN" smtClean="0"/>
              <a:t>20-02-2023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EFAF5F-1432-4307-84CA-8573B909941B}" type="slidenum">
              <a:rPr lang="en-IN" smtClean="0"/>
              <a:t>‹#›</a:t>
            </a:fld>
            <a:endParaRPr lang="en-IN"/>
          </a:p>
        </p:txBody>
      </p:sp>
    </p:spTree>
    <p:extLst>
      <p:ext uri="{BB962C8B-B14F-4D97-AF65-F5344CB8AC3E}">
        <p14:creationId xmlns:p14="http://schemas.microsoft.com/office/powerpoint/2010/main" val="2026801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4576A3-4C31-4B9E-9AB0-5651D694E959}" type="datetimeFigureOut">
              <a:rPr lang="en-IN" smtClean="0"/>
              <a:t>20-02-2023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EFAF5F-1432-4307-84CA-8573B909941B}" type="slidenum">
              <a:rPr lang="en-IN" smtClean="0"/>
              <a:t>‹#›</a:t>
            </a:fld>
            <a:endParaRPr lang="en-IN"/>
          </a:p>
        </p:txBody>
      </p:sp>
    </p:spTree>
    <p:extLst>
      <p:ext uri="{BB962C8B-B14F-4D97-AF65-F5344CB8AC3E}">
        <p14:creationId xmlns:p14="http://schemas.microsoft.com/office/powerpoint/2010/main" val="3432230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4576A3-4C31-4B9E-9AB0-5651D694E959}" type="datetimeFigureOut">
              <a:rPr lang="en-IN" smtClean="0"/>
              <a:t>20-02-2023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EFAF5F-1432-4307-84CA-8573B909941B}" type="slidenum">
              <a:rPr lang="en-IN" smtClean="0"/>
              <a:t>‹#›</a:t>
            </a:fld>
            <a:endParaRPr lang="en-IN"/>
          </a:p>
        </p:txBody>
      </p:sp>
    </p:spTree>
    <p:extLst>
      <p:ext uri="{BB962C8B-B14F-4D97-AF65-F5344CB8AC3E}">
        <p14:creationId xmlns:p14="http://schemas.microsoft.com/office/powerpoint/2010/main" val="1791241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576A3-4C31-4B9E-9AB0-5651D694E959}" type="datetimeFigureOut">
              <a:rPr lang="en-IN" smtClean="0"/>
              <a:t>20-02-2023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EFAF5F-1432-4307-84CA-8573B909941B}" type="slidenum">
              <a:rPr lang="en-IN" smtClean="0"/>
              <a:t>‹#›</a:t>
            </a:fld>
            <a:endParaRPr lang="en-IN"/>
          </a:p>
        </p:txBody>
      </p:sp>
    </p:spTree>
    <p:extLst>
      <p:ext uri="{BB962C8B-B14F-4D97-AF65-F5344CB8AC3E}">
        <p14:creationId xmlns:p14="http://schemas.microsoft.com/office/powerpoint/2010/main" val="813125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5" name="Date Placeholder 4"/>
          <p:cNvSpPr>
            <a:spLocks noGrp="1"/>
          </p:cNvSpPr>
          <p:nvPr>
            <p:ph type="dt" sz="half" idx="10"/>
          </p:nvPr>
        </p:nvSpPr>
        <p:spPr/>
        <p:txBody>
          <a:bodyPr/>
          <a:lstStyle/>
          <a:p>
            <a:fld id="{544576A3-4C31-4B9E-9AB0-5651D694E959}" type="datetimeFigureOut">
              <a:rPr lang="en-IN" smtClean="0"/>
              <a:t>20-02-2023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DFEFAF5F-1432-4307-84CA-8573B909941B}" type="slidenum">
              <a:rPr lang="en-IN" smtClean="0"/>
              <a:t>‹#›</a:t>
            </a:fld>
            <a:endParaRPr lang="en-IN"/>
          </a:p>
        </p:txBody>
      </p:sp>
    </p:spTree>
    <p:extLst>
      <p:ext uri="{BB962C8B-B14F-4D97-AF65-F5344CB8AC3E}">
        <p14:creationId xmlns:p14="http://schemas.microsoft.com/office/powerpoint/2010/main" val="3557365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Rectangle 9"/>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rgbClr val="969696"/>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effectLst>
                  <a:outerShdw blurRad="12700" dist="3810" dir="2700000" algn="tl" rotWithShape="0">
                    <a:prstClr val="black">
                      <a:alpha val="40000"/>
                    </a:prstClr>
                  </a:outerShdw>
                </a:effectLst>
              </a:defRPr>
            </a:lvl1pPr>
          </a:lstStyle>
          <a:p>
            <a:fld id="{544576A3-4C31-4B9E-9AB0-5651D694E959}" type="datetimeFigureOut">
              <a:rPr lang="en-IN" smtClean="0"/>
              <a:t>20-02-2023</a:t>
            </a:fld>
            <a:endParaRPr lang="en-IN"/>
          </a:p>
        </p:txBody>
      </p:sp>
      <p:sp>
        <p:nvSpPr>
          <p:cNvPr id="12" name="Footer Placeholder 11"/>
          <p:cNvSpPr>
            <a:spLocks noGrp="1"/>
          </p:cNvSpPr>
          <p:nvPr>
            <p:ph type="ftr" sz="quarter" idx="11"/>
          </p:nvPr>
        </p:nvSpPr>
        <p:spPr/>
        <p:txBody>
          <a:bodyPr/>
          <a:lstStyle>
            <a:lvl1pPr algn="r">
              <a:defRPr lang="en-US" sz="1000" kern="1200" dirty="0">
                <a:solidFill>
                  <a:schemeClr val="tx1">
                    <a:lumMod val="75000"/>
                    <a:lumOff val="25000"/>
                  </a:schemeClr>
                </a:solidFill>
                <a:effectLst>
                  <a:outerShdw blurRad="12700" dist="3810" dir="2700000" algn="tl" rotWithShape="0">
                    <a:prstClr val="black">
                      <a:alpha val="40000"/>
                    </a:prstClr>
                  </a:outerShdw>
                </a:effectLst>
                <a:latin typeface="+mn-lt"/>
                <a:ea typeface="+mn-ea"/>
                <a:cs typeface="+mn-cs"/>
              </a:defRPr>
            </a:lvl1pPr>
          </a:lstStyle>
          <a:p>
            <a:endParaRPr lang="en-IN"/>
          </a:p>
        </p:txBody>
      </p:sp>
      <p:sp>
        <p:nvSpPr>
          <p:cNvPr id="13" name="Slide Number Placeholder 12"/>
          <p:cNvSpPr>
            <a:spLocks noGrp="1"/>
          </p:cNvSpPr>
          <p:nvPr>
            <p:ph type="sldNum" sz="quarter" idx="12"/>
          </p:nvPr>
        </p:nvSpPr>
        <p:spPr/>
        <p:txBody>
          <a:bodyPr/>
          <a:lstStyle>
            <a:lvl1pPr>
              <a:defRPr>
                <a:solidFill>
                  <a:srgbClr val="FFFFFF"/>
                </a:solidFill>
              </a:defRPr>
            </a:lvl1pPr>
          </a:lstStyle>
          <a:p>
            <a:fld id="{DFEFAF5F-1432-4307-84CA-8573B909941B}" type="slidenum">
              <a:rPr lang="en-IN" smtClean="0"/>
              <a:t>‹#›</a:t>
            </a:fld>
            <a:endParaRPr lang="en-IN"/>
          </a:p>
        </p:txBody>
      </p:sp>
    </p:spTree>
    <p:extLst>
      <p:ext uri="{BB962C8B-B14F-4D97-AF65-F5344CB8AC3E}">
        <p14:creationId xmlns:p14="http://schemas.microsoft.com/office/powerpoint/2010/main" val="2960764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544576A3-4C31-4B9E-9AB0-5651D694E959}" type="datetimeFigureOut">
              <a:rPr lang="en-IN" smtClean="0"/>
              <a:t>20-02-2023</a:t>
            </a:fld>
            <a:endParaRPr lang="en-IN"/>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314667"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DFEFAF5F-1432-4307-84CA-8573B909941B}" type="slidenum">
              <a:rPr lang="en-IN" smtClean="0"/>
              <a:t>‹#›</a:t>
            </a:fld>
            <a:endParaRPr lang="en-IN"/>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21913688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7DEC8-8013-DEC2-6772-6C43FAEC969B}"/>
              </a:ext>
            </a:extLst>
          </p:cNvPr>
          <p:cNvSpPr>
            <a:spLocks noGrp="1"/>
          </p:cNvSpPr>
          <p:nvPr>
            <p:ph type="ctrTitle"/>
          </p:nvPr>
        </p:nvSpPr>
        <p:spPr>
          <a:xfrm>
            <a:off x="1561707" y="2115670"/>
            <a:ext cx="9068586" cy="2357717"/>
          </a:xfrm>
        </p:spPr>
        <p:txBody>
          <a:bodyPr/>
          <a:lstStyle/>
          <a:p>
            <a:r>
              <a:rPr lang="en-IN" dirty="0"/>
              <a:t>Logistic regression</a:t>
            </a:r>
          </a:p>
        </p:txBody>
      </p:sp>
      <p:sp>
        <p:nvSpPr>
          <p:cNvPr id="3" name="Subtitle 2">
            <a:extLst>
              <a:ext uri="{FF2B5EF4-FFF2-40B4-BE49-F238E27FC236}">
                <a16:creationId xmlns:a16="http://schemas.microsoft.com/office/drawing/2014/main" id="{CA41D4F1-DDCB-B2FE-9770-E3262DA0853E}"/>
              </a:ext>
            </a:extLst>
          </p:cNvPr>
          <p:cNvSpPr>
            <a:spLocks noGrp="1"/>
          </p:cNvSpPr>
          <p:nvPr>
            <p:ph type="subTitle" idx="1"/>
          </p:nvPr>
        </p:nvSpPr>
        <p:spPr>
          <a:xfrm rot="10800000" flipV="1">
            <a:off x="1561707" y="4563034"/>
            <a:ext cx="9070848" cy="815789"/>
          </a:xfrm>
        </p:spPr>
        <p:txBody>
          <a:bodyPr>
            <a:normAutofit/>
          </a:bodyPr>
          <a:lstStyle/>
          <a:p>
            <a:pPr algn="l"/>
            <a:r>
              <a:rPr lang="en-IN" sz="2400" dirty="0"/>
              <a:t>Harika Pillutla</a:t>
            </a:r>
          </a:p>
          <a:p>
            <a:pPr algn="l"/>
            <a:r>
              <a:rPr lang="en-IN" sz="1800" dirty="0"/>
              <a:t>TuringMinds.ai</a:t>
            </a:r>
          </a:p>
        </p:txBody>
      </p:sp>
    </p:spTree>
    <p:extLst>
      <p:ext uri="{BB962C8B-B14F-4D97-AF65-F5344CB8AC3E}">
        <p14:creationId xmlns:p14="http://schemas.microsoft.com/office/powerpoint/2010/main" val="141857795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80309-F7B3-DAEA-14FB-FD0B620D0C00}"/>
              </a:ext>
            </a:extLst>
          </p:cNvPr>
          <p:cNvSpPr>
            <a:spLocks noGrp="1"/>
          </p:cNvSpPr>
          <p:nvPr>
            <p:ph type="title"/>
          </p:nvPr>
        </p:nvSpPr>
        <p:spPr>
          <a:xfrm>
            <a:off x="1317811" y="457200"/>
            <a:ext cx="4410635" cy="977153"/>
          </a:xfrm>
        </p:spPr>
        <p:style>
          <a:lnRef idx="2">
            <a:schemeClr val="accent1"/>
          </a:lnRef>
          <a:fillRef idx="1">
            <a:schemeClr val="lt1"/>
          </a:fillRef>
          <a:effectRef idx="0">
            <a:schemeClr val="accent1"/>
          </a:effectRef>
          <a:fontRef idx="minor">
            <a:schemeClr val="dk1"/>
          </a:fontRef>
        </p:style>
        <p:txBody>
          <a:bodyPr>
            <a:normAutofit fontScale="90000"/>
          </a:bodyPr>
          <a:lstStyle/>
          <a:p>
            <a:br>
              <a:rPr lang="en-IN" b="1" i="0" dirty="0">
                <a:solidFill>
                  <a:srgbClr val="05192D"/>
                </a:solidFill>
                <a:effectLst/>
                <a:latin typeface="Studio-Feixen-Sans"/>
              </a:rPr>
            </a:br>
            <a:r>
              <a:rPr lang="en-IN" b="1" i="0" dirty="0">
                <a:solidFill>
                  <a:srgbClr val="05192D"/>
                </a:solidFill>
                <a:effectLst/>
                <a:latin typeface="Studio-Feixen-Sans"/>
              </a:rPr>
              <a:t>Sigmoid Function:</a:t>
            </a:r>
            <a:br>
              <a:rPr lang="en-IN" b="1" i="0" dirty="0">
                <a:solidFill>
                  <a:srgbClr val="05192D"/>
                </a:solidFill>
                <a:effectLst/>
                <a:latin typeface="Studio-Feixen-Sans"/>
              </a:rPr>
            </a:br>
            <a:endParaRPr lang="en-IN" dirty="0"/>
          </a:p>
        </p:txBody>
      </p:sp>
      <p:sp>
        <p:nvSpPr>
          <p:cNvPr id="3" name="Content Placeholder 2">
            <a:extLst>
              <a:ext uri="{FF2B5EF4-FFF2-40B4-BE49-F238E27FC236}">
                <a16:creationId xmlns:a16="http://schemas.microsoft.com/office/drawing/2014/main" id="{824FD49A-ECED-D780-44A0-DF4E38ED72B6}"/>
              </a:ext>
            </a:extLst>
          </p:cNvPr>
          <p:cNvSpPr>
            <a:spLocks noGrp="1"/>
          </p:cNvSpPr>
          <p:nvPr>
            <p:ph idx="1"/>
          </p:nvPr>
        </p:nvSpPr>
        <p:spPr>
          <a:xfrm>
            <a:off x="1066800" y="1452283"/>
            <a:ext cx="10058400" cy="4600687"/>
          </a:xfrm>
        </p:spPr>
        <p:txBody>
          <a:bodyPr/>
          <a:lstStyle/>
          <a:p>
            <a:r>
              <a:rPr lang="en-US" sz="2000" b="0" i="0" dirty="0">
                <a:solidFill>
                  <a:srgbClr val="05192D"/>
                </a:solidFill>
                <a:effectLst/>
                <a:latin typeface="Studio-Feixen-Sans"/>
              </a:rPr>
              <a:t>The sigmoid function, also called logistic function gives an ‘S’ shaped curve that can take any real-valued number and map it into a value between 0 and 1. </a:t>
            </a:r>
          </a:p>
          <a:p>
            <a:r>
              <a:rPr lang="en-US" sz="2000" b="0" i="0" dirty="0">
                <a:solidFill>
                  <a:srgbClr val="05192D"/>
                </a:solidFill>
                <a:effectLst/>
                <a:latin typeface="Studio-Feixen-Sans"/>
              </a:rPr>
              <a:t>If the curve goes to positive infinity, y predicted will become 1, and if the curve goes to negative infinity, y predicted will become 0. </a:t>
            </a:r>
          </a:p>
          <a:p>
            <a:r>
              <a:rPr lang="en-US" sz="2000" b="0" i="0" dirty="0">
                <a:solidFill>
                  <a:srgbClr val="05192D"/>
                </a:solidFill>
                <a:effectLst/>
                <a:latin typeface="Studio-Feixen-Sans"/>
              </a:rPr>
              <a:t>If the output of the sigmoid function is more than 0.5, we can classify the outcome as 1 or YES, and if it is less than 0.5, we can classify it as 0 or NO.</a:t>
            </a:r>
          </a:p>
          <a:p>
            <a:r>
              <a:rPr lang="en-US" sz="2000" b="0" i="0" dirty="0">
                <a:solidFill>
                  <a:srgbClr val="05192D"/>
                </a:solidFill>
                <a:effectLst/>
                <a:latin typeface="Studio-Feixen-Sans"/>
              </a:rPr>
              <a:t>For example: If the output is 0.75, we can say in terms of probability as: There is a 75 percent chance that a patient will suffer from cancer.</a:t>
            </a:r>
          </a:p>
          <a:p>
            <a:pPr marL="0" indent="0">
              <a:buNone/>
            </a:pPr>
            <a:endParaRPr lang="en-IN" dirty="0"/>
          </a:p>
        </p:txBody>
      </p:sp>
      <p:pic>
        <p:nvPicPr>
          <p:cNvPr id="5122" name="Picture 2" descr="eq4">
            <a:extLst>
              <a:ext uri="{FF2B5EF4-FFF2-40B4-BE49-F238E27FC236}">
                <a16:creationId xmlns:a16="http://schemas.microsoft.com/office/drawing/2014/main" id="{4DBC2627-DFBE-731B-C88A-64AAAC8AB1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6788" y="4605621"/>
            <a:ext cx="2638425"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7188684"/>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Line graph">
            <a:extLst>
              <a:ext uri="{FF2B5EF4-FFF2-40B4-BE49-F238E27FC236}">
                <a16:creationId xmlns:a16="http://schemas.microsoft.com/office/drawing/2014/main" id="{29482C35-3397-A0F7-4329-D7CE0F9FBA8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43200" y="744071"/>
            <a:ext cx="6974541" cy="5351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5189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5CAC1-5279-5C8A-F767-39E82A2B8462}"/>
              </a:ext>
            </a:extLst>
          </p:cNvPr>
          <p:cNvSpPr>
            <a:spLocks noGrp="1"/>
          </p:cNvSpPr>
          <p:nvPr>
            <p:ph type="title"/>
          </p:nvPr>
        </p:nvSpPr>
        <p:spPr>
          <a:xfrm>
            <a:off x="1066800" y="624665"/>
            <a:ext cx="6472518" cy="953123"/>
          </a:xfrm>
        </p:spPr>
        <p:style>
          <a:lnRef idx="2">
            <a:schemeClr val="accent1"/>
          </a:lnRef>
          <a:fillRef idx="1">
            <a:schemeClr val="lt1"/>
          </a:fillRef>
          <a:effectRef idx="0">
            <a:schemeClr val="accent1"/>
          </a:effectRef>
          <a:fontRef idx="minor">
            <a:schemeClr val="dk1"/>
          </a:fontRef>
        </p:style>
        <p:txBody>
          <a:bodyPr>
            <a:normAutofit fontScale="90000"/>
          </a:bodyPr>
          <a:lstStyle/>
          <a:p>
            <a:br>
              <a:rPr lang="en-IN" b="1" i="0" dirty="0">
                <a:solidFill>
                  <a:srgbClr val="05192D"/>
                </a:solidFill>
                <a:effectLst/>
                <a:latin typeface="Studio-Feixen-Sans"/>
              </a:rPr>
            </a:br>
            <a:r>
              <a:rPr lang="en-IN" b="1" i="0" dirty="0">
                <a:solidFill>
                  <a:srgbClr val="05192D"/>
                </a:solidFill>
                <a:effectLst/>
                <a:latin typeface="Studio-Feixen-Sans"/>
              </a:rPr>
              <a:t>Types of Logistic Regression</a:t>
            </a:r>
            <a:br>
              <a:rPr lang="en-IN" b="1" i="0" dirty="0">
                <a:solidFill>
                  <a:srgbClr val="05192D"/>
                </a:solidFill>
                <a:effectLst/>
                <a:latin typeface="Studio-Feixen-Sans"/>
              </a:rPr>
            </a:br>
            <a:endParaRPr lang="en-IN" dirty="0"/>
          </a:p>
        </p:txBody>
      </p:sp>
      <p:sp>
        <p:nvSpPr>
          <p:cNvPr id="3" name="Content Placeholder 2">
            <a:extLst>
              <a:ext uri="{FF2B5EF4-FFF2-40B4-BE49-F238E27FC236}">
                <a16:creationId xmlns:a16="http://schemas.microsoft.com/office/drawing/2014/main" id="{E4F28829-2A47-EA57-BE93-8AA3C05B9219}"/>
              </a:ext>
            </a:extLst>
          </p:cNvPr>
          <p:cNvSpPr>
            <a:spLocks noGrp="1"/>
          </p:cNvSpPr>
          <p:nvPr>
            <p:ph idx="1"/>
          </p:nvPr>
        </p:nvSpPr>
        <p:spPr>
          <a:xfrm>
            <a:off x="1066800" y="1801906"/>
            <a:ext cx="10058400" cy="4233134"/>
          </a:xfrm>
        </p:spPr>
        <p:txBody>
          <a:bodyPr/>
          <a:lstStyle/>
          <a:p>
            <a:pPr marL="0" indent="0" algn="l">
              <a:buNone/>
            </a:pPr>
            <a:r>
              <a:rPr lang="en-US" sz="2400" b="0" i="0" dirty="0">
                <a:solidFill>
                  <a:srgbClr val="05192D"/>
                </a:solidFill>
                <a:effectLst/>
                <a:latin typeface="Studio-Feixen-Sans"/>
              </a:rPr>
              <a:t>Types of Logistic Regression:</a:t>
            </a:r>
          </a:p>
          <a:p>
            <a:pPr algn="l">
              <a:buFont typeface="Arial" panose="020B0604020202020204" pitchFamily="34" charset="0"/>
              <a:buChar char="•"/>
            </a:pPr>
            <a:r>
              <a:rPr lang="en-US" sz="2400" b="1" i="0" dirty="0">
                <a:solidFill>
                  <a:srgbClr val="05192D"/>
                </a:solidFill>
                <a:effectLst/>
                <a:latin typeface="Studio-Feixen-Sans"/>
              </a:rPr>
              <a:t>Binary Logistic Regression</a:t>
            </a:r>
            <a:r>
              <a:rPr lang="en-US" sz="2400" b="0" i="0" dirty="0">
                <a:solidFill>
                  <a:srgbClr val="05192D"/>
                </a:solidFill>
                <a:effectLst/>
                <a:latin typeface="Studio-Feixen-Sans"/>
              </a:rPr>
              <a:t>: The target variable has only two possible outcomes such as Spam or Not Spam, Cancer or No Cancer.</a:t>
            </a:r>
          </a:p>
          <a:p>
            <a:pPr algn="l">
              <a:buFont typeface="Arial" panose="020B0604020202020204" pitchFamily="34" charset="0"/>
              <a:buChar char="•"/>
            </a:pPr>
            <a:r>
              <a:rPr lang="en-US" sz="2400" b="1" i="0" dirty="0">
                <a:solidFill>
                  <a:srgbClr val="05192D"/>
                </a:solidFill>
                <a:effectLst/>
                <a:latin typeface="Studio-Feixen-Sans"/>
              </a:rPr>
              <a:t>Multinomial Logistic Regression</a:t>
            </a:r>
            <a:r>
              <a:rPr lang="en-US" sz="2400" b="0" i="0" dirty="0">
                <a:solidFill>
                  <a:srgbClr val="05192D"/>
                </a:solidFill>
                <a:effectLst/>
                <a:latin typeface="Studio-Feixen-Sans"/>
              </a:rPr>
              <a:t>: The target variable has three or more nominal categories such as predicting the type of Wine.</a:t>
            </a:r>
          </a:p>
          <a:p>
            <a:pPr algn="l">
              <a:buFont typeface="Arial" panose="020B0604020202020204" pitchFamily="34" charset="0"/>
              <a:buChar char="•"/>
            </a:pPr>
            <a:r>
              <a:rPr lang="en-US" sz="2400" b="1" i="0" dirty="0">
                <a:solidFill>
                  <a:srgbClr val="05192D"/>
                </a:solidFill>
                <a:effectLst/>
                <a:latin typeface="Studio-Feixen-Sans"/>
              </a:rPr>
              <a:t>Ordinal Logistic Regression</a:t>
            </a:r>
            <a:r>
              <a:rPr lang="en-US" sz="2400" b="0" i="0" dirty="0">
                <a:solidFill>
                  <a:srgbClr val="05192D"/>
                </a:solidFill>
                <a:effectLst/>
                <a:latin typeface="Studio-Feixen-Sans"/>
              </a:rPr>
              <a:t>: the target variable has three or more ordinal categories such as restaurant or product rating from 1 to 5.</a:t>
            </a:r>
          </a:p>
          <a:p>
            <a:pPr marL="0" indent="0">
              <a:buNone/>
            </a:pPr>
            <a:endParaRPr lang="en-IN" dirty="0"/>
          </a:p>
        </p:txBody>
      </p:sp>
    </p:spTree>
    <p:extLst>
      <p:ext uri="{BB962C8B-B14F-4D97-AF65-F5344CB8AC3E}">
        <p14:creationId xmlns:p14="http://schemas.microsoft.com/office/powerpoint/2010/main" val="1123594990"/>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6F540-E93E-EB10-640C-D81856F40C1B}"/>
              </a:ext>
            </a:extLst>
          </p:cNvPr>
          <p:cNvSpPr>
            <a:spLocks noGrp="1"/>
          </p:cNvSpPr>
          <p:nvPr>
            <p:ph type="title"/>
          </p:nvPr>
        </p:nvSpPr>
        <p:spPr>
          <a:xfrm>
            <a:off x="1066800" y="642594"/>
            <a:ext cx="10058400" cy="827618"/>
          </a:xfrm>
        </p:spPr>
        <p:style>
          <a:lnRef idx="2">
            <a:schemeClr val="accent1"/>
          </a:lnRef>
          <a:fillRef idx="1">
            <a:schemeClr val="lt1"/>
          </a:fillRef>
          <a:effectRef idx="0">
            <a:schemeClr val="accent1"/>
          </a:effectRef>
          <a:fontRef idx="minor">
            <a:schemeClr val="dk1"/>
          </a:fontRef>
        </p:style>
        <p:txBody>
          <a:bodyPr>
            <a:normAutofit fontScale="90000"/>
          </a:bodyPr>
          <a:lstStyle/>
          <a:p>
            <a:br>
              <a:rPr lang="en-IN" b="1" i="0" dirty="0">
                <a:solidFill>
                  <a:srgbClr val="05192D"/>
                </a:solidFill>
                <a:effectLst/>
                <a:latin typeface="Studio-Feixen-Sans"/>
              </a:rPr>
            </a:br>
            <a:r>
              <a:rPr lang="en-IN" b="1" i="0" dirty="0">
                <a:solidFill>
                  <a:srgbClr val="05192D"/>
                </a:solidFill>
                <a:effectLst/>
                <a:latin typeface="Studio-Feixen-Sans"/>
              </a:rPr>
              <a:t>Model Evaluation using Confusion Matrix</a:t>
            </a:r>
            <a:br>
              <a:rPr lang="en-IN" b="1" i="0" dirty="0">
                <a:solidFill>
                  <a:srgbClr val="05192D"/>
                </a:solidFill>
                <a:effectLst/>
                <a:latin typeface="Studio-Feixen-Sans"/>
              </a:rPr>
            </a:br>
            <a:endParaRPr lang="en-IN" dirty="0"/>
          </a:p>
        </p:txBody>
      </p:sp>
      <p:sp>
        <p:nvSpPr>
          <p:cNvPr id="3" name="Content Placeholder 2">
            <a:extLst>
              <a:ext uri="{FF2B5EF4-FFF2-40B4-BE49-F238E27FC236}">
                <a16:creationId xmlns:a16="http://schemas.microsoft.com/office/drawing/2014/main" id="{45078669-1710-0B9B-CCC2-14B3F03B9552}"/>
              </a:ext>
            </a:extLst>
          </p:cNvPr>
          <p:cNvSpPr>
            <a:spLocks noGrp="1"/>
          </p:cNvSpPr>
          <p:nvPr>
            <p:ph idx="1"/>
          </p:nvPr>
        </p:nvSpPr>
        <p:spPr>
          <a:xfrm>
            <a:off x="1066800" y="1631576"/>
            <a:ext cx="10058400" cy="4403464"/>
          </a:xfrm>
        </p:spPr>
        <p:txBody>
          <a:bodyPr>
            <a:normAutofit lnSpcReduction="10000"/>
          </a:bodyPr>
          <a:lstStyle/>
          <a:p>
            <a:r>
              <a:rPr lang="en-US" sz="2800" b="0" i="0" dirty="0">
                <a:solidFill>
                  <a:srgbClr val="05192D"/>
                </a:solidFill>
                <a:effectLst/>
                <a:latin typeface="Studio-Feixen-Sans"/>
              </a:rPr>
              <a:t>A confusion matrix is a table that is used </a:t>
            </a:r>
            <a:r>
              <a:rPr lang="en-US" sz="2800" dirty="0">
                <a:solidFill>
                  <a:srgbClr val="05192D"/>
                </a:solidFill>
                <a:latin typeface="Studio-Feixen-Sans"/>
              </a:rPr>
              <a:t>to evaluate the performance of a classification model. You can also visualize the performance of an algorithm. The fundamental of a confusion matrix is the number of correct and incorrect predictions summed up class-wise.</a:t>
            </a:r>
          </a:p>
          <a:p>
            <a:r>
              <a:rPr lang="en-US" sz="2800" dirty="0">
                <a:solidFill>
                  <a:srgbClr val="05192D"/>
                </a:solidFill>
                <a:latin typeface="Studio-Feixen-Sans"/>
              </a:rPr>
              <a:t>T</a:t>
            </a:r>
            <a:r>
              <a:rPr lang="en-US" sz="2800" b="0" i="0" dirty="0">
                <a:solidFill>
                  <a:srgbClr val="05192D"/>
                </a:solidFill>
                <a:effectLst/>
                <a:latin typeface="Studio-Feixen-Sans"/>
              </a:rPr>
              <a:t>he confusion matrix in the form of the array object. The dimension of this matrix is 2*2 because this model is binary classification. You have two classes 0 and 1. Diagonal values represent accurate predictions, while non-diagonal elements are inaccurate predictions.</a:t>
            </a:r>
          </a:p>
          <a:p>
            <a:pPr marL="0" indent="0">
              <a:buNone/>
            </a:pPr>
            <a:endParaRPr lang="en-IN" dirty="0"/>
          </a:p>
        </p:txBody>
      </p:sp>
    </p:spTree>
    <p:extLst>
      <p:ext uri="{BB962C8B-B14F-4D97-AF65-F5344CB8AC3E}">
        <p14:creationId xmlns:p14="http://schemas.microsoft.com/office/powerpoint/2010/main" val="982101481"/>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6AFEEC-35D1-522F-4D6C-6070E97A8D51}"/>
              </a:ext>
            </a:extLst>
          </p:cNvPr>
          <p:cNvSpPr>
            <a:spLocks noGrp="1"/>
          </p:cNvSpPr>
          <p:nvPr>
            <p:ph idx="1"/>
          </p:nvPr>
        </p:nvSpPr>
        <p:spPr>
          <a:xfrm>
            <a:off x="466165" y="493059"/>
            <a:ext cx="11295529" cy="5925670"/>
          </a:xfrm>
        </p:spPr>
        <p:txBody>
          <a:bodyPr>
            <a:normAutofit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2400" b="1" dirty="0"/>
              <a:t>Accuracy: </a:t>
            </a:r>
          </a:p>
          <a:p>
            <a:r>
              <a:rPr lang="en-US" dirty="0"/>
              <a:t>Overall, how often is the classifier correct? </a:t>
            </a:r>
          </a:p>
          <a:p>
            <a:pPr marL="0" indent="0">
              <a:buNone/>
            </a:pPr>
            <a:r>
              <a:rPr lang="en-US" dirty="0"/>
              <a:t>• (TP+TN)/total = (100+50)/165 = 0.91 </a:t>
            </a:r>
          </a:p>
          <a:p>
            <a:pPr marL="0" indent="0">
              <a:buNone/>
            </a:pPr>
            <a:r>
              <a:rPr lang="en-US" sz="2400" b="1" dirty="0"/>
              <a:t>Misclassification Rate: </a:t>
            </a:r>
          </a:p>
          <a:p>
            <a:pPr marL="0" indent="0">
              <a:buNone/>
            </a:pPr>
            <a:r>
              <a:rPr lang="en-US" dirty="0"/>
              <a:t>•Overall, how often is it wrong? </a:t>
            </a:r>
          </a:p>
          <a:p>
            <a:pPr marL="0" indent="0">
              <a:buNone/>
            </a:pPr>
            <a:r>
              <a:rPr lang="en-US" dirty="0"/>
              <a:t>• (FP+FN)/total = (10+5)/165 = 0.09 </a:t>
            </a:r>
          </a:p>
          <a:p>
            <a:pPr marL="0" indent="0">
              <a:buNone/>
            </a:pPr>
            <a:r>
              <a:rPr lang="en-US" dirty="0"/>
              <a:t>• equivalent to 1 minus Accuracy </a:t>
            </a:r>
          </a:p>
          <a:p>
            <a:pPr marL="0" indent="0">
              <a:buNone/>
            </a:pPr>
            <a:r>
              <a:rPr lang="en-US" dirty="0"/>
              <a:t>• also known as "</a:t>
            </a:r>
            <a:r>
              <a:rPr lang="en-US" b="1" dirty="0"/>
              <a:t>Error</a:t>
            </a:r>
            <a:r>
              <a:rPr lang="en-US" dirty="0"/>
              <a:t> </a:t>
            </a:r>
            <a:r>
              <a:rPr lang="en-US" b="1" dirty="0"/>
              <a:t>Rate</a:t>
            </a:r>
            <a:r>
              <a:rPr lang="en-US" dirty="0"/>
              <a:t>" </a:t>
            </a:r>
          </a:p>
        </p:txBody>
      </p:sp>
      <p:pic>
        <p:nvPicPr>
          <p:cNvPr id="4" name="Picture 3">
            <a:extLst>
              <a:ext uri="{FF2B5EF4-FFF2-40B4-BE49-F238E27FC236}">
                <a16:creationId xmlns:a16="http://schemas.microsoft.com/office/drawing/2014/main" id="{741026B3-4314-08B0-6486-701FA301F8A0}"/>
              </a:ext>
            </a:extLst>
          </p:cNvPr>
          <p:cNvPicPr>
            <a:picLocks noChangeAspect="1"/>
          </p:cNvPicPr>
          <p:nvPr/>
        </p:nvPicPr>
        <p:blipFill rotWithShape="1">
          <a:blip r:embed="rId2"/>
          <a:srcRect l="41248" t="33725" r="30589" b="40916"/>
          <a:stretch/>
        </p:blipFill>
        <p:spPr>
          <a:xfrm>
            <a:off x="3478306" y="475124"/>
            <a:ext cx="4742329" cy="2743200"/>
          </a:xfrm>
          <a:prstGeom prst="rect">
            <a:avLst/>
          </a:prstGeom>
        </p:spPr>
      </p:pic>
    </p:spTree>
    <p:extLst>
      <p:ext uri="{BB962C8B-B14F-4D97-AF65-F5344CB8AC3E}">
        <p14:creationId xmlns:p14="http://schemas.microsoft.com/office/powerpoint/2010/main" val="13635318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36CBFC9-E934-B27F-45B6-B2C90FD2D2D0}"/>
              </a:ext>
            </a:extLst>
          </p:cNvPr>
          <p:cNvSpPr>
            <a:spLocks noGrp="1"/>
          </p:cNvSpPr>
          <p:nvPr>
            <p:ph idx="1"/>
          </p:nvPr>
        </p:nvSpPr>
        <p:spPr>
          <a:xfrm>
            <a:off x="519953" y="618565"/>
            <a:ext cx="10605247" cy="5719482"/>
          </a:xfrm>
        </p:spPr>
        <p:txBody>
          <a:bodyPr>
            <a:normAutofit fontScale="92500" lnSpcReduction="10000"/>
          </a:bodyPr>
          <a:lstStyle/>
          <a:p>
            <a:pPr marL="0" indent="0">
              <a:buNone/>
            </a:pPr>
            <a:r>
              <a:rPr lang="en-US" sz="2600" b="1" dirty="0"/>
              <a:t>True Positive Rate: </a:t>
            </a:r>
          </a:p>
          <a:p>
            <a:pPr marL="0" indent="0">
              <a:buNone/>
            </a:pPr>
            <a:r>
              <a:rPr lang="en-US" dirty="0"/>
              <a:t>•When it's actually yes, how often does it predict yes? </a:t>
            </a:r>
          </a:p>
          <a:p>
            <a:pPr marL="0" indent="0">
              <a:buNone/>
            </a:pPr>
            <a:r>
              <a:rPr lang="en-US" dirty="0"/>
              <a:t>• TP/actual yes = 100/105 = 0.95 </a:t>
            </a:r>
          </a:p>
          <a:p>
            <a:pPr marL="0" indent="0">
              <a:buNone/>
            </a:pPr>
            <a:r>
              <a:rPr lang="en-US" dirty="0"/>
              <a:t>• also known as </a:t>
            </a:r>
            <a:r>
              <a:rPr lang="en-US" b="1" dirty="0"/>
              <a:t>"Sensitivity" or "Recall" </a:t>
            </a:r>
          </a:p>
          <a:p>
            <a:pPr marL="0" indent="0">
              <a:buNone/>
            </a:pPr>
            <a:r>
              <a:rPr lang="en-US" sz="2600" b="1" dirty="0"/>
              <a:t>True Negative Rate: </a:t>
            </a:r>
          </a:p>
          <a:p>
            <a:pPr marL="0" indent="0">
              <a:buNone/>
            </a:pPr>
            <a:r>
              <a:rPr lang="en-US" dirty="0"/>
              <a:t>•When it's actually no, how often does it predict no? </a:t>
            </a:r>
          </a:p>
          <a:p>
            <a:pPr marL="0" indent="0">
              <a:buNone/>
            </a:pPr>
            <a:r>
              <a:rPr lang="en-US" dirty="0"/>
              <a:t>• TN/actual no = 50/60 = 0.83 </a:t>
            </a:r>
          </a:p>
          <a:p>
            <a:pPr marL="0" indent="0">
              <a:buNone/>
            </a:pPr>
            <a:r>
              <a:rPr lang="en-US" dirty="0"/>
              <a:t>• equivalent to 1 minus False Positive Rate </a:t>
            </a:r>
          </a:p>
          <a:p>
            <a:pPr marL="0" indent="0">
              <a:buNone/>
            </a:pPr>
            <a:r>
              <a:rPr lang="en-US" dirty="0"/>
              <a:t>• also known as </a:t>
            </a:r>
            <a:r>
              <a:rPr lang="en-US" b="1" dirty="0"/>
              <a:t>"Specificity" </a:t>
            </a:r>
          </a:p>
          <a:p>
            <a:pPr marL="0" indent="0">
              <a:buNone/>
            </a:pPr>
            <a:r>
              <a:rPr lang="en-US" sz="2600" b="1" dirty="0"/>
              <a:t>Precision: </a:t>
            </a:r>
          </a:p>
          <a:p>
            <a:pPr marL="0" indent="0">
              <a:buNone/>
            </a:pPr>
            <a:r>
              <a:rPr lang="en-US" dirty="0"/>
              <a:t>•When it predicts yes, how often is it correct? </a:t>
            </a:r>
          </a:p>
          <a:p>
            <a:pPr marL="0" indent="0">
              <a:buNone/>
            </a:pPr>
            <a:r>
              <a:rPr lang="en-US" dirty="0"/>
              <a:t>• TP/predicted yes = 100/110 = 0.91 </a:t>
            </a:r>
          </a:p>
          <a:p>
            <a:pPr marL="0" indent="0">
              <a:buNone/>
            </a:pPr>
            <a:r>
              <a:rPr lang="en-US" sz="2600" b="1" dirty="0"/>
              <a:t>False Positive Rate: </a:t>
            </a:r>
          </a:p>
          <a:p>
            <a:pPr marL="0" indent="0">
              <a:buNone/>
            </a:pPr>
            <a:r>
              <a:rPr lang="en-US" dirty="0"/>
              <a:t>•When it's actually no, how often does it predict yes? </a:t>
            </a:r>
          </a:p>
          <a:p>
            <a:pPr marL="0" indent="0">
              <a:buNone/>
            </a:pPr>
            <a:r>
              <a:rPr lang="en-US" dirty="0"/>
              <a:t>• FP/actual no = 10/60 = 0.17 </a:t>
            </a:r>
          </a:p>
          <a:p>
            <a:pPr marL="0" indent="0">
              <a:buNone/>
            </a:pPr>
            <a:endParaRPr lang="en-IN" dirty="0"/>
          </a:p>
        </p:txBody>
      </p:sp>
    </p:spTree>
    <p:extLst>
      <p:ext uri="{BB962C8B-B14F-4D97-AF65-F5344CB8AC3E}">
        <p14:creationId xmlns:p14="http://schemas.microsoft.com/office/powerpoint/2010/main" val="107796781"/>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944AD6-ED93-3738-B2F0-BC7E4354FCC8}"/>
              </a:ext>
            </a:extLst>
          </p:cNvPr>
          <p:cNvSpPr>
            <a:spLocks noGrp="1"/>
          </p:cNvSpPr>
          <p:nvPr>
            <p:ph idx="1"/>
          </p:nvPr>
        </p:nvSpPr>
        <p:spPr>
          <a:xfrm>
            <a:off x="609600" y="627529"/>
            <a:ext cx="10515600" cy="5407511"/>
          </a:xfrm>
        </p:spPr>
        <p:txBody>
          <a:bodyPr>
            <a:normAutofit/>
          </a:bodyPr>
          <a:lstStyle/>
          <a:p>
            <a:r>
              <a:rPr lang="en-US" sz="2000" b="0" i="0" dirty="0">
                <a:solidFill>
                  <a:srgbClr val="05192D"/>
                </a:solidFill>
                <a:effectLst/>
                <a:latin typeface="Studio-Feixen-Sans"/>
              </a:rPr>
              <a:t>Most commonly used metrices in </a:t>
            </a:r>
            <a:r>
              <a:rPr lang="en-US" sz="2000" b="0" i="0" dirty="0" err="1">
                <a:solidFill>
                  <a:srgbClr val="05192D"/>
                </a:solidFill>
                <a:effectLst/>
                <a:latin typeface="Studio-Feixen-Sans"/>
              </a:rPr>
              <a:t>classification_report</a:t>
            </a:r>
            <a:r>
              <a:rPr lang="en-US" sz="2000" b="0" i="0" dirty="0">
                <a:solidFill>
                  <a:srgbClr val="05192D"/>
                </a:solidFill>
                <a:effectLst/>
                <a:latin typeface="Studio-Feixen-Sans"/>
              </a:rPr>
              <a:t> are accuracy, precision, and recall.</a:t>
            </a:r>
          </a:p>
          <a:p>
            <a:pPr algn="l"/>
            <a:r>
              <a:rPr lang="en-US" sz="2000" b="1" i="0" dirty="0">
                <a:solidFill>
                  <a:srgbClr val="05192D"/>
                </a:solidFill>
                <a:effectLst/>
                <a:latin typeface="Studio-Feixen-Sans"/>
              </a:rPr>
              <a:t>Precision</a:t>
            </a:r>
            <a:r>
              <a:rPr lang="en-US" sz="2000" b="0" i="0" dirty="0">
                <a:solidFill>
                  <a:srgbClr val="05192D"/>
                </a:solidFill>
                <a:effectLst/>
                <a:latin typeface="Studio-Feixen-Sans"/>
              </a:rPr>
              <a:t>: Precision is about being precise, i.e., how accurate your model is. In other words, we can say, when a model makes a prediction, how often it is correct. For example.,  prediction case, when our Logistic Regression model predicted patients are going to suffer from diabetes, that patients have 73% of the time.</a:t>
            </a:r>
          </a:p>
          <a:p>
            <a:pPr algn="l"/>
            <a:r>
              <a:rPr lang="en-US" sz="2000" b="1" i="0" dirty="0">
                <a:solidFill>
                  <a:srgbClr val="05192D"/>
                </a:solidFill>
                <a:effectLst/>
                <a:latin typeface="Studio-Feixen-Sans"/>
              </a:rPr>
              <a:t>Recall</a:t>
            </a:r>
            <a:r>
              <a:rPr lang="en-US" sz="2000" b="0" i="0" dirty="0">
                <a:solidFill>
                  <a:srgbClr val="05192D"/>
                </a:solidFill>
                <a:effectLst/>
                <a:latin typeface="Studio-Feixen-Sans"/>
              </a:rPr>
              <a:t>: If there are patients who have diabetes in the test set and our Logistic Regression model can identify it 57% of the time.</a:t>
            </a:r>
          </a:p>
          <a:p>
            <a:pPr algn="l"/>
            <a:r>
              <a:rPr lang="en-US" sz="2000" b="1" i="0" dirty="0">
                <a:solidFill>
                  <a:srgbClr val="292929"/>
                </a:solidFill>
                <a:effectLst/>
                <a:latin typeface="sohne"/>
              </a:rPr>
              <a:t>F1 score formula:</a:t>
            </a:r>
          </a:p>
          <a:p>
            <a:pPr algn="l"/>
            <a:r>
              <a:rPr lang="en-US" sz="2000" b="0" i="0" dirty="0">
                <a:solidFill>
                  <a:srgbClr val="292929"/>
                </a:solidFill>
                <a:effectLst/>
                <a:latin typeface="source-serif-pro"/>
              </a:rPr>
              <a:t>The F1 score is defined as the harmonic </a:t>
            </a:r>
            <a:r>
              <a:rPr lang="en-US" sz="2000" i="0" dirty="0">
                <a:solidFill>
                  <a:srgbClr val="292929"/>
                </a:solidFill>
                <a:effectLst/>
                <a:latin typeface="source-serif-pro"/>
              </a:rPr>
              <a:t>mean of precision and recall.</a:t>
            </a:r>
          </a:p>
          <a:p>
            <a:pPr algn="l"/>
            <a:r>
              <a:rPr lang="en-US" sz="2000" b="0" i="0" dirty="0">
                <a:solidFill>
                  <a:srgbClr val="202124"/>
                </a:solidFill>
                <a:effectLst/>
                <a:latin typeface="arial" panose="020B0604020202020204" pitchFamily="34" charset="0"/>
              </a:rPr>
              <a:t>F1 score is a machine learning evaluation metric that </a:t>
            </a:r>
            <a:r>
              <a:rPr lang="en-US" sz="2000" b="1" i="0" dirty="0">
                <a:solidFill>
                  <a:srgbClr val="202124"/>
                </a:solidFill>
                <a:effectLst/>
                <a:latin typeface="arial" panose="020B0604020202020204" pitchFamily="34" charset="0"/>
              </a:rPr>
              <a:t>measures a model's accuracy</a:t>
            </a:r>
            <a:r>
              <a:rPr lang="en-US" sz="2000" b="0" i="0" dirty="0">
                <a:solidFill>
                  <a:srgbClr val="202124"/>
                </a:solidFill>
                <a:effectLst/>
                <a:latin typeface="arial" panose="020B0604020202020204" pitchFamily="34" charset="0"/>
              </a:rPr>
              <a:t>. It combines the precision and recall scores of a model. The accuracy metric computes how many times a model made a correct prediction across the entire dataset.</a:t>
            </a:r>
            <a:endParaRPr lang="en-US" sz="2000" i="0" dirty="0">
              <a:solidFill>
                <a:srgbClr val="292929"/>
              </a:solidFill>
              <a:effectLst/>
              <a:latin typeface="source-serif-pro"/>
            </a:endParaRPr>
          </a:p>
          <a:p>
            <a:pPr marL="0" indent="0" algn="l">
              <a:buNone/>
            </a:pPr>
            <a:endParaRPr lang="en-US" sz="2000" i="0" dirty="0">
              <a:solidFill>
                <a:srgbClr val="292929"/>
              </a:solidFill>
              <a:effectLst/>
              <a:latin typeface="source-serif-pro"/>
            </a:endParaRPr>
          </a:p>
          <a:p>
            <a:pPr marL="0" indent="0" algn="l">
              <a:buNone/>
            </a:pPr>
            <a:endParaRPr lang="en-US" sz="2000" b="0" i="0" dirty="0">
              <a:solidFill>
                <a:srgbClr val="05192D"/>
              </a:solidFill>
              <a:effectLst/>
              <a:latin typeface="Studio-Feixen-Sans"/>
            </a:endParaRPr>
          </a:p>
          <a:p>
            <a:pPr marL="0" indent="0">
              <a:buNone/>
            </a:pPr>
            <a:endParaRPr lang="en-IN" dirty="0"/>
          </a:p>
        </p:txBody>
      </p:sp>
      <p:pic>
        <p:nvPicPr>
          <p:cNvPr id="1026" name="Picture 2" descr="F1 Score">
            <a:extLst>
              <a:ext uri="{FF2B5EF4-FFF2-40B4-BE49-F238E27FC236}">
                <a16:creationId xmlns:a16="http://schemas.microsoft.com/office/drawing/2014/main" id="{A55ACF59-6693-FB0F-7818-6796D9E753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3863" y="5093917"/>
            <a:ext cx="3724275"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377722"/>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13C28-9809-E6B2-C1DA-4A0A8B145E00}"/>
              </a:ext>
            </a:extLst>
          </p:cNvPr>
          <p:cNvSpPr>
            <a:spLocks noGrp="1"/>
          </p:cNvSpPr>
          <p:nvPr>
            <p:ph type="title"/>
          </p:nvPr>
        </p:nvSpPr>
        <p:spPr>
          <a:xfrm>
            <a:off x="1066800" y="606735"/>
            <a:ext cx="6687671" cy="872441"/>
          </a:xfrm>
        </p:spPr>
        <p:style>
          <a:lnRef idx="2">
            <a:schemeClr val="accent1"/>
          </a:lnRef>
          <a:fillRef idx="1">
            <a:schemeClr val="lt1"/>
          </a:fillRef>
          <a:effectRef idx="0">
            <a:schemeClr val="accent1"/>
          </a:effectRef>
          <a:fontRef idx="minor">
            <a:schemeClr val="dk1"/>
          </a:fontRef>
        </p:style>
        <p:txBody>
          <a:bodyPr/>
          <a:lstStyle/>
          <a:p>
            <a:r>
              <a:rPr lang="en-IN" dirty="0"/>
              <a:t>ROC Curves and AUC</a:t>
            </a:r>
          </a:p>
        </p:txBody>
      </p:sp>
      <p:sp>
        <p:nvSpPr>
          <p:cNvPr id="3" name="Content Placeholder 2">
            <a:extLst>
              <a:ext uri="{FF2B5EF4-FFF2-40B4-BE49-F238E27FC236}">
                <a16:creationId xmlns:a16="http://schemas.microsoft.com/office/drawing/2014/main" id="{29C86B82-483A-5530-1ECF-B3FB4122CC21}"/>
              </a:ext>
            </a:extLst>
          </p:cNvPr>
          <p:cNvSpPr>
            <a:spLocks noGrp="1"/>
          </p:cNvSpPr>
          <p:nvPr>
            <p:ph idx="1"/>
          </p:nvPr>
        </p:nvSpPr>
        <p:spPr>
          <a:xfrm>
            <a:off x="1066800" y="1739153"/>
            <a:ext cx="10058400" cy="4295887"/>
          </a:xfrm>
        </p:spPr>
        <p:txBody>
          <a:bodyPr>
            <a:normAutofit lnSpcReduction="10000"/>
          </a:bodyPr>
          <a:lstStyle/>
          <a:p>
            <a:pPr marL="0" indent="0">
              <a:buNone/>
            </a:pPr>
            <a:r>
              <a:rPr lang="en-US" dirty="0"/>
              <a:t>• </a:t>
            </a:r>
            <a:r>
              <a:rPr lang="en-US" sz="2000" dirty="0">
                <a:latin typeface="Times New Roman" panose="02020603050405020304" pitchFamily="18" charset="0"/>
                <a:cs typeface="Times New Roman" panose="02020603050405020304" pitchFamily="18" charset="0"/>
              </a:rPr>
              <a:t>ROC – Receiver Operating Characteristics.</a:t>
            </a:r>
          </a:p>
          <a:p>
            <a:pPr marL="0" indent="0">
              <a:buNone/>
            </a:pPr>
            <a:r>
              <a:rPr lang="en-US" sz="2000" dirty="0">
                <a:latin typeface="Times New Roman" panose="02020603050405020304" pitchFamily="18" charset="0"/>
                <a:cs typeface="Times New Roman" panose="02020603050405020304" pitchFamily="18" charset="0"/>
              </a:rPr>
              <a:t>• AUC – Area Under the ROC Curve.</a:t>
            </a:r>
          </a:p>
          <a:p>
            <a:r>
              <a:rPr lang="en-US" sz="2000" dirty="0">
                <a:latin typeface="Times New Roman" panose="02020603050405020304" pitchFamily="18" charset="0"/>
                <a:cs typeface="Times New Roman" panose="02020603050405020304" pitchFamily="18" charset="0"/>
              </a:rPr>
              <a:t>At a given threshold, we can evaluate the classification accuracy (accuracy, sensitivity, recall, </a:t>
            </a:r>
            <a:r>
              <a:rPr lang="en-US" sz="2000" dirty="0" err="1">
                <a:latin typeface="Times New Roman" panose="02020603050405020304" pitchFamily="18" charset="0"/>
                <a:cs typeface="Times New Roman" panose="02020603050405020304" pitchFamily="18" charset="0"/>
              </a:rPr>
              <a:t>etc</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ROC curve tries to evaluate how well the regression has achieved the separation between the classes at all threshold values.</a:t>
            </a:r>
          </a:p>
          <a:p>
            <a:r>
              <a:rPr lang="en-US" sz="2000" i="0" dirty="0">
                <a:solidFill>
                  <a:srgbClr val="202124"/>
                </a:solidFill>
                <a:effectLst/>
                <a:latin typeface="Times New Roman" panose="02020603050405020304" pitchFamily="18" charset="0"/>
                <a:cs typeface="Times New Roman" panose="02020603050405020304" pitchFamily="18" charset="0"/>
              </a:rPr>
              <a:t>It measures how well predictions are ranked, rather than their absolute values</a:t>
            </a:r>
            <a:r>
              <a:rPr lang="en-US" sz="2000" b="0" i="0" dirty="0">
                <a:solidFill>
                  <a:srgbClr val="202124"/>
                </a:solidFill>
                <a:effectLst/>
                <a:latin typeface="Times New Roman" panose="02020603050405020304" pitchFamily="18" charset="0"/>
                <a:cs typeface="Times New Roman" panose="02020603050405020304" pitchFamily="18" charset="0"/>
              </a:rPr>
              <a:t>.</a:t>
            </a:r>
          </a:p>
          <a:p>
            <a:r>
              <a:rPr lang="en-US" sz="2000" b="0" i="0" dirty="0">
                <a:solidFill>
                  <a:srgbClr val="202124"/>
                </a:solidFill>
                <a:effectLst/>
                <a:latin typeface="Times New Roman" panose="02020603050405020304" pitchFamily="18" charset="0"/>
                <a:cs typeface="Times New Roman" panose="02020603050405020304" pitchFamily="18" charset="0"/>
              </a:rPr>
              <a:t>AUC is classification-threshold-invariant. It measures the quality of the model's predictions irrespective of what classification threshold is chosen.</a:t>
            </a:r>
          </a:p>
          <a:p>
            <a:r>
              <a:rPr lang="en-US" sz="2000" b="0" i="0" dirty="0">
                <a:solidFill>
                  <a:srgbClr val="202124"/>
                </a:solidFill>
                <a:effectLst/>
                <a:latin typeface="Times New Roman" panose="02020603050405020304" pitchFamily="18" charset="0"/>
                <a:cs typeface="Times New Roman" panose="02020603050405020304" pitchFamily="18" charset="0"/>
              </a:rPr>
              <a:t>The Area Under the ROC curve (AUC) is an metric that </a:t>
            </a:r>
            <a:r>
              <a:rPr lang="en-US" sz="2000" i="0" dirty="0">
                <a:solidFill>
                  <a:srgbClr val="202124"/>
                </a:solidFill>
                <a:effectLst/>
                <a:latin typeface="Times New Roman" panose="02020603050405020304" pitchFamily="18" charset="0"/>
                <a:cs typeface="Times New Roman" panose="02020603050405020304" pitchFamily="18" charset="0"/>
              </a:rPr>
              <a:t>evaluates how well a logistic regression model classifies positive and negative outcomes at all possible cutoffs. </a:t>
            </a:r>
            <a:r>
              <a:rPr lang="en-US" sz="2000" b="0" i="0" dirty="0">
                <a:solidFill>
                  <a:srgbClr val="202124"/>
                </a:solidFill>
                <a:effectLst/>
                <a:latin typeface="Times New Roman" panose="02020603050405020304" pitchFamily="18" charset="0"/>
                <a:cs typeface="Times New Roman" panose="02020603050405020304" pitchFamily="18" charset="0"/>
              </a:rPr>
              <a:t>It can range from 0.5 to 1, and the larger it is the better.</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9347889"/>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E374CDA-6A40-C105-987B-E8187BB12F6C}"/>
              </a:ext>
            </a:extLst>
          </p:cNvPr>
          <p:cNvPicPr>
            <a:picLocks noGrp="1" noChangeAspect="1"/>
          </p:cNvPicPr>
          <p:nvPr>
            <p:ph idx="1"/>
          </p:nvPr>
        </p:nvPicPr>
        <p:blipFill rotWithShape="1">
          <a:blip r:embed="rId2"/>
          <a:srcRect l="13459" t="14262" r="20024" b="12193"/>
          <a:stretch/>
        </p:blipFill>
        <p:spPr>
          <a:xfrm>
            <a:off x="1120588" y="600635"/>
            <a:ext cx="10264588" cy="5531224"/>
          </a:xfrm>
        </p:spPr>
      </p:pic>
    </p:spTree>
    <p:extLst>
      <p:ext uri="{BB962C8B-B14F-4D97-AF65-F5344CB8AC3E}">
        <p14:creationId xmlns:p14="http://schemas.microsoft.com/office/powerpoint/2010/main" val="1579301155"/>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FC042CD-A647-C033-A5D4-914E577874DE}"/>
              </a:ext>
            </a:extLst>
          </p:cNvPr>
          <p:cNvPicPr>
            <a:picLocks noGrp="1" noChangeAspect="1"/>
          </p:cNvPicPr>
          <p:nvPr>
            <p:ph idx="1"/>
          </p:nvPr>
        </p:nvPicPr>
        <p:blipFill rotWithShape="1">
          <a:blip r:embed="rId2"/>
          <a:srcRect l="13195" t="24628" r="52039" b="15745"/>
          <a:stretch/>
        </p:blipFill>
        <p:spPr>
          <a:xfrm>
            <a:off x="968187" y="1479175"/>
            <a:ext cx="3307976" cy="3191436"/>
          </a:xfrm>
        </p:spPr>
      </p:pic>
      <p:sp>
        <p:nvSpPr>
          <p:cNvPr id="9" name="TextBox 8">
            <a:extLst>
              <a:ext uri="{FF2B5EF4-FFF2-40B4-BE49-F238E27FC236}">
                <a16:creationId xmlns:a16="http://schemas.microsoft.com/office/drawing/2014/main" id="{820D94B0-0E49-A175-AA79-E72E642BDE22}"/>
              </a:ext>
            </a:extLst>
          </p:cNvPr>
          <p:cNvSpPr txBox="1"/>
          <p:nvPr/>
        </p:nvSpPr>
        <p:spPr>
          <a:xfrm>
            <a:off x="5118847" y="1111624"/>
            <a:ext cx="5325035" cy="3293209"/>
          </a:xfrm>
          <a:prstGeom prst="rect">
            <a:avLst/>
          </a:prstGeom>
          <a:noFill/>
        </p:spPr>
        <p:txBody>
          <a:bodyPr wrap="square">
            <a:spAutoFit/>
          </a:bodyPr>
          <a:lstStyle/>
          <a:p>
            <a:r>
              <a:rPr lang="en-US" sz="2800" b="1" dirty="0"/>
              <a:t>Rough rule of thumb</a:t>
            </a:r>
            <a:r>
              <a:rPr lang="en-US" dirty="0"/>
              <a:t>: </a:t>
            </a:r>
          </a:p>
          <a:p>
            <a:endParaRPr lang="en-US" dirty="0"/>
          </a:p>
          <a:p>
            <a:r>
              <a:rPr lang="en-US" dirty="0"/>
              <a:t>• 0.90 -1.0 = Excellent </a:t>
            </a:r>
          </a:p>
          <a:p>
            <a:endParaRPr lang="en-US" dirty="0"/>
          </a:p>
          <a:p>
            <a:r>
              <a:rPr lang="en-US" dirty="0"/>
              <a:t>• 0.80 – 0.90 = Good </a:t>
            </a:r>
          </a:p>
          <a:p>
            <a:endParaRPr lang="en-US" dirty="0"/>
          </a:p>
          <a:p>
            <a:r>
              <a:rPr lang="en-US" dirty="0"/>
              <a:t>• 0.70 – 0.80 = Fair </a:t>
            </a:r>
          </a:p>
          <a:p>
            <a:endParaRPr lang="en-US" dirty="0"/>
          </a:p>
          <a:p>
            <a:r>
              <a:rPr lang="en-US" dirty="0"/>
              <a:t>• 0.60 – 0.70 = Poor </a:t>
            </a:r>
          </a:p>
          <a:p>
            <a:endParaRPr lang="en-US" dirty="0"/>
          </a:p>
          <a:p>
            <a:r>
              <a:rPr lang="en-US" dirty="0"/>
              <a:t>• 0.50 – 0.60 = Fail</a:t>
            </a:r>
            <a:endParaRPr lang="en-IN" dirty="0"/>
          </a:p>
        </p:txBody>
      </p:sp>
    </p:spTree>
    <p:extLst>
      <p:ext uri="{BB962C8B-B14F-4D97-AF65-F5344CB8AC3E}">
        <p14:creationId xmlns:p14="http://schemas.microsoft.com/office/powerpoint/2010/main" val="3106289915"/>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391D0-24C6-1436-C912-0B5D2EAF7379}"/>
              </a:ext>
            </a:extLst>
          </p:cNvPr>
          <p:cNvSpPr>
            <a:spLocks noGrp="1"/>
          </p:cNvSpPr>
          <p:nvPr>
            <p:ph type="title"/>
          </p:nvPr>
        </p:nvSpPr>
        <p:spPr>
          <a:xfrm>
            <a:off x="1264024" y="448237"/>
            <a:ext cx="2393576" cy="1093692"/>
          </a:xfrm>
        </p:spPr>
        <p:style>
          <a:lnRef idx="2">
            <a:schemeClr val="accent1"/>
          </a:lnRef>
          <a:fillRef idx="1">
            <a:schemeClr val="lt1"/>
          </a:fillRef>
          <a:effectRef idx="0">
            <a:schemeClr val="accent1"/>
          </a:effectRef>
          <a:fontRef idx="minor">
            <a:schemeClr val="dk1"/>
          </a:fontRef>
        </p:style>
        <p:txBody>
          <a:bodyPr>
            <a:normAutofit fontScale="90000"/>
          </a:bodyPr>
          <a:lstStyle/>
          <a:p>
            <a:r>
              <a:rPr lang="en-IN" dirty="0">
                <a:solidFill>
                  <a:schemeClr val="accent6">
                    <a:lumMod val="50000"/>
                  </a:schemeClr>
                </a:solidFill>
              </a:rPr>
              <a:t>Outline:</a:t>
            </a:r>
          </a:p>
        </p:txBody>
      </p:sp>
      <p:sp>
        <p:nvSpPr>
          <p:cNvPr id="3" name="Content Placeholder 2">
            <a:extLst>
              <a:ext uri="{FF2B5EF4-FFF2-40B4-BE49-F238E27FC236}">
                <a16:creationId xmlns:a16="http://schemas.microsoft.com/office/drawing/2014/main" id="{6C402992-7B4E-6DC2-C079-4C770DD599F4}"/>
              </a:ext>
            </a:extLst>
          </p:cNvPr>
          <p:cNvSpPr>
            <a:spLocks noGrp="1"/>
          </p:cNvSpPr>
          <p:nvPr>
            <p:ph idx="1"/>
          </p:nvPr>
        </p:nvSpPr>
        <p:spPr>
          <a:xfrm>
            <a:off x="1066800" y="1694329"/>
            <a:ext cx="10058400" cy="4634753"/>
          </a:xfrm>
        </p:spPr>
        <p:txBody>
          <a:bodyPr>
            <a:normAutofit fontScale="62500" lnSpcReduction="20000"/>
          </a:bodyPr>
          <a:lstStyle/>
          <a:p>
            <a:pPr>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Introduction to Supervised Learning</a:t>
            </a:r>
          </a:p>
          <a:p>
            <a:pPr>
              <a:buFont typeface="Wingdings" panose="05000000000000000000" pitchFamily="2" charset="2"/>
              <a:buChar char="v"/>
            </a:pPr>
            <a:r>
              <a:rPr lang="en-US" sz="3200" b="0" i="0" dirty="0">
                <a:solidFill>
                  <a:schemeClr val="tx1"/>
                </a:solidFill>
                <a:effectLst/>
                <a:latin typeface="Times New Roman" panose="02020603050405020304" pitchFamily="18" charset="0"/>
                <a:cs typeface="Times New Roman" panose="02020603050405020304" pitchFamily="18" charset="0"/>
              </a:rPr>
              <a:t>Why is logistic regression important?</a:t>
            </a:r>
          </a:p>
          <a:p>
            <a:pPr>
              <a:buFont typeface="Wingdings" panose="05000000000000000000" pitchFamily="2" charset="2"/>
              <a:buChar char="v"/>
            </a:pPr>
            <a:r>
              <a:rPr lang="en-IN" sz="3200" i="0" dirty="0">
                <a:solidFill>
                  <a:schemeClr val="tx1"/>
                </a:solidFill>
                <a:effectLst/>
                <a:latin typeface="Times New Roman" panose="02020603050405020304" pitchFamily="18" charset="0"/>
                <a:cs typeface="Times New Roman" panose="02020603050405020304" pitchFamily="18" charset="0"/>
              </a:rPr>
              <a:t>What is Logistic Regression?</a:t>
            </a:r>
          </a:p>
          <a:p>
            <a:pPr>
              <a:buFont typeface="Wingdings" panose="05000000000000000000" pitchFamily="2" charset="2"/>
              <a:buChar char="v"/>
            </a:pPr>
            <a:r>
              <a:rPr lang="en-US" sz="3200" i="0" dirty="0">
                <a:solidFill>
                  <a:srgbClr val="05192D"/>
                </a:solidFill>
                <a:effectLst/>
                <a:latin typeface="Times New Roman" panose="02020603050405020304" pitchFamily="18" charset="0"/>
                <a:cs typeface="Times New Roman" panose="02020603050405020304" pitchFamily="18" charset="0"/>
              </a:rPr>
              <a:t>Linear Regression Vs. Logistic Regression</a:t>
            </a:r>
          </a:p>
          <a:p>
            <a:pPr>
              <a:buFont typeface="Wingdings" panose="05000000000000000000" pitchFamily="2" charset="2"/>
              <a:buChar char="v"/>
            </a:pPr>
            <a:r>
              <a:rPr lang="en-US" sz="3200" i="0" dirty="0">
                <a:solidFill>
                  <a:srgbClr val="05192D"/>
                </a:solidFill>
                <a:effectLst/>
                <a:latin typeface="Times New Roman" panose="02020603050405020304" pitchFamily="18" charset="0"/>
                <a:cs typeface="Times New Roman" panose="02020603050405020304" pitchFamily="18" charset="0"/>
              </a:rPr>
              <a:t>Maximum Likelihood Estimation Vs. Least Square Method</a:t>
            </a:r>
          </a:p>
          <a:p>
            <a:pPr>
              <a:buFont typeface="Wingdings" panose="05000000000000000000" pitchFamily="2" charset="2"/>
              <a:buChar char="v"/>
            </a:pPr>
            <a:r>
              <a:rPr lang="en-IN" sz="3200" i="0" dirty="0">
                <a:solidFill>
                  <a:srgbClr val="05192D"/>
                </a:solidFill>
                <a:effectLst/>
                <a:latin typeface="Times New Roman" panose="02020603050405020304" pitchFamily="18" charset="0"/>
                <a:cs typeface="Times New Roman" panose="02020603050405020304" pitchFamily="18" charset="0"/>
              </a:rPr>
              <a:t>Sigmoid Function</a:t>
            </a:r>
          </a:p>
          <a:p>
            <a:pPr>
              <a:buFont typeface="Wingdings" panose="05000000000000000000" pitchFamily="2" charset="2"/>
              <a:buChar char="v"/>
            </a:pPr>
            <a:r>
              <a:rPr lang="en-IN" sz="3200" i="0" dirty="0">
                <a:solidFill>
                  <a:srgbClr val="05192D"/>
                </a:solidFill>
                <a:effectLst/>
                <a:latin typeface="Times New Roman" panose="02020603050405020304" pitchFamily="18" charset="0"/>
                <a:cs typeface="Times New Roman" panose="02020603050405020304" pitchFamily="18" charset="0"/>
              </a:rPr>
              <a:t>Types of Logistic Regression</a:t>
            </a:r>
          </a:p>
          <a:p>
            <a:pPr>
              <a:buFont typeface="Wingdings" panose="05000000000000000000" pitchFamily="2" charset="2"/>
              <a:buChar char="v"/>
            </a:pPr>
            <a:r>
              <a:rPr lang="en-IN" sz="3200" i="0" dirty="0">
                <a:solidFill>
                  <a:srgbClr val="05192D"/>
                </a:solidFill>
                <a:effectLst/>
                <a:latin typeface="Times New Roman" panose="02020603050405020304" pitchFamily="18" charset="0"/>
                <a:cs typeface="Times New Roman" panose="02020603050405020304" pitchFamily="18" charset="0"/>
              </a:rPr>
              <a:t>Model Evaluation using Confusion Matrix</a:t>
            </a:r>
          </a:p>
          <a:p>
            <a:pPr>
              <a:buFont typeface="Wingdings" panose="05000000000000000000" pitchFamily="2" charset="2"/>
              <a:buChar char="v"/>
            </a:pPr>
            <a:r>
              <a:rPr lang="en-IN" sz="3200" dirty="0">
                <a:latin typeface="Times New Roman" panose="02020603050405020304" pitchFamily="18" charset="0"/>
                <a:cs typeface="Times New Roman" panose="02020603050405020304" pitchFamily="18" charset="0"/>
              </a:rPr>
              <a:t>ROC Curves and AUC</a:t>
            </a:r>
          </a:p>
          <a:p>
            <a:pPr>
              <a:buFont typeface="Wingdings" panose="05000000000000000000" pitchFamily="2" charset="2"/>
              <a:buChar char="v"/>
            </a:pPr>
            <a:r>
              <a:rPr lang="en-IN" sz="3200" i="0" dirty="0">
                <a:solidFill>
                  <a:srgbClr val="05192D"/>
                </a:solidFill>
                <a:effectLst/>
                <a:latin typeface="Times New Roman" panose="02020603050405020304" pitchFamily="18" charset="0"/>
                <a:cs typeface="Times New Roman" panose="02020603050405020304" pitchFamily="18" charset="0"/>
              </a:rPr>
              <a:t>Advantages &amp; Disadvantages</a:t>
            </a:r>
          </a:p>
          <a:p>
            <a:pPr>
              <a:buFont typeface="Wingdings" panose="05000000000000000000" pitchFamily="2" charset="2"/>
              <a:buChar char="v"/>
            </a:pPr>
            <a:r>
              <a:rPr lang="en-US" sz="3200" dirty="0">
                <a:solidFill>
                  <a:srgbClr val="232F3E"/>
                </a:solidFill>
                <a:latin typeface="Times New Roman" panose="02020603050405020304" pitchFamily="18" charset="0"/>
                <a:cs typeface="Times New Roman" panose="02020603050405020304" pitchFamily="18" charset="0"/>
              </a:rPr>
              <a:t>A</a:t>
            </a:r>
            <a:r>
              <a:rPr lang="en-US" sz="3200" b="0" i="0" dirty="0">
                <a:solidFill>
                  <a:srgbClr val="232F3E"/>
                </a:solidFill>
                <a:effectLst/>
                <a:latin typeface="Times New Roman" panose="02020603050405020304" pitchFamily="18" charset="0"/>
                <a:cs typeface="Times New Roman" panose="02020603050405020304" pitchFamily="18" charset="0"/>
              </a:rPr>
              <a:t>pplications of </a:t>
            </a:r>
            <a:r>
              <a:rPr lang="en-US" sz="3200" dirty="0">
                <a:solidFill>
                  <a:srgbClr val="232F3E"/>
                </a:solidFill>
                <a:latin typeface="Times New Roman" panose="02020603050405020304" pitchFamily="18" charset="0"/>
                <a:cs typeface="Times New Roman" panose="02020603050405020304" pitchFamily="18" charset="0"/>
              </a:rPr>
              <a:t>L</a:t>
            </a:r>
            <a:r>
              <a:rPr lang="en-US" sz="3200" b="0" i="0" dirty="0">
                <a:solidFill>
                  <a:srgbClr val="232F3E"/>
                </a:solidFill>
                <a:effectLst/>
                <a:latin typeface="Times New Roman" panose="02020603050405020304" pitchFamily="18" charset="0"/>
                <a:cs typeface="Times New Roman" panose="02020603050405020304" pitchFamily="18" charset="0"/>
              </a:rPr>
              <a:t>ogistic Regression</a:t>
            </a:r>
          </a:p>
          <a:p>
            <a:pPr>
              <a:buFont typeface="Wingdings" panose="05000000000000000000" pitchFamily="2" charset="2"/>
              <a:buChar char="v"/>
            </a:pPr>
            <a:r>
              <a:rPr lang="en-US" sz="3200" i="0" dirty="0">
                <a:solidFill>
                  <a:srgbClr val="05192D"/>
                </a:solidFill>
                <a:effectLst/>
                <a:latin typeface="Times New Roman" panose="02020603050405020304" pitchFamily="18" charset="0"/>
                <a:cs typeface="Times New Roman" panose="02020603050405020304" pitchFamily="18" charset="0"/>
              </a:rPr>
              <a:t>Conclusion</a:t>
            </a:r>
            <a:br>
              <a:rPr lang="en-US" b="1" i="0" dirty="0">
                <a:solidFill>
                  <a:srgbClr val="05192D"/>
                </a:solidFill>
                <a:effectLst/>
                <a:latin typeface="Studio-Feixen-Sans"/>
              </a:rPr>
            </a:br>
            <a:endParaRPr lang="en-US" b="1" dirty="0">
              <a:solidFill>
                <a:srgbClr val="05192D"/>
              </a:solidFill>
              <a:latin typeface="Studio-Feixen-Sans"/>
            </a:endParaRP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703950979"/>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6D48-D907-9DCB-4EB8-D4DA68E653B1}"/>
              </a:ext>
            </a:extLst>
          </p:cNvPr>
          <p:cNvSpPr>
            <a:spLocks noGrp="1"/>
          </p:cNvSpPr>
          <p:nvPr>
            <p:ph type="title"/>
          </p:nvPr>
        </p:nvSpPr>
        <p:spPr>
          <a:xfrm>
            <a:off x="699247" y="475131"/>
            <a:ext cx="7243482" cy="815788"/>
          </a:xfrm>
        </p:spPr>
        <p:style>
          <a:lnRef idx="2">
            <a:schemeClr val="accent1"/>
          </a:lnRef>
          <a:fillRef idx="1">
            <a:schemeClr val="lt1"/>
          </a:fillRef>
          <a:effectRef idx="0">
            <a:schemeClr val="accent1"/>
          </a:effectRef>
          <a:fontRef idx="minor">
            <a:schemeClr val="dk1"/>
          </a:fontRef>
        </p:style>
        <p:txBody>
          <a:bodyPr>
            <a:normAutofit fontScale="90000"/>
          </a:bodyPr>
          <a:lstStyle/>
          <a:p>
            <a:br>
              <a:rPr lang="en-IN" b="1" i="0" dirty="0">
                <a:solidFill>
                  <a:srgbClr val="05192D"/>
                </a:solidFill>
                <a:effectLst/>
                <a:latin typeface="Studio-Feixen-Sans"/>
              </a:rPr>
            </a:br>
            <a:br>
              <a:rPr lang="en-IN" b="1" i="0" dirty="0">
                <a:solidFill>
                  <a:srgbClr val="05192D"/>
                </a:solidFill>
                <a:effectLst/>
                <a:latin typeface="Studio-Feixen-Sans"/>
              </a:rPr>
            </a:br>
            <a:r>
              <a:rPr lang="en-IN" b="1" i="0" dirty="0">
                <a:solidFill>
                  <a:srgbClr val="05192D"/>
                </a:solidFill>
                <a:effectLst/>
                <a:latin typeface="Studio-Feixen-Sans"/>
              </a:rPr>
              <a:t>Advantages &amp; Disadvantages:</a:t>
            </a:r>
            <a:br>
              <a:rPr lang="en-IN" b="1" i="0" dirty="0">
                <a:solidFill>
                  <a:srgbClr val="05192D"/>
                </a:solidFill>
                <a:effectLst/>
                <a:latin typeface="Studio-Feixen-Sans"/>
              </a:rPr>
            </a:br>
            <a:br>
              <a:rPr lang="en-IN" b="1" i="0" dirty="0">
                <a:solidFill>
                  <a:srgbClr val="05192D"/>
                </a:solidFill>
                <a:effectLst/>
                <a:latin typeface="Studio-Feixen-Sans"/>
              </a:rPr>
            </a:br>
            <a:endParaRPr lang="en-IN" dirty="0"/>
          </a:p>
        </p:txBody>
      </p:sp>
      <p:sp>
        <p:nvSpPr>
          <p:cNvPr id="3" name="Content Placeholder 2">
            <a:extLst>
              <a:ext uri="{FF2B5EF4-FFF2-40B4-BE49-F238E27FC236}">
                <a16:creationId xmlns:a16="http://schemas.microsoft.com/office/drawing/2014/main" id="{3D6816FE-E010-5315-7523-327F72C0F847}"/>
              </a:ext>
            </a:extLst>
          </p:cNvPr>
          <p:cNvSpPr>
            <a:spLocks noGrp="1"/>
          </p:cNvSpPr>
          <p:nvPr>
            <p:ph idx="1"/>
          </p:nvPr>
        </p:nvSpPr>
        <p:spPr>
          <a:xfrm>
            <a:off x="546847" y="1497105"/>
            <a:ext cx="10578353" cy="4885765"/>
          </a:xfrm>
        </p:spPr>
        <p:txBody>
          <a:bodyPr>
            <a:normAutofit fontScale="25000" lnSpcReduction="20000"/>
          </a:bodyPr>
          <a:lstStyle/>
          <a:p>
            <a:pPr marL="0" indent="0" algn="l">
              <a:buNone/>
            </a:pPr>
            <a:r>
              <a:rPr lang="en-US" sz="13600" b="1" i="0" dirty="0">
                <a:solidFill>
                  <a:srgbClr val="05192D"/>
                </a:solidFill>
                <a:effectLst/>
                <a:latin typeface="Times New Roman" panose="02020603050405020304" pitchFamily="18" charset="0"/>
                <a:cs typeface="Times New Roman" panose="02020603050405020304" pitchFamily="18" charset="0"/>
              </a:rPr>
              <a:t>Advantages:</a:t>
            </a:r>
          </a:p>
          <a:p>
            <a:pPr marL="0" indent="0" algn="l">
              <a:buNone/>
            </a:pPr>
            <a:r>
              <a:rPr lang="en-US" sz="9600" b="0" i="0" dirty="0">
                <a:solidFill>
                  <a:srgbClr val="05192D"/>
                </a:solidFill>
                <a:effectLst/>
                <a:latin typeface="Times New Roman" panose="02020603050405020304" pitchFamily="18" charset="0"/>
                <a:cs typeface="Times New Roman" panose="02020603050405020304" pitchFamily="18" charset="0"/>
              </a:rPr>
              <a:t>Because of its efficient and straightforward nature, it doesn't require high computation power, is easy to implement, easily interpretable, and used widely by data analysts and scientists. Also, it doesn't require scaling of features. Logistic regression provides a probability score for observations.</a:t>
            </a:r>
          </a:p>
          <a:p>
            <a:pPr marL="0" indent="0" algn="l">
              <a:buNone/>
            </a:pPr>
            <a:endParaRPr lang="en-US" sz="9600" b="0" i="0" dirty="0">
              <a:solidFill>
                <a:srgbClr val="05192D"/>
              </a:solidFill>
              <a:effectLst/>
              <a:latin typeface="Times New Roman" panose="02020603050405020304" pitchFamily="18" charset="0"/>
              <a:cs typeface="Times New Roman" panose="02020603050405020304" pitchFamily="18" charset="0"/>
            </a:endParaRPr>
          </a:p>
          <a:p>
            <a:pPr marL="0" indent="0" algn="l">
              <a:buNone/>
            </a:pPr>
            <a:r>
              <a:rPr lang="en-US" sz="12800" b="1" i="0" dirty="0">
                <a:solidFill>
                  <a:srgbClr val="05192D"/>
                </a:solidFill>
                <a:effectLst/>
                <a:latin typeface="Times New Roman" panose="02020603050405020304" pitchFamily="18" charset="0"/>
                <a:cs typeface="Times New Roman" panose="02020603050405020304" pitchFamily="18" charset="0"/>
              </a:rPr>
              <a:t>Disadvantages:</a:t>
            </a:r>
          </a:p>
          <a:p>
            <a:pPr marL="0" indent="0" algn="l">
              <a:buNone/>
            </a:pPr>
            <a:r>
              <a:rPr lang="en-US" sz="9600" b="0" i="0" dirty="0">
                <a:solidFill>
                  <a:srgbClr val="05192D"/>
                </a:solidFill>
                <a:effectLst/>
                <a:latin typeface="Times New Roman" panose="02020603050405020304" pitchFamily="18" charset="0"/>
                <a:cs typeface="Times New Roman" panose="02020603050405020304" pitchFamily="18" charset="0"/>
              </a:rPr>
              <a:t>Logistic regression is not able to handle a large number of categorical features/variables. It is vulnerable to overfitting. Also, can't solve the non-linear problem with the logistic regression that is why it requires a transformation of non-linear features. Logistic regression will not perform well with independent variables that are not correlated to the target variable and are very similar or correlated to each other.</a:t>
            </a:r>
          </a:p>
          <a:p>
            <a:pPr marL="0" indent="0">
              <a:buNone/>
            </a:pPr>
            <a:endParaRPr lang="en-IN" b="1" i="0" dirty="0">
              <a:solidFill>
                <a:srgbClr val="05192D"/>
              </a:solidFill>
              <a:effectLst/>
              <a:latin typeface="Studio-Feixen-Sans"/>
            </a:endParaRPr>
          </a:p>
          <a:p>
            <a:pPr marL="0" indent="0">
              <a:buNone/>
            </a:pPr>
            <a:endParaRPr lang="en-IN" b="1" dirty="0">
              <a:solidFill>
                <a:srgbClr val="05192D"/>
              </a:solidFill>
              <a:latin typeface="Studio-Feixen-Sans"/>
            </a:endParaRPr>
          </a:p>
          <a:p>
            <a:pPr marL="0" indent="0">
              <a:buNone/>
            </a:pPr>
            <a:endParaRPr lang="en-IN" b="1" i="0" dirty="0">
              <a:solidFill>
                <a:srgbClr val="05192D"/>
              </a:solidFill>
              <a:effectLst/>
              <a:latin typeface="Studio-Feixen-Sans"/>
            </a:endParaRPr>
          </a:p>
          <a:p>
            <a:pPr marL="0" indent="0">
              <a:buNone/>
            </a:pPr>
            <a:endParaRPr lang="en-IN" b="1" dirty="0">
              <a:solidFill>
                <a:srgbClr val="05192D"/>
              </a:solidFill>
              <a:latin typeface="Studio-Feixen-Sans"/>
            </a:endParaRPr>
          </a:p>
          <a:p>
            <a:pPr marL="0" indent="0">
              <a:buNone/>
            </a:pPr>
            <a:endParaRPr lang="en-IN" b="1" i="0" dirty="0">
              <a:solidFill>
                <a:srgbClr val="05192D"/>
              </a:solidFill>
              <a:effectLst/>
              <a:latin typeface="Studio-Feixen-Sans"/>
            </a:endParaRPr>
          </a:p>
          <a:p>
            <a:pPr marL="0" indent="0">
              <a:buNone/>
            </a:pPr>
            <a:endParaRPr lang="en-IN" b="1" dirty="0">
              <a:solidFill>
                <a:srgbClr val="05192D"/>
              </a:solidFill>
              <a:latin typeface="Studio-Feixen-Sans"/>
            </a:endParaRPr>
          </a:p>
          <a:p>
            <a:pPr marL="0" indent="0">
              <a:buNone/>
            </a:pPr>
            <a:endParaRPr lang="en-IN" b="1" i="0" dirty="0">
              <a:solidFill>
                <a:srgbClr val="05192D"/>
              </a:solidFill>
              <a:effectLst/>
              <a:latin typeface="Studio-Feixen-Sans"/>
            </a:endParaRPr>
          </a:p>
          <a:p>
            <a:pPr marL="0" indent="0">
              <a:buNone/>
            </a:pPr>
            <a:endParaRPr lang="en-IN" b="1" dirty="0">
              <a:solidFill>
                <a:srgbClr val="05192D"/>
              </a:solidFill>
              <a:latin typeface="Studio-Feixen-Sans"/>
            </a:endParaRPr>
          </a:p>
          <a:p>
            <a:pPr marL="0" indent="0">
              <a:buNone/>
            </a:pPr>
            <a:endParaRPr lang="en-IN" b="1" i="0" dirty="0">
              <a:solidFill>
                <a:srgbClr val="05192D"/>
              </a:solidFill>
              <a:effectLst/>
              <a:latin typeface="Studio-Feixen-Sans"/>
            </a:endParaRPr>
          </a:p>
          <a:p>
            <a:pPr marL="0" indent="0">
              <a:buNone/>
            </a:pPr>
            <a:endParaRPr lang="en-IN" b="1" dirty="0">
              <a:solidFill>
                <a:srgbClr val="05192D"/>
              </a:solidFill>
              <a:latin typeface="Studio-Feixen-Sans"/>
            </a:endParaRPr>
          </a:p>
          <a:p>
            <a:pPr marL="0" indent="0">
              <a:buNone/>
            </a:pPr>
            <a:endParaRPr lang="en-IN" b="1" i="0" dirty="0">
              <a:solidFill>
                <a:srgbClr val="05192D"/>
              </a:solidFill>
              <a:effectLst/>
              <a:latin typeface="Studio-Feixen-Sans"/>
            </a:endParaRPr>
          </a:p>
          <a:p>
            <a:pPr marL="0" indent="0">
              <a:buNone/>
            </a:pPr>
            <a:endParaRPr lang="en-IN" b="1" dirty="0">
              <a:solidFill>
                <a:srgbClr val="05192D"/>
              </a:solidFill>
              <a:latin typeface="Studio-Feixen-Sans"/>
            </a:endParaRPr>
          </a:p>
          <a:p>
            <a:pPr marL="0" indent="0">
              <a:buNone/>
            </a:pPr>
            <a:endParaRPr lang="en-IN" b="1" i="0" dirty="0">
              <a:solidFill>
                <a:srgbClr val="05192D"/>
              </a:solidFill>
              <a:effectLst/>
              <a:latin typeface="Studio-Feixen-Sans"/>
            </a:endParaRPr>
          </a:p>
          <a:p>
            <a:pPr marL="0" indent="0">
              <a:buNone/>
            </a:pPr>
            <a:r>
              <a:rPr lang="en-IN" b="1" i="0" dirty="0">
                <a:solidFill>
                  <a:srgbClr val="05192D"/>
                </a:solidFill>
                <a:effectLst/>
                <a:latin typeface="Studio-Feixen-Sans"/>
              </a:rPr>
              <a:t>Disadvantages</a:t>
            </a:r>
          </a:p>
          <a:p>
            <a:pPr marL="0" indent="0">
              <a:buNone/>
            </a:pPr>
            <a:endParaRPr lang="en-IN" dirty="0"/>
          </a:p>
        </p:txBody>
      </p:sp>
    </p:spTree>
    <p:extLst>
      <p:ext uri="{BB962C8B-B14F-4D97-AF65-F5344CB8AC3E}">
        <p14:creationId xmlns:p14="http://schemas.microsoft.com/office/powerpoint/2010/main" val="4030581830"/>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9CE99-49CC-3878-9A55-6000E85B687A}"/>
              </a:ext>
            </a:extLst>
          </p:cNvPr>
          <p:cNvSpPr>
            <a:spLocks noGrp="1"/>
          </p:cNvSpPr>
          <p:nvPr>
            <p:ph type="title"/>
          </p:nvPr>
        </p:nvSpPr>
        <p:spPr>
          <a:xfrm>
            <a:off x="1066800" y="448236"/>
            <a:ext cx="8812306" cy="833717"/>
          </a:xfrm>
        </p:spPr>
        <p:style>
          <a:lnRef idx="2">
            <a:schemeClr val="accent1"/>
          </a:lnRef>
          <a:fillRef idx="1">
            <a:schemeClr val="lt1"/>
          </a:fillRef>
          <a:effectRef idx="0">
            <a:schemeClr val="accent1"/>
          </a:effectRef>
          <a:fontRef idx="minor">
            <a:schemeClr val="dk1"/>
          </a:fontRef>
        </p:style>
        <p:txBody>
          <a:bodyPr>
            <a:normAutofit/>
          </a:bodyPr>
          <a:lstStyle/>
          <a:p>
            <a:r>
              <a:rPr lang="en-US" dirty="0">
                <a:solidFill>
                  <a:srgbClr val="232F3E"/>
                </a:solidFill>
                <a:latin typeface="AmazonEmberBold"/>
              </a:rPr>
              <a:t>A</a:t>
            </a:r>
            <a:r>
              <a:rPr lang="en-US" b="0" i="0" dirty="0">
                <a:solidFill>
                  <a:srgbClr val="232F3E"/>
                </a:solidFill>
                <a:effectLst/>
                <a:latin typeface="AmazonEmberBold"/>
              </a:rPr>
              <a:t>pplications of </a:t>
            </a:r>
            <a:r>
              <a:rPr lang="en-US" dirty="0">
                <a:solidFill>
                  <a:srgbClr val="232F3E"/>
                </a:solidFill>
                <a:latin typeface="AmazonEmberBold"/>
              </a:rPr>
              <a:t>L</a:t>
            </a:r>
            <a:r>
              <a:rPr lang="en-US" b="0" i="0" dirty="0">
                <a:solidFill>
                  <a:srgbClr val="232F3E"/>
                </a:solidFill>
                <a:effectLst/>
                <a:latin typeface="AmazonEmberBold"/>
              </a:rPr>
              <a:t>ogistic Regression</a:t>
            </a:r>
            <a:endParaRPr lang="en-IN" dirty="0"/>
          </a:p>
        </p:txBody>
      </p:sp>
      <p:sp>
        <p:nvSpPr>
          <p:cNvPr id="3" name="Content Placeholder 2">
            <a:extLst>
              <a:ext uri="{FF2B5EF4-FFF2-40B4-BE49-F238E27FC236}">
                <a16:creationId xmlns:a16="http://schemas.microsoft.com/office/drawing/2014/main" id="{14BBA788-19AD-8763-08AA-621092125B7D}"/>
              </a:ext>
            </a:extLst>
          </p:cNvPr>
          <p:cNvSpPr>
            <a:spLocks noGrp="1"/>
          </p:cNvSpPr>
          <p:nvPr>
            <p:ph idx="1"/>
          </p:nvPr>
        </p:nvSpPr>
        <p:spPr>
          <a:xfrm>
            <a:off x="461682" y="1443318"/>
            <a:ext cx="11268635" cy="4966446"/>
          </a:xfrm>
        </p:spPr>
        <p:txBody>
          <a:bodyPr>
            <a:normAutofit lnSpcReduction="10000"/>
          </a:bodyPr>
          <a:lstStyle/>
          <a:p>
            <a:pPr marL="0" indent="0" algn="l">
              <a:buNone/>
            </a:pPr>
            <a:r>
              <a:rPr lang="en-US" b="0" i="0" dirty="0">
                <a:solidFill>
                  <a:srgbClr val="333333"/>
                </a:solidFill>
                <a:effectLst/>
                <a:latin typeface="Times New Roman" panose="02020603050405020304" pitchFamily="18" charset="0"/>
                <a:cs typeface="Times New Roman" panose="02020603050405020304" pitchFamily="18" charset="0"/>
              </a:rPr>
              <a:t>Logistic regression has several real-world applications in many different industries.</a:t>
            </a:r>
          </a:p>
          <a:p>
            <a:pPr marL="0" indent="0" algn="l">
              <a:buNone/>
            </a:pPr>
            <a:r>
              <a:rPr lang="en-US" b="1" i="0" dirty="0">
                <a:solidFill>
                  <a:srgbClr val="333333"/>
                </a:solidFill>
                <a:effectLst/>
                <a:latin typeface="Times New Roman" panose="02020603050405020304" pitchFamily="18" charset="0"/>
                <a:cs typeface="Times New Roman" panose="02020603050405020304" pitchFamily="18" charset="0"/>
              </a:rPr>
              <a:t>Manufacturing:</a:t>
            </a:r>
          </a:p>
          <a:p>
            <a:pPr algn="l"/>
            <a:r>
              <a:rPr lang="en-US" b="0" i="0" dirty="0">
                <a:solidFill>
                  <a:srgbClr val="333333"/>
                </a:solidFill>
                <a:effectLst/>
                <a:latin typeface="Times New Roman" panose="02020603050405020304" pitchFamily="18" charset="0"/>
                <a:cs typeface="Times New Roman" panose="02020603050405020304" pitchFamily="18" charset="0"/>
              </a:rPr>
              <a:t>Manufacturing companies use logistic regression analysis to estimate the probability of part failure in machinery. They then plan maintenance schedules based on this estimate to minimize future failures.</a:t>
            </a:r>
          </a:p>
          <a:p>
            <a:pPr marL="0" indent="0" algn="l">
              <a:buNone/>
            </a:pPr>
            <a:r>
              <a:rPr lang="en-US" b="1" i="0" dirty="0">
                <a:solidFill>
                  <a:srgbClr val="333333"/>
                </a:solidFill>
                <a:effectLst/>
                <a:latin typeface="Times New Roman" panose="02020603050405020304" pitchFamily="18" charset="0"/>
                <a:cs typeface="Times New Roman" panose="02020603050405020304" pitchFamily="18" charset="0"/>
              </a:rPr>
              <a:t>Healthcare:</a:t>
            </a:r>
          </a:p>
          <a:p>
            <a:pPr algn="l"/>
            <a:r>
              <a:rPr lang="en-US" b="0" i="0" dirty="0">
                <a:solidFill>
                  <a:srgbClr val="333333"/>
                </a:solidFill>
                <a:effectLst/>
                <a:latin typeface="Times New Roman" panose="02020603050405020304" pitchFamily="18" charset="0"/>
                <a:cs typeface="Times New Roman" panose="02020603050405020304" pitchFamily="18" charset="0"/>
              </a:rPr>
              <a:t>Medical researchers plan preventive care and treatment by predicting the likelihood of disease in patients. They use logistic regression models to compare the impact of family history or genes on diseases. </a:t>
            </a:r>
          </a:p>
          <a:p>
            <a:pPr marL="0" indent="0" algn="l">
              <a:buNone/>
            </a:pPr>
            <a:r>
              <a:rPr lang="en-US" b="1" i="0" dirty="0">
                <a:solidFill>
                  <a:srgbClr val="333333"/>
                </a:solidFill>
                <a:effectLst/>
                <a:latin typeface="Times New Roman" panose="02020603050405020304" pitchFamily="18" charset="0"/>
                <a:cs typeface="Times New Roman" panose="02020603050405020304" pitchFamily="18" charset="0"/>
              </a:rPr>
              <a:t>Finance :</a:t>
            </a:r>
          </a:p>
          <a:p>
            <a:pPr algn="l"/>
            <a:r>
              <a:rPr lang="en-US" b="0" i="0" dirty="0">
                <a:solidFill>
                  <a:srgbClr val="333333"/>
                </a:solidFill>
                <a:effectLst/>
                <a:latin typeface="Times New Roman" panose="02020603050405020304" pitchFamily="18" charset="0"/>
                <a:cs typeface="Times New Roman" panose="02020603050405020304" pitchFamily="18" charset="0"/>
              </a:rPr>
              <a:t>Financial companies have to analyze financial transactions for fraud and assess loan applications and insurance applications for risk. These problems are suitable for a logistic regression model because they have discrete outcomes, like high risk or low risk and fraudulent or not fraudulent.  </a:t>
            </a:r>
          </a:p>
          <a:p>
            <a:pPr marL="0" indent="0" algn="l">
              <a:buNone/>
            </a:pPr>
            <a:r>
              <a:rPr lang="en-US" b="1" i="0" dirty="0">
                <a:solidFill>
                  <a:srgbClr val="333333"/>
                </a:solidFill>
                <a:effectLst/>
                <a:latin typeface="Times New Roman" panose="02020603050405020304" pitchFamily="18" charset="0"/>
                <a:cs typeface="Times New Roman" panose="02020603050405020304" pitchFamily="18" charset="0"/>
              </a:rPr>
              <a:t>Marketing:</a:t>
            </a:r>
          </a:p>
          <a:p>
            <a:pPr algn="l"/>
            <a:r>
              <a:rPr lang="en-US" b="0" i="0" dirty="0">
                <a:solidFill>
                  <a:srgbClr val="333333"/>
                </a:solidFill>
                <a:effectLst/>
                <a:latin typeface="Times New Roman" panose="02020603050405020304" pitchFamily="18" charset="0"/>
                <a:cs typeface="Times New Roman" panose="02020603050405020304" pitchFamily="18" charset="0"/>
              </a:rPr>
              <a:t>Online advertising tools use the logistic regression model to predict if users will click on an advertisement. As a result, marketers can analyze user responses to different words and images and create high-performing advertisements with which customers will engage.</a:t>
            </a:r>
          </a:p>
        </p:txBody>
      </p:sp>
    </p:spTree>
    <p:extLst>
      <p:ext uri="{BB962C8B-B14F-4D97-AF65-F5344CB8AC3E}">
        <p14:creationId xmlns:p14="http://schemas.microsoft.com/office/powerpoint/2010/main" val="3305704827"/>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22C6D-223C-BFB0-7871-7D97A0481917}"/>
              </a:ext>
            </a:extLst>
          </p:cNvPr>
          <p:cNvSpPr>
            <a:spLocks noGrp="1"/>
          </p:cNvSpPr>
          <p:nvPr>
            <p:ph type="title"/>
          </p:nvPr>
        </p:nvSpPr>
        <p:spPr>
          <a:xfrm>
            <a:off x="1066800" y="642593"/>
            <a:ext cx="2868706" cy="971053"/>
          </a:xfrm>
        </p:spPr>
        <p:style>
          <a:lnRef idx="2">
            <a:schemeClr val="accent1"/>
          </a:lnRef>
          <a:fillRef idx="1">
            <a:schemeClr val="lt1"/>
          </a:fillRef>
          <a:effectRef idx="0">
            <a:schemeClr val="accent1"/>
          </a:effectRef>
          <a:fontRef idx="minor">
            <a:schemeClr val="dk1"/>
          </a:fontRef>
        </p:style>
        <p:txBody>
          <a:bodyPr>
            <a:normAutofit fontScale="90000"/>
          </a:bodyPr>
          <a:lstStyle/>
          <a:p>
            <a:br>
              <a:rPr lang="en-US" b="1" i="0" dirty="0">
                <a:solidFill>
                  <a:srgbClr val="05192D"/>
                </a:solidFill>
                <a:effectLst/>
                <a:latin typeface="Studio-Feixen-Sans"/>
              </a:rPr>
            </a:br>
            <a:r>
              <a:rPr lang="en-US" b="1" i="0" dirty="0">
                <a:solidFill>
                  <a:srgbClr val="05192D"/>
                </a:solidFill>
                <a:effectLst/>
                <a:latin typeface="Studio-Feixen-Sans"/>
              </a:rPr>
              <a:t>Conclusion:</a:t>
            </a:r>
            <a:br>
              <a:rPr lang="en-US" b="1" i="0" dirty="0">
                <a:solidFill>
                  <a:srgbClr val="05192D"/>
                </a:solidFill>
                <a:effectLst/>
                <a:latin typeface="Studio-Feixen-Sans"/>
              </a:rPr>
            </a:br>
            <a:endParaRPr lang="en-IN" dirty="0"/>
          </a:p>
        </p:txBody>
      </p:sp>
      <p:sp>
        <p:nvSpPr>
          <p:cNvPr id="3" name="Content Placeholder 2">
            <a:extLst>
              <a:ext uri="{FF2B5EF4-FFF2-40B4-BE49-F238E27FC236}">
                <a16:creationId xmlns:a16="http://schemas.microsoft.com/office/drawing/2014/main" id="{684D1687-99C2-DABC-E8F5-0280855450EE}"/>
              </a:ext>
            </a:extLst>
          </p:cNvPr>
          <p:cNvSpPr>
            <a:spLocks noGrp="1"/>
          </p:cNvSpPr>
          <p:nvPr>
            <p:ph idx="1"/>
          </p:nvPr>
        </p:nvSpPr>
        <p:spPr>
          <a:xfrm>
            <a:off x="1066800" y="1810871"/>
            <a:ext cx="10058400" cy="4224169"/>
          </a:xfrm>
        </p:spPr>
        <p:txBody>
          <a:bodyPr>
            <a:normAutofit fontScale="92500" lnSpcReduction="10000"/>
          </a:bodyPr>
          <a:lstStyle/>
          <a:p>
            <a:pPr algn="l"/>
            <a:r>
              <a:rPr lang="en-US" sz="2800" b="0" dirty="0">
                <a:effectLst/>
                <a:latin typeface="Times New Roman" panose="02020603050405020304" pitchFamily="18" charset="0"/>
                <a:cs typeface="Times New Roman" panose="02020603050405020304" pitchFamily="18" charset="0"/>
              </a:rPr>
              <a:t>In this PPT, </a:t>
            </a:r>
            <a:r>
              <a:rPr lang="en-US" sz="2800" dirty="0">
                <a:latin typeface="Times New Roman" panose="02020603050405020304" pitchFamily="18" charset="0"/>
                <a:cs typeface="Times New Roman" panose="02020603050405020304" pitchFamily="18" charset="0"/>
              </a:rPr>
              <a:t>we have </a:t>
            </a:r>
            <a:r>
              <a:rPr lang="en-US" sz="2800" b="0" dirty="0">
                <a:effectLst/>
                <a:latin typeface="Times New Roman" panose="02020603050405020304" pitchFamily="18" charset="0"/>
                <a:cs typeface="Times New Roman" panose="02020603050405020304" pitchFamily="18" charset="0"/>
              </a:rPr>
              <a:t>covered a lot of details about Logistic Regression. </a:t>
            </a:r>
            <a:r>
              <a:rPr lang="en-US" sz="2800" dirty="0">
                <a:latin typeface="Times New Roman" panose="02020603050405020304" pitchFamily="18" charset="0"/>
                <a:cs typeface="Times New Roman" panose="02020603050405020304" pitchFamily="18" charset="0"/>
              </a:rPr>
              <a:t>We</a:t>
            </a:r>
            <a:r>
              <a:rPr lang="en-US" sz="2800" b="0" dirty="0">
                <a:effectLst/>
                <a:latin typeface="Times New Roman" panose="02020603050405020304" pitchFamily="18" charset="0"/>
                <a:cs typeface="Times New Roman" panose="02020603050405020304" pitchFamily="18" charset="0"/>
              </a:rPr>
              <a:t> have learned what logistic regression is, how to build respective models, how to visualize results and some of the theoretical background information. </a:t>
            </a:r>
          </a:p>
          <a:p>
            <a:pPr algn="l"/>
            <a:r>
              <a:rPr lang="en-US" sz="2800" b="0" dirty="0">
                <a:effectLst/>
                <a:latin typeface="Times New Roman" panose="02020603050405020304" pitchFamily="18" charset="0"/>
                <a:cs typeface="Times New Roman" panose="02020603050405020304" pitchFamily="18" charset="0"/>
              </a:rPr>
              <a:t>Also, we covered some basic concepts such as the sigmoid function, maximum likelihood, confusion matrix, ROC curve.</a:t>
            </a:r>
          </a:p>
          <a:p>
            <a:pPr algn="l"/>
            <a:r>
              <a:rPr lang="en-US" sz="2800" b="0" dirty="0">
                <a:effectLst/>
                <a:latin typeface="Times New Roman" panose="02020603050405020304" pitchFamily="18" charset="0"/>
                <a:cs typeface="Times New Roman" panose="02020603050405020304" pitchFamily="18" charset="0"/>
              </a:rPr>
              <a:t> Then, we looked at advantages &amp; disadvantages of logistic regression and then, the different applications of logistic regression.</a:t>
            </a:r>
          </a:p>
          <a:p>
            <a:pPr algn="l"/>
            <a:r>
              <a:rPr lang="en-US" sz="2800" b="0" dirty="0">
                <a:effectLst/>
                <a:latin typeface="Times New Roman" panose="02020603050405020304" pitchFamily="18" charset="0"/>
                <a:cs typeface="Times New Roman" panose="02020603050405020304" pitchFamily="18" charset="0"/>
              </a:rPr>
              <a:t>Hopefully, we can now utilize the Logistic Regression technique to analyze the datasets.</a:t>
            </a:r>
          </a:p>
          <a:p>
            <a:pPr marL="0" indent="0">
              <a:buNone/>
            </a:pPr>
            <a:endParaRPr lang="en-IN" dirty="0"/>
          </a:p>
        </p:txBody>
      </p:sp>
    </p:spTree>
    <p:extLst>
      <p:ext uri="{BB962C8B-B14F-4D97-AF65-F5344CB8AC3E}">
        <p14:creationId xmlns:p14="http://schemas.microsoft.com/office/powerpoint/2010/main" val="4156031577"/>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Thank You Message For Card Presentation Business Expressing Gratitude  Acknowledgment And Appreciation Minimalist Abstract Design With White Cut  Out Paper On Blue Background Stock Photo - Download Image Now - iStock">
            <a:extLst>
              <a:ext uri="{FF2B5EF4-FFF2-40B4-BE49-F238E27FC236}">
                <a16:creationId xmlns:a16="http://schemas.microsoft.com/office/drawing/2014/main" id="{1B02AD38-8369-0771-6783-1BCFDE04F64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3718" y="672353"/>
            <a:ext cx="10542493" cy="5477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525209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2B910-F680-819D-CD54-EA078A868329}"/>
              </a:ext>
            </a:extLst>
          </p:cNvPr>
          <p:cNvSpPr>
            <a:spLocks noGrp="1"/>
          </p:cNvSpPr>
          <p:nvPr>
            <p:ph type="title"/>
          </p:nvPr>
        </p:nvSpPr>
        <p:spPr>
          <a:xfrm>
            <a:off x="1066800" y="731520"/>
            <a:ext cx="10058400" cy="702833"/>
          </a:xfrm>
        </p:spPr>
        <p:style>
          <a:lnRef idx="2">
            <a:schemeClr val="accent1"/>
          </a:lnRef>
          <a:fillRef idx="1">
            <a:schemeClr val="lt1"/>
          </a:fillRef>
          <a:effectRef idx="0">
            <a:schemeClr val="accent1"/>
          </a:effectRef>
          <a:fontRef idx="minor">
            <a:schemeClr val="dk1"/>
          </a:fontRef>
        </p:style>
        <p:txBody>
          <a:bodyPr>
            <a:normAutofit fontScale="90000"/>
          </a:bodyPr>
          <a:lstStyle/>
          <a:p>
            <a:br>
              <a:rPr lang="en-US" dirty="0">
                <a:solidFill>
                  <a:srgbClr val="0070C0"/>
                </a:solidFill>
              </a:rPr>
            </a:br>
            <a:r>
              <a:rPr lang="en-US" dirty="0">
                <a:solidFill>
                  <a:schemeClr val="tx1"/>
                </a:solidFill>
              </a:rPr>
              <a:t>Introduction to Supervised Learning</a:t>
            </a:r>
            <a:r>
              <a:rPr lang="en-US" dirty="0">
                <a:solidFill>
                  <a:srgbClr val="0070C0"/>
                </a:solidFill>
              </a:rPr>
              <a:t>:</a:t>
            </a:r>
            <a:br>
              <a:rPr lang="en-US" b="0" i="0" dirty="0">
                <a:solidFill>
                  <a:srgbClr val="0070C0"/>
                </a:solidFill>
                <a:effectLst/>
                <a:latin typeface="AmazonEmberBold"/>
              </a:rPr>
            </a:br>
            <a:endParaRPr lang="en-IN" dirty="0">
              <a:solidFill>
                <a:srgbClr val="0070C0"/>
              </a:solidFill>
            </a:endParaRPr>
          </a:p>
        </p:txBody>
      </p:sp>
      <p:sp>
        <p:nvSpPr>
          <p:cNvPr id="3" name="Content Placeholder 2">
            <a:extLst>
              <a:ext uri="{FF2B5EF4-FFF2-40B4-BE49-F238E27FC236}">
                <a16:creationId xmlns:a16="http://schemas.microsoft.com/office/drawing/2014/main" id="{DA957D82-8E8A-029C-C0AE-57CC5DD245C3}"/>
              </a:ext>
            </a:extLst>
          </p:cNvPr>
          <p:cNvSpPr>
            <a:spLocks noGrp="1"/>
          </p:cNvSpPr>
          <p:nvPr>
            <p:ph idx="1"/>
          </p:nvPr>
        </p:nvSpPr>
        <p:spPr>
          <a:xfrm>
            <a:off x="1066800" y="1828800"/>
            <a:ext cx="10058400" cy="4500282"/>
          </a:xfrm>
        </p:spPr>
        <p:txBody>
          <a:bodyPr>
            <a:noAutofit/>
          </a:bodyPr>
          <a:lstStyle/>
          <a:p>
            <a:r>
              <a:rPr lang="en-US" dirty="0">
                <a:latin typeface="Times New Roman" panose="02020603050405020304" pitchFamily="18" charset="0"/>
                <a:cs typeface="Times New Roman" panose="02020603050405020304" pitchFamily="18" charset="0"/>
              </a:rPr>
              <a:t>Machine learning has revolutionized the world of business and is helping us build sophisticated applications to solve tough business problems. Using supervised and unsupervised machine learning models, you can solve problems using classification, regression, and clustering algorithms. Here, supervised machine learning known as logistic regression in Python. Logistic regression can be used to solve both classification and regression problems.</a:t>
            </a:r>
          </a:p>
          <a:p>
            <a:r>
              <a:rPr lang="en-US" dirty="0">
                <a:latin typeface="Times New Roman" panose="02020603050405020304" pitchFamily="18" charset="0"/>
                <a:cs typeface="Times New Roman" panose="02020603050405020304" pitchFamily="18" charset="0"/>
              </a:rPr>
              <a:t>Supervised machine learning algorithms derive insights, patterns, and relationships from a labelled training dataset. It means the dataset already contains a known value for the target variable for each record. It is called supervised learning because the process of an algorithm learning from the training dataset is like an instructor supervising the learning process. </a:t>
            </a:r>
          </a:p>
          <a:p>
            <a:r>
              <a:rPr lang="en-US" dirty="0">
                <a:latin typeface="Times New Roman" panose="02020603050405020304" pitchFamily="18" charset="0"/>
                <a:cs typeface="Times New Roman" panose="02020603050405020304" pitchFamily="18" charset="0"/>
              </a:rPr>
              <a:t>Supervised learning problems can be further classified into regression and classification problems. </a:t>
            </a:r>
          </a:p>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 Classification</a:t>
            </a:r>
            <a:r>
              <a:rPr lang="en-US" dirty="0">
                <a:latin typeface="Times New Roman" panose="02020603050405020304" pitchFamily="18" charset="0"/>
                <a:cs typeface="Times New Roman" panose="02020603050405020304" pitchFamily="18" charset="0"/>
              </a:rPr>
              <a:t>: In a classification problem, the output variable is a category, such as “red” or “blue,”                                             disease” or “no disease,” “true” or “false,” etc. </a:t>
            </a:r>
          </a:p>
          <a:p>
            <a:pPr marL="0" indent="0">
              <a:buNone/>
            </a:pPr>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Regression</a:t>
            </a:r>
            <a:r>
              <a:rPr lang="en-US" dirty="0">
                <a:latin typeface="Times New Roman" panose="02020603050405020304" pitchFamily="18" charset="0"/>
                <a:cs typeface="Times New Roman" panose="02020603050405020304" pitchFamily="18" charset="0"/>
              </a:rPr>
              <a:t>: In a regression problem, the output variable is a real continuous value, such as “dollars” or “weight”.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092621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99AA-8E47-F76D-035D-1A2F3DFD3553}"/>
              </a:ext>
            </a:extLst>
          </p:cNvPr>
          <p:cNvSpPr>
            <a:spLocks noGrp="1"/>
          </p:cNvSpPr>
          <p:nvPr>
            <p:ph type="title"/>
          </p:nvPr>
        </p:nvSpPr>
        <p:spPr>
          <a:xfrm>
            <a:off x="1066800" y="642593"/>
            <a:ext cx="10058400" cy="1762125"/>
          </a:xfrm>
        </p:spPr>
        <p:txBody>
          <a:bodyPr>
            <a:normAutofit/>
          </a:bodyPr>
          <a:lstStyle/>
          <a:p>
            <a:r>
              <a:rPr lang="en-US" sz="2400" b="0" i="0" dirty="0">
                <a:solidFill>
                  <a:schemeClr val="tx1"/>
                </a:solidFill>
                <a:effectLst/>
                <a:latin typeface="Roboto" panose="02000000000000000000" pitchFamily="2" charset="0"/>
              </a:rPr>
              <a:t>The following is an example of a supervised learning method where we have labeled data to identify dogs and cats. The algorithm learns from this data and trains a model to predict the new input.</a:t>
            </a:r>
            <a:endParaRPr lang="en-IN" sz="2400" dirty="0">
              <a:solidFill>
                <a:schemeClr val="tx1"/>
              </a:solidFill>
            </a:endParaRPr>
          </a:p>
        </p:txBody>
      </p:sp>
      <p:pic>
        <p:nvPicPr>
          <p:cNvPr id="2088" name="Picture 40" descr="labeled">
            <a:extLst>
              <a:ext uri="{FF2B5EF4-FFF2-40B4-BE49-F238E27FC236}">
                <a16:creationId xmlns:a16="http://schemas.microsoft.com/office/drawing/2014/main" id="{802D76EB-802F-D3F6-6683-3C772BF5979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2563907"/>
            <a:ext cx="10470776" cy="382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6987990"/>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FB8CE-53DD-44B3-8F00-EC19A555C08C}"/>
              </a:ext>
            </a:extLst>
          </p:cNvPr>
          <p:cNvSpPr>
            <a:spLocks noGrp="1"/>
          </p:cNvSpPr>
          <p:nvPr>
            <p:ph type="title"/>
          </p:nvPr>
        </p:nvSpPr>
        <p:spPr>
          <a:xfrm>
            <a:off x="1066800" y="654425"/>
            <a:ext cx="8516471" cy="672352"/>
          </a:xfrm>
        </p:spPr>
        <p:style>
          <a:lnRef idx="2">
            <a:schemeClr val="accent2"/>
          </a:lnRef>
          <a:fillRef idx="1">
            <a:schemeClr val="lt1"/>
          </a:fillRef>
          <a:effectRef idx="0">
            <a:schemeClr val="accent2"/>
          </a:effectRef>
          <a:fontRef idx="minor">
            <a:schemeClr val="dk1"/>
          </a:fontRef>
        </p:style>
        <p:txBody>
          <a:bodyPr>
            <a:normAutofit fontScale="90000"/>
          </a:bodyPr>
          <a:lstStyle/>
          <a:p>
            <a:br>
              <a:rPr lang="en-US" b="0" i="0" dirty="0">
                <a:solidFill>
                  <a:schemeClr val="tx1"/>
                </a:solidFill>
                <a:effectLst/>
                <a:latin typeface="AmazonEmberBold"/>
              </a:rPr>
            </a:br>
            <a:r>
              <a:rPr lang="en-US" b="0" i="0" dirty="0">
                <a:solidFill>
                  <a:schemeClr val="tx1"/>
                </a:solidFill>
                <a:effectLst/>
                <a:latin typeface="AmazonEmberBold"/>
              </a:rPr>
              <a:t>Why is logistic regression important?</a:t>
            </a:r>
            <a:br>
              <a:rPr lang="en-US" b="0" i="0" dirty="0">
                <a:solidFill>
                  <a:schemeClr val="tx1"/>
                </a:solidFill>
                <a:effectLst/>
                <a:latin typeface="AmazonEmberBold"/>
              </a:rPr>
            </a:br>
            <a:endParaRPr lang="en-IN" dirty="0">
              <a:solidFill>
                <a:schemeClr val="tx1"/>
              </a:solidFill>
            </a:endParaRPr>
          </a:p>
        </p:txBody>
      </p:sp>
      <p:sp>
        <p:nvSpPr>
          <p:cNvPr id="3" name="Content Placeholder 2">
            <a:extLst>
              <a:ext uri="{FF2B5EF4-FFF2-40B4-BE49-F238E27FC236}">
                <a16:creationId xmlns:a16="http://schemas.microsoft.com/office/drawing/2014/main" id="{D55A91DB-F0ED-C0BE-4122-CEAF27B543A4}"/>
              </a:ext>
            </a:extLst>
          </p:cNvPr>
          <p:cNvSpPr>
            <a:spLocks noGrp="1"/>
          </p:cNvSpPr>
          <p:nvPr>
            <p:ph idx="1"/>
          </p:nvPr>
        </p:nvSpPr>
        <p:spPr>
          <a:xfrm>
            <a:off x="1066800" y="1488141"/>
            <a:ext cx="10058400" cy="4814047"/>
          </a:xfrm>
        </p:spPr>
        <p:txBody>
          <a:bodyPr>
            <a:normAutofit fontScale="92500" lnSpcReduction="20000"/>
          </a:bodyPr>
          <a:lstStyle/>
          <a:p>
            <a:pPr marL="0" indent="0" algn="l">
              <a:buNone/>
            </a:pPr>
            <a:r>
              <a:rPr lang="en-US" sz="3000" dirty="0">
                <a:solidFill>
                  <a:srgbClr val="333333"/>
                </a:solidFill>
                <a:latin typeface="AmazonEmber"/>
              </a:rPr>
              <a:t>S</a:t>
            </a:r>
            <a:r>
              <a:rPr lang="en-US" sz="3000" b="0" i="0" dirty="0">
                <a:solidFill>
                  <a:srgbClr val="333333"/>
                </a:solidFill>
                <a:effectLst/>
                <a:latin typeface="AmazonEmber"/>
              </a:rPr>
              <a:t>ome benefits of using logistic regression over other ML techniques:</a:t>
            </a:r>
          </a:p>
          <a:p>
            <a:pPr algn="l"/>
            <a:r>
              <a:rPr lang="en-US" b="1" i="0" dirty="0">
                <a:solidFill>
                  <a:srgbClr val="333333"/>
                </a:solidFill>
                <a:effectLst/>
                <a:latin typeface="AmazonEmberBold"/>
              </a:rPr>
              <a:t>Simplicity :</a:t>
            </a:r>
            <a:endParaRPr lang="en-US" b="1" i="0" dirty="0">
              <a:solidFill>
                <a:srgbClr val="333333"/>
              </a:solidFill>
              <a:effectLst/>
              <a:latin typeface="AmazonEmber"/>
            </a:endParaRPr>
          </a:p>
          <a:p>
            <a:pPr marL="0" indent="0" algn="l">
              <a:buNone/>
            </a:pPr>
            <a:r>
              <a:rPr lang="en-US" b="0" i="0" dirty="0">
                <a:solidFill>
                  <a:srgbClr val="333333"/>
                </a:solidFill>
                <a:effectLst/>
                <a:latin typeface="AmazonEmber"/>
              </a:rPr>
              <a:t>   Logistic regression models are mathematically less complex than other ML methods. Therefore, you can implement them even if no one on your team has in-depth ML expertise.</a:t>
            </a:r>
          </a:p>
          <a:p>
            <a:pPr algn="l"/>
            <a:r>
              <a:rPr lang="en-US" b="1" i="0" dirty="0">
                <a:solidFill>
                  <a:srgbClr val="333333"/>
                </a:solidFill>
                <a:effectLst/>
                <a:latin typeface="AmazonEmberBold"/>
              </a:rPr>
              <a:t>Speed:</a:t>
            </a:r>
            <a:endParaRPr lang="en-US" b="1" i="0" dirty="0">
              <a:solidFill>
                <a:srgbClr val="333333"/>
              </a:solidFill>
              <a:effectLst/>
              <a:latin typeface="AmazonEmber"/>
            </a:endParaRPr>
          </a:p>
          <a:p>
            <a:pPr marL="0" indent="0" algn="l">
              <a:buNone/>
            </a:pPr>
            <a:r>
              <a:rPr lang="en-US" b="0" i="0" dirty="0">
                <a:solidFill>
                  <a:srgbClr val="333333"/>
                </a:solidFill>
                <a:effectLst/>
                <a:latin typeface="AmazonEmber"/>
              </a:rPr>
              <a:t>   Logistic regression models can process large volumes of data at high speed because they require less computational capacity, such as memory and processing power. This makes them ideal for organizations that are starting with ML projects to gain some quick wins.</a:t>
            </a:r>
          </a:p>
          <a:p>
            <a:pPr algn="l"/>
            <a:r>
              <a:rPr lang="en-US" b="1" i="0" dirty="0">
                <a:solidFill>
                  <a:srgbClr val="333333"/>
                </a:solidFill>
                <a:effectLst/>
                <a:latin typeface="AmazonEmberBold"/>
              </a:rPr>
              <a:t>Flexibility:</a:t>
            </a:r>
            <a:endParaRPr lang="en-US" b="1" i="0" dirty="0">
              <a:solidFill>
                <a:srgbClr val="333333"/>
              </a:solidFill>
              <a:effectLst/>
              <a:latin typeface="AmazonEmber"/>
            </a:endParaRPr>
          </a:p>
          <a:p>
            <a:pPr marL="0" indent="0" algn="l">
              <a:buNone/>
            </a:pPr>
            <a:r>
              <a:rPr lang="en-US" b="0" i="0" dirty="0">
                <a:solidFill>
                  <a:srgbClr val="333333"/>
                </a:solidFill>
                <a:effectLst/>
                <a:latin typeface="AmazonEmber"/>
              </a:rPr>
              <a:t>   You can use logistic regression to find answers to questions that have two or more finite outcomes. You can also use it to preprocess data. For example, you can sort data with a large range of values, such as bank transactions, into a smaller, finite range of values by using logistic regression. You can then process this smaller data set by using other ML techniques for more accurate analysis.</a:t>
            </a:r>
          </a:p>
          <a:p>
            <a:pPr algn="l"/>
            <a:r>
              <a:rPr lang="en-US" b="1" i="0" dirty="0">
                <a:solidFill>
                  <a:srgbClr val="333333"/>
                </a:solidFill>
                <a:effectLst/>
                <a:latin typeface="AmazonEmberBold"/>
              </a:rPr>
              <a:t>Visibility:</a:t>
            </a:r>
            <a:endParaRPr lang="en-US" b="1" i="0" dirty="0">
              <a:solidFill>
                <a:srgbClr val="333333"/>
              </a:solidFill>
              <a:effectLst/>
              <a:latin typeface="AmazonEmber"/>
            </a:endParaRPr>
          </a:p>
          <a:p>
            <a:pPr marL="0" indent="0" algn="l">
              <a:buNone/>
            </a:pPr>
            <a:r>
              <a:rPr lang="en-US" b="0" i="0" dirty="0">
                <a:solidFill>
                  <a:srgbClr val="333333"/>
                </a:solidFill>
                <a:effectLst/>
                <a:latin typeface="AmazonEmber"/>
              </a:rPr>
              <a:t>  Logistic regression analysis gives developers greater visibility into internal software processes than do other data analysis techniques. Troubleshooting and error correction are also easier because the calculations are less complex.</a:t>
            </a:r>
          </a:p>
          <a:p>
            <a:pPr marL="0" indent="0">
              <a:buNone/>
            </a:pPr>
            <a:endParaRPr lang="en-IN" dirty="0"/>
          </a:p>
        </p:txBody>
      </p:sp>
    </p:spTree>
    <p:extLst>
      <p:ext uri="{BB962C8B-B14F-4D97-AF65-F5344CB8AC3E}">
        <p14:creationId xmlns:p14="http://schemas.microsoft.com/office/powerpoint/2010/main" val="2885453454"/>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1AB9E-13FD-7EC0-A051-AE7AE54C235C}"/>
              </a:ext>
            </a:extLst>
          </p:cNvPr>
          <p:cNvSpPr>
            <a:spLocks noGrp="1"/>
          </p:cNvSpPr>
          <p:nvPr>
            <p:ph type="title"/>
          </p:nvPr>
        </p:nvSpPr>
        <p:spPr>
          <a:xfrm>
            <a:off x="1066800" y="642594"/>
            <a:ext cx="6642847" cy="863477"/>
          </a:xfrm>
        </p:spPr>
        <p:style>
          <a:lnRef idx="2">
            <a:schemeClr val="accent2"/>
          </a:lnRef>
          <a:fillRef idx="1">
            <a:schemeClr val="lt1"/>
          </a:fillRef>
          <a:effectRef idx="0">
            <a:schemeClr val="accent2"/>
          </a:effectRef>
          <a:fontRef idx="minor">
            <a:schemeClr val="dk1"/>
          </a:fontRef>
        </p:style>
        <p:txBody>
          <a:bodyPr>
            <a:normAutofit fontScale="90000"/>
          </a:bodyPr>
          <a:lstStyle/>
          <a:p>
            <a:br>
              <a:rPr lang="en-IN" b="1" i="0" dirty="0">
                <a:solidFill>
                  <a:schemeClr val="tx1"/>
                </a:solidFill>
                <a:effectLst/>
                <a:latin typeface="Studio-Feixen-Sans"/>
              </a:rPr>
            </a:br>
            <a:r>
              <a:rPr lang="en-IN" b="1" i="0" dirty="0">
                <a:solidFill>
                  <a:schemeClr val="tx1"/>
                </a:solidFill>
                <a:effectLst/>
                <a:latin typeface="Studio-Feixen-Sans"/>
              </a:rPr>
              <a:t>What is Logistic Regression?</a:t>
            </a:r>
            <a:br>
              <a:rPr lang="en-IN" b="1" i="0" dirty="0">
                <a:solidFill>
                  <a:schemeClr val="tx1"/>
                </a:solidFill>
                <a:effectLst/>
                <a:latin typeface="Studio-Feixen-Sans"/>
              </a:rPr>
            </a:br>
            <a:endParaRPr lang="en-IN" dirty="0">
              <a:solidFill>
                <a:schemeClr val="tx1"/>
              </a:solidFill>
            </a:endParaRPr>
          </a:p>
        </p:txBody>
      </p:sp>
      <p:sp>
        <p:nvSpPr>
          <p:cNvPr id="3" name="Content Placeholder 2">
            <a:extLst>
              <a:ext uri="{FF2B5EF4-FFF2-40B4-BE49-F238E27FC236}">
                <a16:creationId xmlns:a16="http://schemas.microsoft.com/office/drawing/2014/main" id="{D6156EFA-51BE-C00D-BCC4-58C9212C44B7}"/>
              </a:ext>
            </a:extLst>
          </p:cNvPr>
          <p:cNvSpPr>
            <a:spLocks noGrp="1"/>
          </p:cNvSpPr>
          <p:nvPr>
            <p:ph idx="1"/>
          </p:nvPr>
        </p:nvSpPr>
        <p:spPr>
          <a:xfrm>
            <a:off x="1066800" y="1613647"/>
            <a:ext cx="10058400" cy="4421393"/>
          </a:xfrm>
        </p:spPr>
        <p:txBody>
          <a:bodyPr>
            <a:normAutofit fontScale="92500" lnSpcReduction="10000"/>
          </a:bodyPr>
          <a:lstStyle/>
          <a:p>
            <a:pPr algn="l"/>
            <a:r>
              <a:rPr lang="en-US" sz="2400" b="0" i="0" dirty="0">
                <a:effectLst/>
                <a:latin typeface="Times New Roman" panose="02020603050405020304" pitchFamily="18" charset="0"/>
                <a:cs typeface="Times New Roman" panose="02020603050405020304" pitchFamily="18" charset="0"/>
              </a:rPr>
              <a:t>Logistic regression is a statistical method that is used for building machine learning models where the dependent variable is dichotomous: i.e. binary. Logistic regression is used to describe data and the relationship between one dependent variable and one or more independent variables. The independent variables can be nominal, ordinal, or of interval type</a:t>
            </a:r>
            <a:r>
              <a:rPr lang="en-US" sz="2400" b="0" i="0" dirty="0">
                <a:solidFill>
                  <a:srgbClr val="51565E"/>
                </a:solidFill>
                <a:effectLst/>
                <a:latin typeface="Times New Roman" panose="02020603050405020304" pitchFamily="18" charset="0"/>
                <a:cs typeface="Times New Roman" panose="02020603050405020304" pitchFamily="18" charset="0"/>
              </a:rPr>
              <a:t>.</a:t>
            </a:r>
          </a:p>
          <a:p>
            <a:r>
              <a:rPr lang="en-US" sz="2400" b="0" i="0" dirty="0">
                <a:effectLst/>
                <a:latin typeface="Times New Roman" panose="02020603050405020304" pitchFamily="18" charset="0"/>
                <a:cs typeface="Times New Roman" panose="02020603050405020304" pitchFamily="18" charset="0"/>
              </a:rPr>
              <a:t>Logistic regression is a data analysis technique that uses mathematics to find the relationships between two data factors. It then uses this relationship to predict the value of one of those factors based on the other. The prediction usually has a finite number of outcomes, like yes or no.</a:t>
            </a:r>
          </a:p>
          <a:p>
            <a:r>
              <a:rPr lang="en-US" sz="2400" b="0" i="0" dirty="0">
                <a:solidFill>
                  <a:srgbClr val="05192D"/>
                </a:solidFill>
                <a:effectLst/>
                <a:latin typeface="Studio-Feixen-Sans"/>
              </a:rPr>
              <a:t> </a:t>
            </a:r>
            <a:r>
              <a:rPr lang="en-US" sz="2400" b="0" i="0" dirty="0">
                <a:effectLst/>
                <a:latin typeface="Times New Roman" panose="02020603050405020304" pitchFamily="18" charset="0"/>
                <a:cs typeface="Times New Roman" panose="02020603050405020304" pitchFamily="18" charset="0"/>
              </a:rPr>
              <a:t>It is easy to implement and can be used as the baseline for any binary classification problem. Its basic fundamental concepts are also constructive in deep learning. Logistic regression describes and estimates the relationship between one dependent binary variable and independent variables.</a:t>
            </a:r>
          </a:p>
          <a:p>
            <a:pPr marL="0" indent="0">
              <a:buNone/>
            </a:pPr>
            <a:endParaRPr lang="en-IN" dirty="0"/>
          </a:p>
        </p:txBody>
      </p:sp>
    </p:spTree>
    <p:extLst>
      <p:ext uri="{BB962C8B-B14F-4D97-AF65-F5344CB8AC3E}">
        <p14:creationId xmlns:p14="http://schemas.microsoft.com/office/powerpoint/2010/main" val="2274829147"/>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60192D-AEF6-A813-C450-AC55526CE67E}"/>
              </a:ext>
            </a:extLst>
          </p:cNvPr>
          <p:cNvSpPr>
            <a:spLocks noGrp="1"/>
          </p:cNvSpPr>
          <p:nvPr>
            <p:ph idx="1"/>
          </p:nvPr>
        </p:nvSpPr>
        <p:spPr>
          <a:xfrm>
            <a:off x="457200" y="475129"/>
            <a:ext cx="11331388" cy="5988413"/>
          </a:xfrm>
        </p:spPr>
        <p:txBody>
          <a:bodyPr/>
          <a:lstStyle/>
          <a:p>
            <a:r>
              <a:rPr lang="en-US" b="0" i="0" dirty="0">
                <a:solidFill>
                  <a:srgbClr val="05192D"/>
                </a:solidFill>
                <a:effectLst/>
                <a:latin typeface="Studio-Feixen-Sans"/>
              </a:rPr>
              <a:t>It is a special case of linear regression where the target variable is categorical in nature. It uses a log of odds as the dependent variable. Logistic Regression predicts the probability of occurrence of a binary event utilizing a logit function.</a:t>
            </a:r>
          </a:p>
          <a:p>
            <a:pPr marL="0" indent="0">
              <a:buNone/>
            </a:pPr>
            <a:r>
              <a:rPr lang="en-IN" b="1" i="0" dirty="0">
                <a:solidFill>
                  <a:srgbClr val="05192D"/>
                </a:solidFill>
                <a:effectLst/>
                <a:latin typeface="Studio-Feixen-Sans"/>
              </a:rPr>
              <a:t>Linear Regression Equation:</a:t>
            </a:r>
            <a:endParaRPr lang="en-US" b="0" i="0" dirty="0">
              <a:solidFill>
                <a:srgbClr val="05192D"/>
              </a:solidFill>
              <a:effectLst/>
              <a:latin typeface="Studio-Feixen-Sans"/>
            </a:endParaRPr>
          </a:p>
          <a:p>
            <a:pPr marL="0" indent="0" algn="ctr">
              <a:buNone/>
            </a:pPr>
            <a:endParaRPr lang="en-IN" dirty="0"/>
          </a:p>
          <a:p>
            <a:pPr marL="0" indent="0">
              <a:buNone/>
            </a:pPr>
            <a:endParaRPr lang="en-US" b="0" i="0" dirty="0">
              <a:solidFill>
                <a:srgbClr val="05192D"/>
              </a:solidFill>
              <a:effectLst/>
              <a:latin typeface="Studio-Feixen-Sans"/>
            </a:endParaRPr>
          </a:p>
          <a:p>
            <a:pPr marL="0" indent="0">
              <a:buNone/>
            </a:pPr>
            <a:r>
              <a:rPr lang="en-US" b="0" i="0" dirty="0">
                <a:solidFill>
                  <a:srgbClr val="05192D"/>
                </a:solidFill>
                <a:effectLst/>
                <a:latin typeface="Studio-Feixen-Sans"/>
              </a:rPr>
              <a:t>Where, y is a dependent variable and x1, x2 ... and </a:t>
            </a:r>
            <a:r>
              <a:rPr lang="en-US" b="0" i="0" dirty="0" err="1">
                <a:solidFill>
                  <a:srgbClr val="05192D"/>
                </a:solidFill>
                <a:effectLst/>
                <a:latin typeface="Studio-Feixen-Sans"/>
              </a:rPr>
              <a:t>Xn</a:t>
            </a:r>
            <a:r>
              <a:rPr lang="en-US" b="0" i="0" dirty="0">
                <a:solidFill>
                  <a:srgbClr val="05192D"/>
                </a:solidFill>
                <a:effectLst/>
                <a:latin typeface="Studio-Feixen-Sans"/>
              </a:rPr>
              <a:t> are explanatory variables.</a:t>
            </a:r>
          </a:p>
          <a:p>
            <a:pPr marL="0" indent="0">
              <a:buNone/>
            </a:pPr>
            <a:r>
              <a:rPr lang="en-IN" b="1" i="0" dirty="0">
                <a:solidFill>
                  <a:srgbClr val="05192D"/>
                </a:solidFill>
                <a:effectLst/>
                <a:latin typeface="Studio-Feixen-Sans"/>
              </a:rPr>
              <a:t>Sigmoid Function:</a:t>
            </a:r>
            <a:endParaRPr lang="en-US" dirty="0">
              <a:solidFill>
                <a:srgbClr val="05192D"/>
              </a:solidFill>
              <a:latin typeface="Studio-Feixen-Sans"/>
            </a:endParaRPr>
          </a:p>
          <a:p>
            <a:pPr marL="0" indent="0">
              <a:buNone/>
            </a:pPr>
            <a:endParaRPr lang="en-IN" dirty="0"/>
          </a:p>
          <a:p>
            <a:pPr marL="0" indent="0" algn="ctr">
              <a:buNone/>
            </a:pPr>
            <a:endParaRPr lang="en-IN" dirty="0"/>
          </a:p>
          <a:p>
            <a:pPr marL="0" indent="0" algn="ctr">
              <a:buNone/>
            </a:pPr>
            <a:endParaRPr lang="en-IN" dirty="0"/>
          </a:p>
          <a:p>
            <a:pPr marL="0" indent="0">
              <a:buNone/>
            </a:pPr>
            <a:r>
              <a:rPr lang="en-US" b="1" i="0" dirty="0">
                <a:solidFill>
                  <a:srgbClr val="05192D"/>
                </a:solidFill>
                <a:effectLst/>
                <a:latin typeface="Studio-Feixen-Sans"/>
              </a:rPr>
              <a:t>Apply Sigmoid function on linear regression:</a:t>
            </a:r>
            <a:endParaRPr lang="en-IN" b="1" i="0" dirty="0">
              <a:solidFill>
                <a:srgbClr val="05192D"/>
              </a:solidFill>
              <a:effectLst/>
              <a:latin typeface="Studio-Feixen-Sans"/>
            </a:endParaRPr>
          </a:p>
          <a:p>
            <a:pPr marL="0" indent="0">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buNone/>
            </a:pPr>
            <a:endParaRPr lang="en-IN" dirty="0"/>
          </a:p>
        </p:txBody>
      </p:sp>
      <p:pic>
        <p:nvPicPr>
          <p:cNvPr id="3092" name="Picture 20" descr="eq1">
            <a:extLst>
              <a:ext uri="{FF2B5EF4-FFF2-40B4-BE49-F238E27FC236}">
                <a16:creationId xmlns:a16="http://schemas.microsoft.com/office/drawing/2014/main" id="{04EB218D-89B0-6755-CDB3-A4EBD8314D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0238" y="1846727"/>
            <a:ext cx="6372225" cy="368954"/>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22" descr="eq2">
            <a:extLst>
              <a:ext uri="{FF2B5EF4-FFF2-40B4-BE49-F238E27FC236}">
                <a16:creationId xmlns:a16="http://schemas.microsoft.com/office/drawing/2014/main" id="{B8C3C2A7-5C21-0EEF-814B-46A2CA6501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2712" y="3386405"/>
            <a:ext cx="2105025" cy="838200"/>
          </a:xfrm>
          <a:prstGeom prst="rect">
            <a:avLst/>
          </a:prstGeom>
          <a:noFill/>
          <a:extLst>
            <a:ext uri="{909E8E84-426E-40DD-AFC4-6F175D3DCCD1}">
              <a14:hiddenFill xmlns:a14="http://schemas.microsoft.com/office/drawing/2010/main">
                <a:solidFill>
                  <a:srgbClr val="FFFFFF"/>
                </a:solidFill>
              </a14:hiddenFill>
            </a:ext>
          </a:extLst>
        </p:spPr>
      </p:pic>
      <p:pic>
        <p:nvPicPr>
          <p:cNvPr id="3096" name="Picture 24" descr="eq3">
            <a:extLst>
              <a:ext uri="{FF2B5EF4-FFF2-40B4-BE49-F238E27FC236}">
                <a16:creationId xmlns:a16="http://schemas.microsoft.com/office/drawing/2014/main" id="{7333F686-814A-40D6-EB55-34C0F4AE31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4941512"/>
            <a:ext cx="6248400"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99697"/>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1B18A-70DE-A68D-FA6C-1DD38E62219D}"/>
              </a:ext>
            </a:extLst>
          </p:cNvPr>
          <p:cNvSpPr>
            <a:spLocks noGrp="1"/>
          </p:cNvSpPr>
          <p:nvPr>
            <p:ph type="title"/>
          </p:nvPr>
        </p:nvSpPr>
        <p:spPr>
          <a:xfrm>
            <a:off x="1066800" y="642594"/>
            <a:ext cx="9359153" cy="782793"/>
          </a:xfrm>
        </p:spPr>
        <p:style>
          <a:lnRef idx="2">
            <a:schemeClr val="accent1"/>
          </a:lnRef>
          <a:fillRef idx="1">
            <a:schemeClr val="lt1"/>
          </a:fillRef>
          <a:effectRef idx="0">
            <a:schemeClr val="accent1"/>
          </a:effectRef>
          <a:fontRef idx="minor">
            <a:schemeClr val="dk1"/>
          </a:fontRef>
        </p:style>
        <p:txBody>
          <a:bodyPr>
            <a:normAutofit fontScale="90000"/>
          </a:bodyPr>
          <a:lstStyle/>
          <a:p>
            <a:br>
              <a:rPr lang="en-US" b="1" i="0" dirty="0">
                <a:solidFill>
                  <a:srgbClr val="05192D"/>
                </a:solidFill>
                <a:effectLst/>
                <a:latin typeface="Studio-Feixen-Sans"/>
              </a:rPr>
            </a:br>
            <a:r>
              <a:rPr lang="en-US" b="1" i="0" dirty="0">
                <a:solidFill>
                  <a:srgbClr val="05192D"/>
                </a:solidFill>
                <a:effectLst/>
                <a:latin typeface="Studio-Feixen-Sans"/>
              </a:rPr>
              <a:t>Linear Regression Vs. Logistic Regression</a:t>
            </a:r>
            <a:br>
              <a:rPr lang="en-US" b="1" i="0" dirty="0">
                <a:solidFill>
                  <a:srgbClr val="05192D"/>
                </a:solidFill>
                <a:effectLst/>
                <a:latin typeface="Studio-Feixen-Sans"/>
              </a:rPr>
            </a:br>
            <a:endParaRPr lang="en-IN" dirty="0"/>
          </a:p>
        </p:txBody>
      </p:sp>
      <p:sp>
        <p:nvSpPr>
          <p:cNvPr id="3" name="Content Placeholder 2">
            <a:extLst>
              <a:ext uri="{FF2B5EF4-FFF2-40B4-BE49-F238E27FC236}">
                <a16:creationId xmlns:a16="http://schemas.microsoft.com/office/drawing/2014/main" id="{E9FD34EB-CF16-21BB-7DF2-D15B492707C4}"/>
              </a:ext>
            </a:extLst>
          </p:cNvPr>
          <p:cNvSpPr>
            <a:spLocks noGrp="1"/>
          </p:cNvSpPr>
          <p:nvPr>
            <p:ph idx="1"/>
          </p:nvPr>
        </p:nvSpPr>
        <p:spPr>
          <a:xfrm>
            <a:off x="1066800" y="1488141"/>
            <a:ext cx="10058400" cy="4546899"/>
          </a:xfrm>
        </p:spPr>
        <p:txBody>
          <a:bodyPr/>
          <a:lstStyle/>
          <a:p>
            <a:pPr marL="0" indent="0" algn="l">
              <a:buNone/>
            </a:pPr>
            <a:r>
              <a:rPr lang="en-US" b="0" i="0" dirty="0">
                <a:solidFill>
                  <a:srgbClr val="05192D"/>
                </a:solidFill>
                <a:effectLst/>
                <a:latin typeface="Studio-Feixen-Sans"/>
              </a:rPr>
              <a:t>Linear regression gives you a continuous output, but logistic regression provides a constant output. An example of the continuous output is house price and stock price. Example's of the discrete output is predicting whether a patient has cancer or not, predicting whether the customer will churn. Linear regression is estimated using Ordinary Least Squares (OLS) while logistic regression is estimated using Maximum Likelihood Estimation (MLE) approach.</a:t>
            </a:r>
          </a:p>
          <a:p>
            <a:pPr marL="0" indent="0">
              <a:buNone/>
            </a:pPr>
            <a:endParaRPr lang="en-IN" dirty="0"/>
          </a:p>
        </p:txBody>
      </p:sp>
      <p:pic>
        <p:nvPicPr>
          <p:cNvPr id="4098" name="Picture 2" descr="Regression charts">
            <a:extLst>
              <a:ext uri="{FF2B5EF4-FFF2-40B4-BE49-F238E27FC236}">
                <a16:creationId xmlns:a16="http://schemas.microsoft.com/office/drawing/2014/main" id="{3E0B7D90-FD80-9909-3B22-095E9248B7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3188" y="3180511"/>
            <a:ext cx="6905625" cy="311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330758"/>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D2BC6-2DAC-A92D-2B8F-919091243FAD}"/>
              </a:ext>
            </a:extLst>
          </p:cNvPr>
          <p:cNvSpPr>
            <a:spLocks noGrp="1"/>
          </p:cNvSpPr>
          <p:nvPr>
            <p:ph type="title"/>
          </p:nvPr>
        </p:nvSpPr>
        <p:spPr>
          <a:xfrm>
            <a:off x="995082" y="618564"/>
            <a:ext cx="10058400" cy="1443317"/>
          </a:xfrm>
        </p:spPr>
        <p:style>
          <a:lnRef idx="2">
            <a:schemeClr val="accent1"/>
          </a:lnRef>
          <a:fillRef idx="1">
            <a:schemeClr val="lt1"/>
          </a:fillRef>
          <a:effectRef idx="0">
            <a:schemeClr val="accent1"/>
          </a:effectRef>
          <a:fontRef idx="minor">
            <a:schemeClr val="dk1"/>
          </a:fontRef>
        </p:style>
        <p:txBody>
          <a:bodyPr>
            <a:normAutofit fontScale="90000"/>
          </a:bodyPr>
          <a:lstStyle/>
          <a:p>
            <a:br>
              <a:rPr lang="en-US" b="1" i="0" dirty="0">
                <a:solidFill>
                  <a:srgbClr val="05192D"/>
                </a:solidFill>
                <a:effectLst/>
                <a:latin typeface="Studio-Feixen-Sans"/>
              </a:rPr>
            </a:br>
            <a:r>
              <a:rPr lang="en-US" b="1" i="0" dirty="0">
                <a:solidFill>
                  <a:srgbClr val="05192D"/>
                </a:solidFill>
                <a:effectLst/>
                <a:latin typeface="Studio-Feixen-Sans"/>
              </a:rPr>
              <a:t>Maximum Likelihood Estimation Vs. Least Square Method</a:t>
            </a:r>
            <a:br>
              <a:rPr lang="en-US" b="1" i="0" dirty="0">
                <a:solidFill>
                  <a:srgbClr val="05192D"/>
                </a:solidFill>
                <a:effectLst/>
                <a:latin typeface="Studio-Feixen-Sans"/>
              </a:rPr>
            </a:br>
            <a:endParaRPr lang="en-IN" dirty="0"/>
          </a:p>
        </p:txBody>
      </p:sp>
      <p:sp>
        <p:nvSpPr>
          <p:cNvPr id="3" name="Content Placeholder 2">
            <a:extLst>
              <a:ext uri="{FF2B5EF4-FFF2-40B4-BE49-F238E27FC236}">
                <a16:creationId xmlns:a16="http://schemas.microsoft.com/office/drawing/2014/main" id="{E3C1BB58-259A-029D-3719-3DE42A8574C6}"/>
              </a:ext>
            </a:extLst>
          </p:cNvPr>
          <p:cNvSpPr>
            <a:spLocks noGrp="1"/>
          </p:cNvSpPr>
          <p:nvPr>
            <p:ph idx="1"/>
          </p:nvPr>
        </p:nvSpPr>
        <p:spPr>
          <a:xfrm>
            <a:off x="1066800" y="2402540"/>
            <a:ext cx="10058400" cy="3693460"/>
          </a:xfrm>
        </p:spPr>
        <p:txBody>
          <a:bodyPr>
            <a:normAutofit/>
          </a:bodyPr>
          <a:lstStyle/>
          <a:p>
            <a:pPr algn="l"/>
            <a:r>
              <a:rPr lang="en-US" sz="2000" b="0" i="0" dirty="0">
                <a:solidFill>
                  <a:srgbClr val="05192D"/>
                </a:solidFill>
                <a:effectLst/>
                <a:latin typeface="Studio-Feixen-Sans"/>
              </a:rPr>
              <a:t>The MLE is a "likelihood" maximization method, while OLS is a distance-minimizing approximation method. Maximizing the likelihood function determines the parameters that are most likely to produce the observed data. From a statistical point of view, MLE sets the mean and variance as parameters in determining the specific parametric values for a given model. This set of parameters can be used for predicting the data needed in a normal distribution.</a:t>
            </a:r>
          </a:p>
          <a:p>
            <a:pPr algn="l"/>
            <a:r>
              <a:rPr lang="en-US" sz="2000" b="0" i="0" dirty="0">
                <a:solidFill>
                  <a:srgbClr val="05192D"/>
                </a:solidFill>
                <a:effectLst/>
                <a:latin typeface="Studio-Feixen-Sans"/>
              </a:rPr>
              <a:t>Ordinary Least squares estimates are computed by fitting a regression line on given data points that has the minimum sum of the squared deviations (least square error). Both are used to estimate the parameters of a linear regression model. MLE assumes a joint probability mass function, while OLS doesn't require any stochastic assumptions for minimizing distance.</a:t>
            </a:r>
          </a:p>
          <a:p>
            <a:pPr marL="0" indent="0">
              <a:buNone/>
            </a:pPr>
            <a:endParaRPr lang="en-IN" dirty="0"/>
          </a:p>
        </p:txBody>
      </p:sp>
    </p:spTree>
    <p:extLst>
      <p:ext uri="{BB962C8B-B14F-4D97-AF65-F5344CB8AC3E}">
        <p14:creationId xmlns:p14="http://schemas.microsoft.com/office/powerpoint/2010/main" val="2352702201"/>
      </p:ext>
    </p:extLst>
  </p:cSld>
  <p:clrMapOvr>
    <a:masterClrMapping/>
  </p:clrMapOvr>
  <p:transition spd="med">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373545"/>
      </a:dk2>
      <a:lt2>
        <a:srgbClr val="BCD0E0"/>
      </a:lt2>
      <a:accent1>
        <a:srgbClr val="3494BA"/>
      </a:accent1>
      <a:accent2>
        <a:srgbClr val="58B6C0"/>
      </a:accent2>
      <a:accent3>
        <a:srgbClr val="75BDA7"/>
      </a:accent3>
      <a:accent4>
        <a:srgbClr val="7A8C8E"/>
      </a:accent4>
      <a:accent5>
        <a:srgbClr val="84ACB6"/>
      </a:accent5>
      <a:accent6>
        <a:srgbClr val="6793CD"/>
      </a:accent6>
      <a:hlink>
        <a:srgbClr val="6B9F25"/>
      </a:hlink>
      <a:folHlink>
        <a:srgbClr val="9F6715"/>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913DB040-6816-4415-960D-8178C785755E}"/>
    </a:ext>
  </a:extLst>
</a:theme>
</file>

<file path=docProps/app.xml><?xml version="1.0" encoding="utf-8"?>
<Properties xmlns="http://schemas.openxmlformats.org/officeDocument/2006/extended-properties" xmlns:vt="http://schemas.openxmlformats.org/officeDocument/2006/docPropsVTypes">
  <Template>Integral</Template>
  <TotalTime>1337</TotalTime>
  <Words>2273</Words>
  <Application>Microsoft Office PowerPoint</Application>
  <PresentationFormat>Widescreen</PresentationFormat>
  <Paragraphs>161</Paragraphs>
  <Slides>23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AmazonEmber</vt:lpstr>
      <vt:lpstr>AmazonEmberBold</vt:lpstr>
      <vt:lpstr>Arial</vt:lpstr>
      <vt:lpstr>Arial</vt:lpstr>
      <vt:lpstr>Century Gothic</vt:lpstr>
      <vt:lpstr>Roboto</vt:lpstr>
      <vt:lpstr>sohne</vt:lpstr>
      <vt:lpstr>source-serif-pro</vt:lpstr>
      <vt:lpstr>Studio-Feixen-Sans</vt:lpstr>
      <vt:lpstr>Times New Roman</vt:lpstr>
      <vt:lpstr>Wingdings</vt:lpstr>
      <vt:lpstr>Savon</vt:lpstr>
      <vt:lpstr>Logistic regression</vt:lpstr>
      <vt:lpstr>Outline:</vt:lpstr>
      <vt:lpstr> Introduction to Supervised Learning: </vt:lpstr>
      <vt:lpstr>The following is an example of a supervised learning method where we have labeled data to identify dogs and cats. The algorithm learns from this data and trains a model to predict the new input.</vt:lpstr>
      <vt:lpstr> Why is logistic regression important? </vt:lpstr>
      <vt:lpstr> What is Logistic Regression? </vt:lpstr>
      <vt:lpstr>PowerPoint Presentation</vt:lpstr>
      <vt:lpstr> Linear Regression Vs. Logistic Regression </vt:lpstr>
      <vt:lpstr> Maximum Likelihood Estimation Vs. Least Square Method </vt:lpstr>
      <vt:lpstr> Sigmoid Function: </vt:lpstr>
      <vt:lpstr>PowerPoint Presentation</vt:lpstr>
      <vt:lpstr> Types of Logistic Regression </vt:lpstr>
      <vt:lpstr> Model Evaluation using Confusion Matrix </vt:lpstr>
      <vt:lpstr>PowerPoint Presentation</vt:lpstr>
      <vt:lpstr>PowerPoint Presentation</vt:lpstr>
      <vt:lpstr>PowerPoint Presentation</vt:lpstr>
      <vt:lpstr>ROC Curves and AUC</vt:lpstr>
      <vt:lpstr>PowerPoint Presentation</vt:lpstr>
      <vt:lpstr>PowerPoint Presentation</vt:lpstr>
      <vt:lpstr>  Advantages &amp; Disadvantages:  </vt:lpstr>
      <vt:lpstr>Applications of Logistic Regression</vt:lpstr>
      <vt:lpstr> 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Harika Pillutla</dc:creator>
  <cp:lastModifiedBy>Harika Pillutla</cp:lastModifiedBy>
  <cp:revision>2</cp:revision>
  <dcterms:created xsi:type="dcterms:W3CDTF">2023-02-19T08:16:49Z</dcterms:created>
  <dcterms:modified xsi:type="dcterms:W3CDTF">2023-02-20T06:35:41Z</dcterms:modified>
</cp:coreProperties>
</file>