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2" r:id="rId10"/>
    <p:sldId id="265" r:id="rId11"/>
    <p:sldId id="266" r:id="rId12"/>
    <p:sldId id="270" r:id="rId13"/>
    <p:sldId id="276" r:id="rId14"/>
    <p:sldId id="271" r:id="rId15"/>
    <p:sldId id="272" r:id="rId16"/>
    <p:sldId id="273" r:id="rId17"/>
    <p:sldId id="274" r:id="rId18"/>
    <p:sldId id="275" r:id="rId19"/>
    <p:sldId id="277" r:id="rId20"/>
    <p:sldId id="278" r:id="rId21"/>
    <p:sldId id="279" r:id="rId22"/>
    <p:sldId id="280" r:id="rId23"/>
    <p:sldId id="281"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Pillutla" userId="1948c48961651477" providerId="LiveId" clId="{CD4741FB-73B0-492B-82C5-06836C3F4C14}"/>
    <pc:docChg chg="modSld">
      <pc:chgData name="Harika Pillutla" userId="1948c48961651477" providerId="LiveId" clId="{CD4741FB-73B0-492B-82C5-06836C3F4C14}" dt="2023-03-13T05:50:17.011" v="1" actId="113"/>
      <pc:docMkLst>
        <pc:docMk/>
      </pc:docMkLst>
      <pc:sldChg chg="modSp mod">
        <pc:chgData name="Harika Pillutla" userId="1948c48961651477" providerId="LiveId" clId="{CD4741FB-73B0-492B-82C5-06836C3F4C14}" dt="2023-03-13T05:50:17.011" v="1" actId="113"/>
        <pc:sldMkLst>
          <pc:docMk/>
          <pc:sldMk cId="3876705156" sldId="280"/>
        </pc:sldMkLst>
        <pc:spChg chg="mod">
          <ac:chgData name="Harika Pillutla" userId="1948c48961651477" providerId="LiveId" clId="{CD4741FB-73B0-492B-82C5-06836C3F4C14}" dt="2023-03-13T05:50:17.011" v="1" actId="113"/>
          <ac:spMkLst>
            <pc:docMk/>
            <pc:sldMk cId="3876705156" sldId="280"/>
            <ac:spMk id="3" creationId="{C5F3D26A-FA99-7E81-C149-F9E0EFDD17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985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422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9832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7736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49727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14022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20448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77943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7164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0216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6796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01A5-14BC-4F03-961F-52092623C8D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713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01A5-14BC-4F03-961F-52092623C8D5}"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58510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01A5-14BC-4F03-961F-52092623C8D5}"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030020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01A5-14BC-4F03-961F-52092623C8D5}"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23930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9921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5559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2001A5-14BC-4F03-961F-52092623C8D5}" type="datetimeFigureOut">
              <a:rPr lang="en-IN" smtClean="0"/>
              <a:t>13-03-2023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0490F-F09B-4AFA-998A-21243B136767}" type="slidenum">
              <a:rPr lang="en-IN" smtClean="0"/>
              <a:t>‹#›</a:t>
            </a:fld>
            <a:endParaRPr lang="en-IN"/>
          </a:p>
        </p:txBody>
      </p:sp>
    </p:spTree>
    <p:extLst>
      <p:ext uri="{BB962C8B-B14F-4D97-AF65-F5344CB8AC3E}">
        <p14:creationId xmlns:p14="http://schemas.microsoft.com/office/powerpoint/2010/main" val="26063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8/notebooks/Diabetics_Log_Regg.ipynb#Insight-from-above-grap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936E-87EC-195D-2762-085556AEF799}"/>
              </a:ext>
            </a:extLst>
          </p:cNvPr>
          <p:cNvSpPr>
            <a:spLocks noGrp="1"/>
          </p:cNvSpPr>
          <p:nvPr>
            <p:ph type="ctrTitle"/>
          </p:nvPr>
        </p:nvSpPr>
        <p:spPr/>
        <p:txBody>
          <a:bodyPr>
            <a:normAutofit fontScale="90000"/>
          </a:bodyPr>
          <a:lstStyle/>
          <a:p>
            <a:pPr algn="l"/>
            <a:r>
              <a:rPr lang="en-IN" sz="4800" b="1" dirty="0"/>
              <a:t>Logistic Regression</a:t>
            </a:r>
            <a:br>
              <a:rPr lang="en-IN" sz="2700" dirty="0"/>
            </a:br>
            <a:r>
              <a:rPr lang="en-IN" sz="2700" dirty="0"/>
              <a:t> </a:t>
            </a:r>
            <a:br>
              <a:rPr lang="en-IN" sz="2700" dirty="0"/>
            </a:br>
            <a:r>
              <a:rPr lang="en-US" sz="2800" b="1" i="1" dirty="0">
                <a:solidFill>
                  <a:srgbClr val="000000"/>
                </a:solidFill>
                <a:effectLst/>
                <a:latin typeface="Helvetica Neue"/>
              </a:rPr>
              <a:t>Prediction on Diabetes Patient's Hospital Readmission</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5ABAF93C-9641-F8C3-2231-964BEC086C4B}"/>
              </a:ext>
            </a:extLst>
          </p:cNvPr>
          <p:cNvSpPr>
            <a:spLocks noGrp="1"/>
          </p:cNvSpPr>
          <p:nvPr>
            <p:ph type="subTitle" idx="1"/>
          </p:nvPr>
        </p:nvSpPr>
        <p:spPr/>
        <p:txBody>
          <a:bodyPr/>
          <a:lstStyle/>
          <a:p>
            <a:r>
              <a:rPr lang="en-IN" sz="2400" dirty="0"/>
              <a:t>-Harika Pillutla</a:t>
            </a:r>
          </a:p>
          <a:p>
            <a:r>
              <a:rPr lang="en-IN" sz="1800" dirty="0"/>
              <a:t>TuringMinds.ai</a:t>
            </a:r>
          </a:p>
        </p:txBody>
      </p:sp>
    </p:spTree>
    <p:extLst>
      <p:ext uri="{BB962C8B-B14F-4D97-AF65-F5344CB8AC3E}">
        <p14:creationId xmlns:p14="http://schemas.microsoft.com/office/powerpoint/2010/main" val="25872104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F541A-72DB-35A6-8B50-370CC7B7A42B}"/>
              </a:ext>
            </a:extLst>
          </p:cNvPr>
          <p:cNvSpPr>
            <a:spLocks noGrp="1"/>
          </p:cNvSpPr>
          <p:nvPr>
            <p:ph idx="1"/>
          </p:nvPr>
        </p:nvSpPr>
        <p:spPr>
          <a:xfrm>
            <a:off x="1636710" y="358588"/>
            <a:ext cx="10018713" cy="6651811"/>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data frame contains 101766 rows and 50 columns.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There are several columns that contain missing data, as indicated by the "Non-Null Count" column. For example, the "race" column has 99493 non-null values, which means that there are 2273 missing values in this column. The "weight" column has only 3197 non-null values, which means that there are 983569 missing values in this column.</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data frame contains a mix of numeric and non-numeric data types. There are 13 columns with integer data types (indicated by the "int64" type), and 37 columns with object data types (indicated by the "object" type). The object data type is typically used for columns that contain text data or other non-numeric data types.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"readmitted" column is an object data type, which suggests that it may contain categorical or text data. In this case, we know from the dataset description that the "readmitted" column contains one of three values: "NO", "&gt;30", or "&lt;30", which indicate whether the patient was readmitted within 30 days, after 30 days, or not at all. This information could be useful for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readmission rates and identifying factors that may contribute to readmissions.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The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rPr>
              <a:t>DataFrame</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 contains several columns with IDs, such as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rPr>
              <a:t>encounter_id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patient_nbr</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admission_type_id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discharge_disposition_id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admission_source_id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These columns may be useful for tracking individual patients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patterns in hospital admissions and discharges.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DataFrame</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contains several columns that represent numeric values, such as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time_in_hospital</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num_lab_procedures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num_procedures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num_medications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These columns may be useful for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patient care and treatment patterns, as well as identifying potential risk factors for adverse outcomes.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highlight>
                <a:srgbClr val="808080"/>
              </a:highlight>
            </a:endParaRPr>
          </a:p>
        </p:txBody>
      </p:sp>
    </p:spTree>
    <p:extLst>
      <p:ext uri="{BB962C8B-B14F-4D97-AF65-F5344CB8AC3E}">
        <p14:creationId xmlns:p14="http://schemas.microsoft.com/office/powerpoint/2010/main" val="12976385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0A2E-9D25-9EA6-6D1B-A10E3CE71A26}"/>
              </a:ext>
            </a:extLst>
          </p:cNvPr>
          <p:cNvSpPr>
            <a:spLocks noGrp="1"/>
          </p:cNvSpPr>
          <p:nvPr>
            <p:ph type="title"/>
          </p:nvPr>
        </p:nvSpPr>
        <p:spPr>
          <a:xfrm>
            <a:off x="1484311" y="206189"/>
            <a:ext cx="10018713" cy="708212"/>
          </a:xfrm>
        </p:spPr>
        <p:style>
          <a:lnRef idx="2">
            <a:schemeClr val="accent1"/>
          </a:lnRef>
          <a:fillRef idx="1">
            <a:schemeClr val="lt1"/>
          </a:fillRef>
          <a:effectRef idx="0">
            <a:schemeClr val="accent1"/>
          </a:effectRef>
          <a:fontRef idx="minor">
            <a:schemeClr val="dk1"/>
          </a:fontRef>
        </p:style>
        <p:txBody>
          <a:bodyPr/>
          <a:lstStyle/>
          <a:p>
            <a:r>
              <a:rPr lang="en-IN" dirty="0"/>
              <a:t>Correlation</a:t>
            </a:r>
          </a:p>
        </p:txBody>
      </p:sp>
      <p:pic>
        <p:nvPicPr>
          <p:cNvPr id="5" name="Content Placeholder 4">
            <a:extLst>
              <a:ext uri="{FF2B5EF4-FFF2-40B4-BE49-F238E27FC236}">
                <a16:creationId xmlns:a16="http://schemas.microsoft.com/office/drawing/2014/main" id="{1AA72F39-C471-8563-DC79-863445B3D4F6}"/>
              </a:ext>
            </a:extLst>
          </p:cNvPr>
          <p:cNvPicPr>
            <a:picLocks noGrp="1" noChangeAspect="1"/>
          </p:cNvPicPr>
          <p:nvPr>
            <p:ph idx="1"/>
          </p:nvPr>
        </p:nvPicPr>
        <p:blipFill rotWithShape="1">
          <a:blip r:embed="rId2"/>
          <a:srcRect l="18131" t="20552" r="21612" b="5103"/>
          <a:stretch/>
        </p:blipFill>
        <p:spPr>
          <a:xfrm>
            <a:off x="2106707" y="1084729"/>
            <a:ext cx="9009528" cy="5351930"/>
          </a:xfrm>
        </p:spPr>
      </p:pic>
    </p:spTree>
    <p:extLst>
      <p:ext uri="{BB962C8B-B14F-4D97-AF65-F5344CB8AC3E}">
        <p14:creationId xmlns:p14="http://schemas.microsoft.com/office/powerpoint/2010/main" val="2987079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A211-F8A3-A6F5-8F7D-1B6185E028DA}"/>
              </a:ext>
            </a:extLst>
          </p:cNvPr>
          <p:cNvSpPr>
            <a:spLocks noGrp="1"/>
          </p:cNvSpPr>
          <p:nvPr>
            <p:ph type="title"/>
          </p:nvPr>
        </p:nvSpPr>
        <p:spPr>
          <a:xfrm>
            <a:off x="1573958" y="219634"/>
            <a:ext cx="10018713" cy="999565"/>
          </a:xfrm>
        </p:spPr>
        <p:style>
          <a:lnRef idx="2">
            <a:schemeClr val="accent1"/>
          </a:lnRef>
          <a:fillRef idx="1">
            <a:schemeClr val="lt1"/>
          </a:fillRef>
          <a:effectRef idx="0">
            <a:schemeClr val="accent1"/>
          </a:effectRef>
          <a:fontRef idx="minor">
            <a:schemeClr val="dk1"/>
          </a:fontRef>
        </p:style>
        <p:txBody>
          <a:bodyPr>
            <a:normAutofit/>
          </a:bodyPr>
          <a:lstStyle/>
          <a:p>
            <a:r>
              <a:rPr lang="en-US" sz="3200" dirty="0"/>
              <a:t>Plot boxplots of all numerical variables to identify outliers</a:t>
            </a:r>
            <a:endParaRPr lang="en-IN" sz="3200" dirty="0"/>
          </a:p>
        </p:txBody>
      </p:sp>
      <p:pic>
        <p:nvPicPr>
          <p:cNvPr id="3074" name="Picture 2">
            <a:extLst>
              <a:ext uri="{FF2B5EF4-FFF2-40B4-BE49-F238E27FC236}">
                <a16:creationId xmlns:a16="http://schemas.microsoft.com/office/drawing/2014/main" id="{BE9D119E-E66B-2603-AB28-4D816662B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7218" y="1848047"/>
            <a:ext cx="5231746" cy="3161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3571B5-EC0A-31BB-B32D-19600BEB57FE}"/>
              </a:ext>
            </a:extLst>
          </p:cNvPr>
          <p:cNvSpPr txBox="1"/>
          <p:nvPr/>
        </p:nvSpPr>
        <p:spPr>
          <a:xfrm>
            <a:off x="2043953" y="1950477"/>
            <a:ext cx="3442448" cy="3139321"/>
          </a:xfrm>
          <a:prstGeom prst="rect">
            <a:avLst/>
          </a:prstGeom>
          <a:noFill/>
        </p:spPr>
        <p:txBody>
          <a:bodyPr wrap="square">
            <a:spAutoFit/>
          </a:bodyPr>
          <a:lstStyle/>
          <a:p>
            <a:r>
              <a:rPr lang="en-IN" dirty="0" err="1"/>
              <a:t>admission_type_id</a:t>
            </a:r>
            <a:r>
              <a:rPr lang="en-IN" dirty="0"/>
              <a:t>            341</a:t>
            </a:r>
          </a:p>
          <a:p>
            <a:r>
              <a:rPr lang="en-IN" dirty="0" err="1"/>
              <a:t>discharge_disposition_id</a:t>
            </a:r>
            <a:r>
              <a:rPr lang="en-IN" dirty="0"/>
              <a:t>    3588</a:t>
            </a:r>
          </a:p>
          <a:p>
            <a:r>
              <a:rPr lang="en-IN" dirty="0" err="1"/>
              <a:t>admission_source_id</a:t>
            </a:r>
            <a:r>
              <a:rPr lang="en-IN" dirty="0"/>
              <a:t>          175</a:t>
            </a:r>
          </a:p>
          <a:p>
            <a:r>
              <a:rPr lang="en-IN" dirty="0" err="1"/>
              <a:t>time_in_hospital</a:t>
            </a:r>
            <a:r>
              <a:rPr lang="en-IN" dirty="0"/>
              <a:t>            1042</a:t>
            </a:r>
          </a:p>
          <a:p>
            <a:r>
              <a:rPr lang="en-IN" dirty="0" err="1"/>
              <a:t>num_lab_procedures</a:t>
            </a:r>
            <a:r>
              <a:rPr lang="en-IN" dirty="0"/>
              <a:t>            43</a:t>
            </a:r>
          </a:p>
          <a:p>
            <a:r>
              <a:rPr lang="en-IN" dirty="0" err="1"/>
              <a:t>num_procedures</a:t>
            </a:r>
            <a:r>
              <a:rPr lang="en-IN" dirty="0"/>
              <a:t>                 0</a:t>
            </a:r>
          </a:p>
          <a:p>
            <a:r>
              <a:rPr lang="en-IN" dirty="0" err="1"/>
              <a:t>num_medications</a:t>
            </a:r>
            <a:r>
              <a:rPr lang="en-IN" dirty="0"/>
              <a:t>             1361</a:t>
            </a:r>
          </a:p>
          <a:p>
            <a:r>
              <a:rPr lang="en-IN" dirty="0" err="1"/>
              <a:t>number_outpatient</a:t>
            </a:r>
            <a:r>
              <a:rPr lang="en-IN" dirty="0"/>
              <a:t>           1457</a:t>
            </a:r>
          </a:p>
          <a:p>
            <a:r>
              <a:rPr lang="en-IN" dirty="0" err="1"/>
              <a:t>number_emergency</a:t>
            </a:r>
            <a:r>
              <a:rPr lang="en-IN" dirty="0"/>
              <a:t>            1664</a:t>
            </a:r>
          </a:p>
          <a:p>
            <a:r>
              <a:rPr lang="en-IN" dirty="0" err="1"/>
              <a:t>number_inpatient</a:t>
            </a:r>
            <a:r>
              <a:rPr lang="en-IN" dirty="0"/>
              <a:t>            2016</a:t>
            </a:r>
          </a:p>
          <a:p>
            <a:r>
              <a:rPr lang="en-IN" dirty="0" err="1"/>
              <a:t>number_diagnoses</a:t>
            </a:r>
            <a:r>
              <a:rPr lang="en-IN" dirty="0"/>
              <a:t>             281</a:t>
            </a:r>
          </a:p>
        </p:txBody>
      </p:sp>
    </p:spTree>
    <p:extLst>
      <p:ext uri="{BB962C8B-B14F-4D97-AF65-F5344CB8AC3E}">
        <p14:creationId xmlns:p14="http://schemas.microsoft.com/office/powerpoint/2010/main" val="300359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9E92-D066-62BC-A752-F8A4F076DD68}"/>
              </a:ext>
            </a:extLst>
          </p:cNvPr>
          <p:cNvSpPr>
            <a:spLocks noGrp="1"/>
          </p:cNvSpPr>
          <p:nvPr>
            <p:ph type="title"/>
          </p:nvPr>
        </p:nvSpPr>
        <p:spPr>
          <a:xfrm>
            <a:off x="1484311" y="179295"/>
            <a:ext cx="10107053" cy="69028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IN" b="1" dirty="0"/>
              <a:t>Overview:</a:t>
            </a:r>
          </a:p>
        </p:txBody>
      </p:sp>
      <p:sp>
        <p:nvSpPr>
          <p:cNvPr id="3" name="Content Placeholder 2">
            <a:extLst>
              <a:ext uri="{FF2B5EF4-FFF2-40B4-BE49-F238E27FC236}">
                <a16:creationId xmlns:a16="http://schemas.microsoft.com/office/drawing/2014/main" id="{3A42E720-0DC0-934C-86D2-AD53218B49E2}"/>
              </a:ext>
            </a:extLst>
          </p:cNvPr>
          <p:cNvSpPr>
            <a:spLocks noGrp="1"/>
          </p:cNvSpPr>
          <p:nvPr>
            <p:ph idx="1"/>
          </p:nvPr>
        </p:nvSpPr>
        <p:spPr>
          <a:xfrm>
            <a:off x="1484310" y="1057835"/>
            <a:ext cx="10018713" cy="4733366"/>
          </a:xfrm>
        </p:spPr>
        <p:txBody>
          <a:bodyPr>
            <a:normAutofit/>
          </a:bodyPr>
          <a:lstStyle/>
          <a:p>
            <a:r>
              <a:rPr lang="en-US" dirty="0">
                <a:latin typeface="Times New Roman" panose="02020603050405020304" pitchFamily="18" charset="0"/>
                <a:cs typeface="Times New Roman" panose="02020603050405020304" pitchFamily="18" charset="0"/>
              </a:rPr>
              <a:t>Box Plot for after median imputation.</a:t>
            </a:r>
          </a:p>
          <a:p>
            <a:r>
              <a:rPr lang="en-US" dirty="0">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One-Hot Encoding</a:t>
            </a:r>
          </a:p>
          <a:p>
            <a:r>
              <a:rPr lang="en-US" i="0" dirty="0">
                <a:solidFill>
                  <a:srgbClr val="000000"/>
                </a:solidFill>
                <a:effectLst/>
                <a:latin typeface="Times New Roman" panose="02020603050405020304" pitchFamily="18" charset="0"/>
                <a:cs typeface="Times New Roman" panose="02020603050405020304" pitchFamily="18" charset="0"/>
              </a:rPr>
              <a:t>Based on </a:t>
            </a:r>
            <a:r>
              <a:rPr lang="en-US" i="0" dirty="0" err="1">
                <a:solidFill>
                  <a:srgbClr val="000000"/>
                </a:solidFill>
                <a:effectLst/>
                <a:latin typeface="Times New Roman" panose="02020603050405020304" pitchFamily="18" charset="0"/>
                <a:cs typeface="Times New Roman" panose="02020603050405020304" pitchFamily="18" charset="0"/>
              </a:rPr>
              <a:t>icd</a:t>
            </a:r>
            <a:r>
              <a:rPr lang="en-US" i="0" dirty="0">
                <a:solidFill>
                  <a:srgbClr val="000000"/>
                </a:solidFill>
                <a:effectLst/>
                <a:latin typeface="Times New Roman" panose="02020603050405020304" pitchFamily="18" charset="0"/>
                <a:cs typeface="Times New Roman" panose="02020603050405020304" pitchFamily="18" charset="0"/>
              </a:rPr>
              <a:t>(international classification of disease) codes we group some disease</a:t>
            </a:r>
          </a:p>
          <a:p>
            <a:r>
              <a:rPr lang="en-US" dirty="0" err="1">
                <a:solidFill>
                  <a:srgbClr val="000000"/>
                </a:solidFill>
                <a:latin typeface="Times New Roman" panose="02020603050405020304" pitchFamily="18" charset="0"/>
                <a:cs typeface="Times New Roman" panose="02020603050405020304" pitchFamily="18" charset="0"/>
              </a:rPr>
              <a:t>Train_Test_Split</a:t>
            </a:r>
            <a:endParaRPr lang="en-US" dirty="0">
              <a:solidFill>
                <a:srgbClr val="000000"/>
              </a:solidFill>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Model Building</a:t>
            </a:r>
          </a:p>
          <a:p>
            <a:r>
              <a:rPr lang="en-US" dirty="0">
                <a:solidFill>
                  <a:srgbClr val="000000"/>
                </a:solidFill>
                <a:latin typeface="Times New Roman" panose="02020603050405020304" pitchFamily="18" charset="0"/>
                <a:cs typeface="Times New Roman" panose="02020603050405020304" pitchFamily="18" charset="0"/>
              </a:rPr>
              <a:t>Model Evaluation</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12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65ABE2-2356-928E-C7DB-B06C6B750B8F}"/>
              </a:ext>
            </a:extLst>
          </p:cNvPr>
          <p:cNvPicPr>
            <a:picLocks noGrp="1" noChangeAspect="1"/>
          </p:cNvPicPr>
          <p:nvPr>
            <p:ph idx="1"/>
          </p:nvPr>
        </p:nvPicPr>
        <p:blipFill rotWithShape="1">
          <a:blip r:embed="rId2"/>
          <a:srcRect l="16055" t="21795" r="14509" b="9058"/>
          <a:stretch/>
        </p:blipFill>
        <p:spPr>
          <a:xfrm>
            <a:off x="2545976" y="376517"/>
            <a:ext cx="8552329" cy="5647766"/>
          </a:xfrm>
        </p:spPr>
      </p:pic>
    </p:spTree>
    <p:extLst>
      <p:ext uri="{BB962C8B-B14F-4D97-AF65-F5344CB8AC3E}">
        <p14:creationId xmlns:p14="http://schemas.microsoft.com/office/powerpoint/2010/main" val="208793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E1F8F7-9B88-AE68-8617-D91361FFCBD4}"/>
              </a:ext>
            </a:extLst>
          </p:cNvPr>
          <p:cNvPicPr>
            <a:picLocks noGrp="1" noChangeAspect="1"/>
          </p:cNvPicPr>
          <p:nvPr>
            <p:ph idx="1"/>
          </p:nvPr>
        </p:nvPicPr>
        <p:blipFill rotWithShape="1">
          <a:blip r:embed="rId2"/>
          <a:srcRect l="17699" t="23627" r="45198" b="31409"/>
          <a:stretch/>
        </p:blipFill>
        <p:spPr>
          <a:xfrm>
            <a:off x="2626659" y="878542"/>
            <a:ext cx="6418729" cy="4105834"/>
          </a:xfrm>
        </p:spPr>
      </p:pic>
    </p:spTree>
    <p:extLst>
      <p:ext uri="{BB962C8B-B14F-4D97-AF65-F5344CB8AC3E}">
        <p14:creationId xmlns:p14="http://schemas.microsoft.com/office/powerpoint/2010/main" val="118001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7ED2-6398-1C82-3255-84EDB743DBDB}"/>
              </a:ext>
            </a:extLst>
          </p:cNvPr>
          <p:cNvSpPr>
            <a:spLocks noGrp="1"/>
          </p:cNvSpPr>
          <p:nvPr>
            <p:ph type="title"/>
          </p:nvPr>
        </p:nvSpPr>
        <p:spPr>
          <a:xfrm>
            <a:off x="1484311" y="259976"/>
            <a:ext cx="10018713" cy="1138518"/>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sz="2000" b="1" dirty="0">
                <a:solidFill>
                  <a:srgbClr val="000000"/>
                </a:solidFill>
                <a:latin typeface="Helvetica Neue"/>
              </a:rPr>
            </a:br>
            <a:r>
              <a:rPr lang="en-US" sz="2000" b="1" i="0" dirty="0">
                <a:solidFill>
                  <a:srgbClr val="000000"/>
                </a:solidFill>
                <a:effectLst/>
                <a:latin typeface="Helvetica Neue"/>
              </a:rPr>
              <a:t>Insight from graph:</a:t>
            </a:r>
            <a:br>
              <a:rPr lang="en-US" sz="2000" b="1" i="0" dirty="0">
                <a:solidFill>
                  <a:srgbClr val="000000"/>
                </a:solidFill>
                <a:effectLst/>
                <a:latin typeface="Helvetica Neue"/>
              </a:rPr>
            </a:br>
            <a:r>
              <a:rPr lang="en-US" sz="2000" b="0" i="0" dirty="0">
                <a:solidFill>
                  <a:srgbClr val="000000"/>
                </a:solidFill>
                <a:effectLst/>
                <a:latin typeface="Helvetica Neue"/>
              </a:rPr>
              <a:t>If no of days in hospital increased readmission rate is getting </a:t>
            </a:r>
            <a:r>
              <a:rPr lang="en-US" sz="2000" b="0" i="0" dirty="0" err="1">
                <a:solidFill>
                  <a:srgbClr val="000000"/>
                </a:solidFill>
                <a:effectLst/>
                <a:latin typeface="Helvetica Neue"/>
              </a:rPr>
              <a:t>decreased.Mostly</a:t>
            </a:r>
            <a:r>
              <a:rPr lang="en-US" sz="2000" b="0" i="0" dirty="0">
                <a:solidFill>
                  <a:srgbClr val="000000"/>
                </a:solidFill>
                <a:effectLst/>
                <a:latin typeface="Helvetica Neue"/>
              </a:rPr>
              <a:t> patient between 3 to 4 days are admitted frequently</a:t>
            </a:r>
            <a:br>
              <a:rPr lang="en-US" b="0" i="0" dirty="0">
                <a:solidFill>
                  <a:srgbClr val="000000"/>
                </a:solidFill>
                <a:effectLst/>
                <a:latin typeface="Helvetica Neue"/>
              </a:rPr>
            </a:br>
            <a:endParaRPr lang="en-IN" dirty="0"/>
          </a:p>
        </p:txBody>
      </p:sp>
      <p:pic>
        <p:nvPicPr>
          <p:cNvPr id="1028" name="Picture 4">
            <a:extLst>
              <a:ext uri="{FF2B5EF4-FFF2-40B4-BE49-F238E27FC236}">
                <a16:creationId xmlns:a16="http://schemas.microsoft.com/office/drawing/2014/main" id="{782189CA-0156-DE20-5C07-0E895279F5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734" y="1676400"/>
            <a:ext cx="730586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82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E56C-6753-B4D1-9BF7-C28552DA44D2}"/>
              </a:ext>
            </a:extLst>
          </p:cNvPr>
          <p:cNvSpPr>
            <a:spLocks noGrp="1"/>
          </p:cNvSpPr>
          <p:nvPr>
            <p:ph type="title"/>
          </p:nvPr>
        </p:nvSpPr>
        <p:spPr>
          <a:xfrm>
            <a:off x="1484311" y="206189"/>
            <a:ext cx="10018713" cy="932330"/>
          </a:xfrm>
        </p:spPr>
        <p:style>
          <a:lnRef idx="2">
            <a:schemeClr val="accent1"/>
          </a:lnRef>
          <a:fillRef idx="1">
            <a:schemeClr val="lt1"/>
          </a:fillRef>
          <a:effectRef idx="0">
            <a:schemeClr val="accent1"/>
          </a:effectRef>
          <a:fontRef idx="minor">
            <a:schemeClr val="dk1"/>
          </a:fontRef>
        </p:style>
        <p:txBody>
          <a:bodyPr>
            <a:noAutofit/>
          </a:bodyPr>
          <a:lstStyle/>
          <a:p>
            <a:br>
              <a:rPr lang="en-US" sz="2400" b="1" i="0" dirty="0">
                <a:solidFill>
                  <a:srgbClr val="000000"/>
                </a:solidFill>
                <a:effectLst/>
                <a:latin typeface="Helvetica Neue"/>
              </a:rPr>
            </a:br>
            <a:r>
              <a:rPr lang="en-US" sz="2400" b="1" i="0" dirty="0">
                <a:solidFill>
                  <a:srgbClr val="000000"/>
                </a:solidFill>
                <a:effectLst/>
                <a:latin typeface="Helvetica Neue"/>
              </a:rPr>
              <a:t>Insight from above graph:</a:t>
            </a:r>
            <a:r>
              <a:rPr lang="en-US" sz="2400" b="1" i="0" u="none" strike="noStrike" dirty="0">
                <a:solidFill>
                  <a:srgbClr val="296EAA"/>
                </a:solidFill>
                <a:effectLst/>
                <a:latin typeface="Helvetica Neue"/>
                <a:hlinkClick r:id="rId2"/>
              </a:rPr>
              <a:t>¶</a:t>
            </a:r>
            <a:br>
              <a:rPr lang="en-US" sz="2400" b="1" i="0" dirty="0">
                <a:solidFill>
                  <a:srgbClr val="000000"/>
                </a:solidFill>
                <a:effectLst/>
                <a:latin typeface="Helvetica Neue"/>
              </a:rPr>
            </a:br>
            <a:r>
              <a:rPr lang="en-US" sz="2400" b="0" i="0" dirty="0">
                <a:solidFill>
                  <a:srgbClr val="000000"/>
                </a:solidFill>
                <a:effectLst/>
                <a:latin typeface="Helvetica Neue"/>
              </a:rPr>
              <a:t>Patient with age 60 and 70 have more readmission</a:t>
            </a:r>
            <a:br>
              <a:rPr lang="en-US" sz="2400" b="0" i="0" dirty="0">
                <a:solidFill>
                  <a:srgbClr val="000000"/>
                </a:solidFill>
                <a:effectLst/>
                <a:latin typeface="Helvetica Neue"/>
              </a:rPr>
            </a:br>
            <a:endParaRPr lang="en-IN" sz="2400" dirty="0"/>
          </a:p>
        </p:txBody>
      </p:sp>
      <p:pic>
        <p:nvPicPr>
          <p:cNvPr id="2050" name="Picture 2">
            <a:extLst>
              <a:ext uri="{FF2B5EF4-FFF2-40B4-BE49-F238E27FC236}">
                <a16:creationId xmlns:a16="http://schemas.microsoft.com/office/drawing/2014/main" id="{401832EF-44B8-0CE3-5BF5-C022C65AA2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95343" y="1425575"/>
            <a:ext cx="6396652" cy="43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FF24-4F78-6FA1-BC31-BC9582EAE4C7}"/>
              </a:ext>
            </a:extLst>
          </p:cNvPr>
          <p:cNvSpPr>
            <a:spLocks noGrp="1"/>
          </p:cNvSpPr>
          <p:nvPr>
            <p:ph type="title"/>
          </p:nvPr>
        </p:nvSpPr>
        <p:spPr>
          <a:xfrm>
            <a:off x="1591887" y="89646"/>
            <a:ext cx="10018713" cy="69924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err="1"/>
              <a:t>Train_Test_Split</a:t>
            </a:r>
            <a:r>
              <a:rPr lang="en-IN" dirty="0"/>
              <a:t>:</a:t>
            </a:r>
          </a:p>
        </p:txBody>
      </p:sp>
      <p:sp>
        <p:nvSpPr>
          <p:cNvPr id="4" name="Rectangle 1">
            <a:extLst>
              <a:ext uri="{FF2B5EF4-FFF2-40B4-BE49-F238E27FC236}">
                <a16:creationId xmlns:a16="http://schemas.microsoft.com/office/drawing/2014/main" id="{D896E4DA-1B18-3889-462D-C38CAAE7B9EF}"/>
              </a:ext>
            </a:extLst>
          </p:cNvPr>
          <p:cNvSpPr>
            <a:spLocks noGrp="1" noChangeArrowheads="1"/>
          </p:cNvSpPr>
          <p:nvPr>
            <p:ph idx="1"/>
          </p:nvPr>
        </p:nvSpPr>
        <p:spPr bwMode="auto">
          <a:xfrm>
            <a:off x="1100988" y="1646488"/>
            <a:ext cx="11000510" cy="40939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Here's how it works: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input data X and target variable y are combined using the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zip()</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function to create a list of tuples, where each tuple contains an input and its corresponding target value.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np.random.shuffle</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function is used to shuffle the list of tuples randomly, so that the order of the input-target pairs is randomized.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split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variable is calculated as 80% of the length of the shuffled list of tuples, which represents the number of samples that will be used for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first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split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samples from the shuffled list of tuples are extracted and assigned to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 while the remaining samples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are assigned to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are created by extracting the input and target values from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respectively.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resulting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can be used to train and evaluate a machine learning model.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7415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training set contains 80% of the data, while the testing set contains the remaining 20%. This is a common way to split the data for supervised learning tasks.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60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CB1355-68CD-FFAA-3996-D03315E6547D}"/>
              </a:ext>
            </a:extLst>
          </p:cNvPr>
          <p:cNvSpPr>
            <a:spLocks noGrp="1" noChangeArrowheads="1"/>
          </p:cNvSpPr>
          <p:nvPr>
            <p:ph idx="1"/>
          </p:nvPr>
        </p:nvSpPr>
        <p:spPr bwMode="auto">
          <a:xfrm>
            <a:off x="3042011" y="1162888"/>
            <a:ext cx="610797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X_train</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(80192, 150)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y_train</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(80192,)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X_test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(20049, 150)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y_test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(20049,)</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2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CBF321-003A-9CCF-E8E5-8A3E14658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3319" y="869576"/>
            <a:ext cx="6024422" cy="489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7129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56C5-AFF7-E12F-BA8C-F6DCA627A4D7}"/>
              </a:ext>
            </a:extLst>
          </p:cNvPr>
          <p:cNvSpPr>
            <a:spLocks noGrp="1"/>
          </p:cNvSpPr>
          <p:nvPr>
            <p:ph type="title"/>
          </p:nvPr>
        </p:nvSpPr>
        <p:spPr>
          <a:xfrm>
            <a:off x="1484311" y="116541"/>
            <a:ext cx="10018713" cy="797859"/>
          </a:xfrm>
        </p:spPr>
        <p:style>
          <a:lnRef idx="2">
            <a:schemeClr val="accent1"/>
          </a:lnRef>
          <a:fillRef idx="1">
            <a:schemeClr val="lt1"/>
          </a:fillRef>
          <a:effectRef idx="0">
            <a:schemeClr val="accent1"/>
          </a:effectRef>
          <a:fontRef idx="minor">
            <a:schemeClr val="dk1"/>
          </a:fontRef>
        </p:style>
        <p:txBody>
          <a:bodyPr/>
          <a:lstStyle/>
          <a:p>
            <a:r>
              <a:rPr lang="en-IN" dirty="0"/>
              <a:t>Model Building</a:t>
            </a:r>
          </a:p>
        </p:txBody>
      </p:sp>
      <p:sp>
        <p:nvSpPr>
          <p:cNvPr id="3" name="Content Placeholder 2">
            <a:extLst>
              <a:ext uri="{FF2B5EF4-FFF2-40B4-BE49-F238E27FC236}">
                <a16:creationId xmlns:a16="http://schemas.microsoft.com/office/drawing/2014/main" id="{6DA1434F-6D55-2167-1C24-99D5C001EA37}"/>
              </a:ext>
            </a:extLst>
          </p:cNvPr>
          <p:cNvSpPr>
            <a:spLocks noGrp="1"/>
          </p:cNvSpPr>
          <p:nvPr>
            <p:ph idx="1"/>
          </p:nvPr>
        </p:nvSpPr>
        <p:spPr>
          <a:xfrm>
            <a:off x="1484310" y="1192306"/>
            <a:ext cx="10018713" cy="4948517"/>
          </a:xfrm>
        </p:spPr>
        <p:txBody>
          <a:bodyPr>
            <a:noAutofit/>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This defines a </a:t>
            </a:r>
            <a:r>
              <a:rPr lang="en-US" sz="1400" b="0" i="0" dirty="0" err="1">
                <a:solidFill>
                  <a:srgbClr val="000000"/>
                </a:solidFill>
                <a:effectLst/>
                <a:latin typeface="Times New Roman" panose="02020603050405020304" pitchFamily="18" charset="0"/>
                <a:cs typeface="Times New Roman" panose="02020603050405020304" pitchFamily="18" charset="0"/>
              </a:rPr>
              <a:t>LogisticRegression</a:t>
            </a:r>
            <a:r>
              <a:rPr lang="en-US" sz="1400" b="0" i="0" dirty="0">
                <a:solidFill>
                  <a:srgbClr val="000000"/>
                </a:solidFill>
                <a:effectLst/>
                <a:latin typeface="Times New Roman" panose="02020603050405020304" pitchFamily="18" charset="0"/>
                <a:cs typeface="Times New Roman" panose="02020603050405020304" pitchFamily="18" charset="0"/>
              </a:rPr>
              <a:t> class that implements a logistic regression algorithm for binary classification. The class has three methods:</a:t>
            </a:r>
          </a:p>
          <a:p>
            <a:pPr algn="l">
              <a:buFont typeface="+mj-lt"/>
              <a:buAutoNum type="arabicPeriod"/>
            </a:pPr>
            <a:r>
              <a:rPr lang="en-US" sz="1400" b="1" i="0" dirty="0" err="1">
                <a:solidFill>
                  <a:srgbClr val="000000"/>
                </a:solidFill>
                <a:effectLst/>
                <a:latin typeface="Times New Roman" panose="02020603050405020304" pitchFamily="18" charset="0"/>
                <a:cs typeface="Times New Roman" panose="02020603050405020304" pitchFamily="18" charset="0"/>
              </a:rPr>
              <a:t>init</a:t>
            </a:r>
            <a:r>
              <a:rPr lang="en-US" sz="1400" b="0" i="0" dirty="0">
                <a:solidFill>
                  <a:srgbClr val="000000"/>
                </a:solidFill>
                <a:effectLst/>
                <a:latin typeface="Times New Roman" panose="02020603050405020304" pitchFamily="18" charset="0"/>
                <a:cs typeface="Times New Roman" panose="02020603050405020304" pitchFamily="18" charset="0"/>
              </a:rPr>
              <a:t>(self, </a:t>
            </a:r>
            <a:r>
              <a:rPr lang="en-US" sz="1400" b="0" i="0" dirty="0" err="1">
                <a:solidFill>
                  <a:srgbClr val="000000"/>
                </a:solidFill>
                <a:effectLst/>
                <a:latin typeface="Times New Roman" panose="02020603050405020304" pitchFamily="18" charset="0"/>
                <a:cs typeface="Times New Roman" panose="02020603050405020304" pitchFamily="18" charset="0"/>
              </a:rPr>
              <a:t>learning_rate</a:t>
            </a:r>
            <a:r>
              <a:rPr lang="en-US" sz="1400" b="0" i="0" dirty="0">
                <a:solidFill>
                  <a:srgbClr val="000000"/>
                </a:solidFill>
                <a:effectLst/>
                <a:latin typeface="Times New Roman" panose="02020603050405020304" pitchFamily="18" charset="0"/>
                <a:cs typeface="Times New Roman" panose="02020603050405020304" pitchFamily="18" charset="0"/>
              </a:rPr>
              <a:t> = 0.01, </a:t>
            </a:r>
            <a:r>
              <a:rPr lang="en-US" sz="1400" b="0" i="0" dirty="0" err="1">
                <a:solidFill>
                  <a:srgbClr val="000000"/>
                </a:solidFill>
                <a:effectLst/>
                <a:latin typeface="Times New Roman" panose="02020603050405020304" pitchFamily="18" charset="0"/>
                <a:cs typeface="Times New Roman" panose="02020603050405020304" pitchFamily="18" charset="0"/>
              </a:rPr>
              <a:t>no_of_iterations</a:t>
            </a:r>
            <a:r>
              <a:rPr lang="en-US" sz="1400" b="0" i="0" dirty="0">
                <a:solidFill>
                  <a:srgbClr val="000000"/>
                </a:solidFill>
                <a:effectLst/>
                <a:latin typeface="Times New Roman" panose="02020603050405020304" pitchFamily="18" charset="0"/>
                <a:cs typeface="Times New Roman" panose="02020603050405020304" pitchFamily="18" charset="0"/>
              </a:rPr>
              <a:t> = 1000): This is the constructor method that initializes the hyperparameters of the algorithm. It takes two arguments: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learning_rate</a:t>
            </a:r>
            <a:r>
              <a:rPr lang="en-US" sz="1400" b="0" i="0" dirty="0">
                <a:solidFill>
                  <a:srgbClr val="000000"/>
                </a:solidFill>
                <a:effectLst/>
                <a:latin typeface="Times New Roman" panose="02020603050405020304" pitchFamily="18" charset="0"/>
                <a:cs typeface="Times New Roman" panose="02020603050405020304" pitchFamily="18" charset="0"/>
              </a:rPr>
              <a:t>: The learning rate determines the step size at each iteration while moving toward a minimum of the cost function.</a:t>
            </a:r>
          </a:p>
          <a:p>
            <a:pPr algn="l"/>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no_of_iterations</a:t>
            </a:r>
            <a:r>
              <a:rPr lang="en-US" sz="1400" b="0" i="0" dirty="0">
                <a:solidFill>
                  <a:srgbClr val="000000"/>
                </a:solidFill>
                <a:effectLst/>
                <a:latin typeface="Times New Roman" panose="02020603050405020304" pitchFamily="18" charset="0"/>
                <a:cs typeface="Times New Roman" panose="02020603050405020304" pitchFamily="18" charset="0"/>
              </a:rPr>
              <a:t>: The number of iterations to be performed for gradient descent.</a:t>
            </a:r>
          </a:p>
          <a:p>
            <a:pPr algn="l">
              <a:buFont typeface="+mj-lt"/>
              <a:buAutoNum type="arabicPeriod" startAt="2"/>
            </a:pPr>
            <a:r>
              <a:rPr lang="en-US" sz="1400" b="0" i="0" dirty="0">
                <a:solidFill>
                  <a:srgbClr val="000000"/>
                </a:solidFill>
                <a:effectLst/>
                <a:latin typeface="Times New Roman" panose="02020603050405020304" pitchFamily="18" charset="0"/>
                <a:cs typeface="Times New Roman" panose="02020603050405020304" pitchFamily="18" charset="0"/>
              </a:rPr>
              <a:t>fit(self, X, y): This method fits the logistic regression model to the training data X and the corresponding binary labels y. It updates the weights and bias of the model using gradient descent optimization algorithm. The method performs the following steps: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Initializes the weights and bias to zero.</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sigmoid function to predict the binary labels.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cost function to evaluate the quality of the predicted labels.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gradients of the weights and bias using the cost function.</a:t>
            </a:r>
          </a:p>
          <a:p>
            <a:pPr algn="l"/>
            <a:r>
              <a:rPr lang="en-US" sz="1400" b="0" i="0" dirty="0">
                <a:solidFill>
                  <a:srgbClr val="000000"/>
                </a:solidFill>
                <a:effectLst/>
                <a:latin typeface="Times New Roman" panose="02020603050405020304" pitchFamily="18" charset="0"/>
                <a:cs typeface="Times New Roman" panose="02020603050405020304" pitchFamily="18" charset="0"/>
              </a:rPr>
              <a:t>• Updates the weights and bias using the gradients and learning rate.</a:t>
            </a:r>
          </a:p>
          <a:p>
            <a:pPr algn="l">
              <a:buFont typeface="+mj-lt"/>
              <a:buAutoNum type="arabicPeriod" startAt="3"/>
            </a:pPr>
            <a:r>
              <a:rPr lang="en-US" sz="1400" b="0" i="0" dirty="0">
                <a:solidFill>
                  <a:srgbClr val="000000"/>
                </a:solidFill>
                <a:effectLst/>
                <a:latin typeface="Times New Roman" panose="02020603050405020304" pitchFamily="18" charset="0"/>
                <a:cs typeface="Times New Roman" panose="02020603050405020304" pitchFamily="18" charset="0"/>
              </a:rPr>
              <a:t>predict(self, X): This method predicts the binary labels for the input data X. It calculates the sigmoid function using the weights and bias of the trained logistic regression model, and converts the probabilities to binary labels using a threshold value of 0.4.</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56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B91C-BB4B-7AD0-5E71-406E93AC7404}"/>
              </a:ext>
            </a:extLst>
          </p:cNvPr>
          <p:cNvSpPr>
            <a:spLocks noGrp="1"/>
          </p:cNvSpPr>
          <p:nvPr>
            <p:ph type="title"/>
          </p:nvPr>
        </p:nvSpPr>
        <p:spPr>
          <a:xfrm>
            <a:off x="1484311" y="206188"/>
            <a:ext cx="10018713" cy="1004047"/>
          </a:xfrm>
        </p:spPr>
        <p:style>
          <a:lnRef idx="2">
            <a:schemeClr val="accent1"/>
          </a:lnRef>
          <a:fillRef idx="1">
            <a:schemeClr val="lt1"/>
          </a:fillRef>
          <a:effectRef idx="0">
            <a:schemeClr val="accent1"/>
          </a:effectRef>
          <a:fontRef idx="minor">
            <a:schemeClr val="dk1"/>
          </a:fontRef>
        </p:style>
        <p:txBody>
          <a:bodyPr/>
          <a:lstStyle/>
          <a:p>
            <a:r>
              <a:rPr lang="en-IN" dirty="0"/>
              <a:t>Model Evaluation</a:t>
            </a:r>
          </a:p>
        </p:txBody>
      </p:sp>
      <p:sp>
        <p:nvSpPr>
          <p:cNvPr id="3" name="Content Placeholder 2">
            <a:extLst>
              <a:ext uri="{FF2B5EF4-FFF2-40B4-BE49-F238E27FC236}">
                <a16:creationId xmlns:a16="http://schemas.microsoft.com/office/drawing/2014/main" id="{F50E2422-CF9D-6381-739C-0B0483C485BA}"/>
              </a:ext>
            </a:extLst>
          </p:cNvPr>
          <p:cNvSpPr>
            <a:spLocks noGrp="1"/>
          </p:cNvSpPr>
          <p:nvPr>
            <p:ph idx="1"/>
          </p:nvPr>
        </p:nvSpPr>
        <p:spPr>
          <a:xfrm>
            <a:off x="1484310" y="1416424"/>
            <a:ext cx="10018713" cy="4527175"/>
          </a:xfrm>
        </p:spPr>
        <p:txBody>
          <a:bodyPr>
            <a:noAutofit/>
          </a:bodyPr>
          <a:lstStyle/>
          <a:p>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measures the proportion of correct predictions among all predictions made.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negatives) / total number of predictions.</a:t>
            </a:r>
          </a:p>
          <a:p>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measures the proportion of true positives among all positive predictions made.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positives + false positives).</a:t>
            </a:r>
          </a:p>
          <a:p>
            <a:r>
              <a:rPr lang="en-US" sz="1800" b="1" dirty="0">
                <a:latin typeface="Times New Roman" panose="02020603050405020304" pitchFamily="18" charset="0"/>
                <a:cs typeface="Times New Roman" panose="02020603050405020304" pitchFamily="18" charset="0"/>
              </a:rPr>
              <a:t>Recall: </a:t>
            </a:r>
            <a:r>
              <a:rPr lang="en-US" sz="1800" dirty="0">
                <a:latin typeface="Times New Roman" panose="02020603050405020304" pitchFamily="18" charset="0"/>
                <a:cs typeface="Times New Roman" panose="02020603050405020304" pitchFamily="18" charset="0"/>
              </a:rPr>
              <a:t>measures the proportion of true positives among all actual positive instances.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positives + false negatives).</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F1 score: </a:t>
            </a:r>
            <a:r>
              <a:rPr lang="en-US" sz="1800" dirty="0">
                <a:latin typeface="Times New Roman" panose="02020603050405020304" pitchFamily="18" charset="0"/>
                <a:cs typeface="Times New Roman" panose="02020603050405020304" pitchFamily="18" charset="0"/>
              </a:rPr>
              <a:t>is the harmonic mean of precision and recall. It takes into account both precision and recall, providing a balance between the two metrics. It is calculated as </a:t>
            </a:r>
          </a:p>
          <a:p>
            <a:pPr marL="0" indent="0">
              <a:buNone/>
            </a:pPr>
            <a:r>
              <a:rPr lang="en-US" sz="1800" dirty="0">
                <a:latin typeface="Times New Roman" panose="02020603050405020304" pitchFamily="18" charset="0"/>
                <a:cs typeface="Times New Roman" panose="02020603050405020304" pitchFamily="18" charset="0"/>
              </a:rPr>
              <a:t>2 * (precision * recall) / (precision + recall).</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56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55D2-803E-A089-FB1D-D56212CF01C3}"/>
              </a:ext>
            </a:extLst>
          </p:cNvPr>
          <p:cNvSpPr>
            <a:spLocks noGrp="1"/>
          </p:cNvSpPr>
          <p:nvPr>
            <p:ph type="title"/>
          </p:nvPr>
        </p:nvSpPr>
        <p:spPr>
          <a:xfrm>
            <a:off x="1484311" y="116542"/>
            <a:ext cx="10018713" cy="950258"/>
          </a:xfrm>
        </p:spPr>
        <p:style>
          <a:lnRef idx="2">
            <a:schemeClr val="accent1"/>
          </a:lnRef>
          <a:fillRef idx="1">
            <a:schemeClr val="lt1"/>
          </a:fillRef>
          <a:effectRef idx="0">
            <a:schemeClr val="accent1"/>
          </a:effectRef>
          <a:fontRef idx="minor">
            <a:schemeClr val="dk1"/>
          </a:fontRef>
        </p:style>
        <p:txBody>
          <a:bodyPr/>
          <a:lstStyle/>
          <a:p>
            <a:r>
              <a:rPr lang="en-IN" dirty="0"/>
              <a:t>Hyper Parameter Tuning</a:t>
            </a:r>
          </a:p>
        </p:txBody>
      </p:sp>
      <p:sp>
        <p:nvSpPr>
          <p:cNvPr id="3" name="Content Placeholder 2">
            <a:extLst>
              <a:ext uri="{FF2B5EF4-FFF2-40B4-BE49-F238E27FC236}">
                <a16:creationId xmlns:a16="http://schemas.microsoft.com/office/drawing/2014/main" id="{C5F3D26A-FA99-7E81-C149-F9E0EFDD17F2}"/>
              </a:ext>
            </a:extLst>
          </p:cNvPr>
          <p:cNvSpPr>
            <a:spLocks noGrp="1"/>
          </p:cNvSpPr>
          <p:nvPr>
            <p:ph idx="1"/>
          </p:nvPr>
        </p:nvSpPr>
        <p:spPr>
          <a:xfrm>
            <a:off x="1484310" y="1228165"/>
            <a:ext cx="10018713" cy="4563035"/>
          </a:xfrm>
        </p:spPr>
        <p:txBody>
          <a:bodyPr>
            <a:normAutofit lnSpcReduction="10000"/>
          </a:bodyPr>
          <a:lstStyle/>
          <a:p>
            <a:pPr algn="l"/>
            <a:r>
              <a:rPr lang="en-US" b="0" i="0" dirty="0">
                <a:solidFill>
                  <a:srgbClr val="374151"/>
                </a:solidFill>
                <a:effectLst/>
                <a:latin typeface="Söhne"/>
              </a:rPr>
              <a:t>Hyperparameter tuning is the process of finding the optimal combination of hyperparameters for a machine learning model to achieve the best performance on a given task. Hyperparameters are parameters that are set before the training process and define how the model will learn from the data, such as learning rate, number of iterations</a:t>
            </a:r>
            <a:r>
              <a:rPr lang="en-US" dirty="0">
                <a:solidFill>
                  <a:srgbClr val="374151"/>
                </a:solidFill>
                <a:latin typeface="Söhne"/>
              </a:rPr>
              <a:t>, </a:t>
            </a:r>
            <a:r>
              <a:rPr lang="en-US" dirty="0" err="1">
                <a:solidFill>
                  <a:srgbClr val="374151"/>
                </a:solidFill>
                <a:latin typeface="Söhne"/>
              </a:rPr>
              <a:t>etc</a:t>
            </a:r>
            <a:r>
              <a:rPr lang="en-US" dirty="0">
                <a:solidFill>
                  <a:srgbClr val="374151"/>
                </a:solidFill>
                <a:latin typeface="Söhne"/>
              </a:rPr>
              <a:t> in Logistic Regression</a:t>
            </a:r>
            <a:r>
              <a:rPr lang="en-US" b="0" i="0" dirty="0">
                <a:solidFill>
                  <a:srgbClr val="374151"/>
                </a:solidFill>
                <a:effectLst/>
                <a:latin typeface="Söhne"/>
              </a:rPr>
              <a:t>.</a:t>
            </a:r>
          </a:p>
          <a:p>
            <a:pPr algn="l"/>
            <a:r>
              <a:rPr lang="en-US" b="0" i="0" dirty="0">
                <a:solidFill>
                  <a:srgbClr val="374151"/>
                </a:solidFill>
                <a:effectLst/>
                <a:latin typeface="Söhne"/>
              </a:rPr>
              <a:t>There are several types of hyperparameter tuning techniques, including:</a:t>
            </a:r>
          </a:p>
          <a:p>
            <a:pPr algn="l">
              <a:buFont typeface="+mj-lt"/>
              <a:buAutoNum type="arabicPeriod"/>
            </a:pPr>
            <a:r>
              <a:rPr lang="en-US" b="1" i="0" dirty="0">
                <a:solidFill>
                  <a:srgbClr val="374151"/>
                </a:solidFill>
                <a:effectLst/>
                <a:latin typeface="Söhne"/>
              </a:rPr>
              <a:t>Grid Search: </a:t>
            </a:r>
            <a:r>
              <a:rPr lang="en-US" b="0" i="0" dirty="0">
                <a:solidFill>
                  <a:srgbClr val="374151"/>
                </a:solidFill>
                <a:effectLst/>
                <a:latin typeface="Söhne"/>
              </a:rPr>
              <a:t>In this technique, a predefined grid of hyperparameters is defined, and the model is trained and evaluated on each combination of hyperparameters to find the optimal set.</a:t>
            </a:r>
          </a:p>
          <a:p>
            <a:pPr algn="l">
              <a:buFont typeface="+mj-lt"/>
              <a:buAutoNum type="arabicPeriod"/>
            </a:pPr>
            <a:r>
              <a:rPr lang="en-US" b="1" i="0" dirty="0">
                <a:solidFill>
                  <a:srgbClr val="374151"/>
                </a:solidFill>
                <a:effectLst/>
                <a:latin typeface="Söhne"/>
              </a:rPr>
              <a:t>Random Search: </a:t>
            </a:r>
            <a:r>
              <a:rPr lang="en-US" b="0" i="0" dirty="0">
                <a:solidFill>
                  <a:srgbClr val="374151"/>
                </a:solidFill>
                <a:effectLst/>
                <a:latin typeface="Söhne"/>
              </a:rPr>
              <a:t>This technique randomly samples hyperparameters from a predefined distribution to find the best combination of hyperparameters.</a:t>
            </a:r>
          </a:p>
          <a:p>
            <a:endParaRPr lang="en-IN" dirty="0"/>
          </a:p>
        </p:txBody>
      </p:sp>
    </p:spTree>
    <p:extLst>
      <p:ext uri="{BB962C8B-B14F-4D97-AF65-F5344CB8AC3E}">
        <p14:creationId xmlns:p14="http://schemas.microsoft.com/office/powerpoint/2010/main" val="387670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F0EB-4AD6-E068-9DD0-F844F524E22A}"/>
              </a:ext>
            </a:extLst>
          </p:cNvPr>
          <p:cNvSpPr>
            <a:spLocks noGrp="1"/>
          </p:cNvSpPr>
          <p:nvPr>
            <p:ph type="title"/>
          </p:nvPr>
        </p:nvSpPr>
        <p:spPr>
          <a:xfrm>
            <a:off x="1484311" y="161366"/>
            <a:ext cx="10018713" cy="905434"/>
          </a:xfrm>
        </p:spPr>
        <p:style>
          <a:lnRef idx="2">
            <a:schemeClr val="accent1"/>
          </a:lnRef>
          <a:fillRef idx="1">
            <a:schemeClr val="lt1"/>
          </a:fillRef>
          <a:effectRef idx="0">
            <a:schemeClr val="accent1"/>
          </a:effectRef>
          <a:fontRef idx="minor">
            <a:schemeClr val="dk1"/>
          </a:fontRef>
        </p:style>
        <p:txBody>
          <a:bodyPr/>
          <a:lstStyle/>
          <a:p>
            <a:r>
              <a:rPr lang="en-IN" dirty="0"/>
              <a:t>Grid Search</a:t>
            </a:r>
          </a:p>
        </p:txBody>
      </p:sp>
      <p:sp>
        <p:nvSpPr>
          <p:cNvPr id="4" name="Rectangle 1">
            <a:extLst>
              <a:ext uri="{FF2B5EF4-FFF2-40B4-BE49-F238E27FC236}">
                <a16:creationId xmlns:a16="http://schemas.microsoft.com/office/drawing/2014/main" id="{0089ACA9-EFB7-2C65-5DE8-855253C2635D}"/>
              </a:ext>
            </a:extLst>
          </p:cNvPr>
          <p:cNvSpPr>
            <a:spLocks noGrp="1" noChangeArrowheads="1"/>
          </p:cNvSpPr>
          <p:nvPr>
            <p:ph idx="1"/>
          </p:nvPr>
        </p:nvSpPr>
        <p:spPr bwMode="auto">
          <a:xfrm>
            <a:off x="1484313" y="1103088"/>
            <a:ext cx="1070768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cs typeface="Times New Roman" panose="02020603050405020304" pitchFamily="18" charset="0"/>
              </a:rPr>
              <a:t>This is 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ow grid search can be used to tune hyperparameters related to the learning rate and number of iterations in a Logistic </a:t>
            </a:r>
            <a:r>
              <a:rPr lang="en-US" altLang="en-US" sz="1800" dirty="0">
                <a:solidFill>
                  <a:srgbClr val="000000"/>
                </a:solidFill>
                <a:latin typeface="Times New Roman" panose="02020603050405020304" pitchFamily="18" charset="0"/>
                <a:cs typeface="Times New Roman" panose="02020603050405020304" pitchFamily="18" charset="0"/>
              </a:rPr>
              <a:t>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egression </a:t>
            </a:r>
            <a:r>
              <a:rPr lang="en-US" altLang="en-US" sz="1800" dirty="0">
                <a:solidFill>
                  <a:srgbClr val="000000"/>
                </a:solidFill>
                <a:latin typeface="Times New Roman" panose="02020603050405020304" pitchFamily="18" charset="0"/>
                <a:cs typeface="Times New Roman" panose="02020603050405020304" pitchFamily="18" charset="0"/>
              </a:rPr>
              <a:t>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we have a binary classification problem where we want to predict whether a patient will readmit in the hospital or not based on their age, </a:t>
            </a:r>
            <a:r>
              <a:rPr lang="en-US" altLang="en-US" sz="1800" dirty="0">
                <a:solidFill>
                  <a:srgbClr val="000000"/>
                </a:solidFill>
                <a:latin typeface="Times New Roman" panose="02020603050405020304" pitchFamily="18" charset="0"/>
                <a:cs typeface="Times New Roman" panose="02020603050405020304" pitchFamily="18" charset="0"/>
              </a:rPr>
              <a:t>time in hospital, medical specialty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We decide to use logistic regression as our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want to tune two hyperparameters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learning rate and The number of iterations.</a:t>
            </a:r>
          </a:p>
          <a:p>
            <a:pPr marL="0" indent="0" defTabSz="914400">
              <a:buClrTx/>
              <a:buSzTx/>
              <a:buNone/>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the learning rate, we define a grid of values to search over:</a:t>
            </a:r>
            <a:r>
              <a:rPr lang="en-IN" sz="1800" b="0" dirty="0">
                <a:solidFill>
                  <a:srgbClr val="000000"/>
                </a:solidFill>
                <a:effectLst/>
                <a:latin typeface="Courier New" panose="02070309020205020404" pitchFamily="49" charset="0"/>
              </a:rPr>
              <a:t>[</a:t>
            </a:r>
            <a:r>
              <a:rPr lang="en-IN" sz="1800" b="0" dirty="0">
                <a:solidFill>
                  <a:srgbClr val="098156"/>
                </a:solidFill>
                <a:effectLst/>
                <a:latin typeface="Courier New" panose="02070309020205020404" pitchFamily="49" charset="0"/>
              </a:rPr>
              <a:t>0.1</a:t>
            </a:r>
            <a:r>
              <a:rPr lang="en-IN" sz="1800" b="0" dirty="0">
                <a:solidFill>
                  <a:srgbClr val="000000"/>
                </a:solidFill>
                <a:effectLst/>
                <a:latin typeface="Courier New" panose="02070309020205020404" pitchFamily="49" charset="0"/>
              </a:rPr>
              <a:t>, </a:t>
            </a:r>
            <a:r>
              <a:rPr lang="en-IN" sz="1800" b="0" dirty="0">
                <a:solidFill>
                  <a:srgbClr val="098156"/>
                </a:solidFill>
                <a:effectLst/>
                <a:latin typeface="Courier New" panose="02070309020205020404" pitchFamily="49" charset="0"/>
              </a:rPr>
              <a:t>0.01</a:t>
            </a:r>
            <a:r>
              <a:rPr lang="en-IN" sz="1800" b="0" dirty="0">
                <a:solidFill>
                  <a:srgbClr val="000000"/>
                </a:solidFill>
                <a:effectLst/>
                <a:latin typeface="Courier New" panose="02070309020205020404" pitchFamily="49" charset="0"/>
              </a:rPr>
              <a:t>, </a:t>
            </a:r>
            <a:r>
              <a:rPr lang="en-IN" sz="1800" b="0" dirty="0">
                <a:solidFill>
                  <a:srgbClr val="098156"/>
                </a:solidFill>
                <a:effectLst/>
                <a:latin typeface="Courier New" panose="02070309020205020404" pitchFamily="49" charset="0"/>
              </a:rPr>
              <a:t>0.001</a:t>
            </a:r>
            <a:r>
              <a:rPr lang="en-IN" sz="1800" b="0" dirty="0">
                <a:solidFill>
                  <a:srgbClr val="000000"/>
                </a:solidFill>
                <a:effectLst/>
                <a:latin typeface="Courier New" panose="02070309020205020404" pitchFamily="49" charset="0"/>
              </a:rPr>
              <a:t>].</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defTabSz="914400">
              <a:buClrTx/>
              <a:buSzTx/>
              <a:buNone/>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the number of iterations, we define another grid of values to search over:</a:t>
            </a:r>
            <a:r>
              <a:rPr lang="en-IN" sz="1800" b="0" dirty="0">
                <a:solidFill>
                  <a:srgbClr val="000000"/>
                </a:solidFill>
                <a:effectLst/>
                <a:latin typeface="Courier New" panose="02070309020205020404" pitchFamily="49" charset="0"/>
              </a:rPr>
              <a:t>[</a:t>
            </a:r>
            <a:r>
              <a:rPr lang="en-IN" sz="1800" b="0" dirty="0">
                <a:solidFill>
                  <a:srgbClr val="098156"/>
                </a:solidFill>
                <a:effectLst/>
                <a:latin typeface="Courier New" panose="02070309020205020404" pitchFamily="49" charset="0"/>
              </a:rPr>
              <a:t>1000</a:t>
            </a:r>
            <a:r>
              <a:rPr lang="en-IN" sz="1800" b="0" dirty="0">
                <a:solidFill>
                  <a:srgbClr val="000000"/>
                </a:solidFill>
                <a:effectLst/>
                <a:latin typeface="Courier New" panose="02070309020205020404" pitchFamily="49" charset="0"/>
              </a:rPr>
              <a:t>, </a:t>
            </a:r>
            <a:r>
              <a:rPr lang="en-IN" sz="1800" b="0" dirty="0">
                <a:solidFill>
                  <a:srgbClr val="098156"/>
                </a:solidFill>
                <a:effectLst/>
                <a:latin typeface="Courier New" panose="02070309020205020404" pitchFamily="49" charset="0"/>
              </a:rPr>
              <a:t>5000</a:t>
            </a:r>
            <a:r>
              <a:rPr lang="en-IN" sz="1800" b="0" dirty="0">
                <a:solidFill>
                  <a:srgbClr val="000000"/>
                </a:solidFill>
                <a:effectLst/>
                <a:latin typeface="Courier New" panose="02070309020205020404" pitchFamily="49" charset="0"/>
              </a:rPr>
              <a:t>, </a:t>
            </a:r>
            <a:r>
              <a:rPr lang="en-IN" sz="1800" b="0" dirty="0">
                <a:solidFill>
                  <a:srgbClr val="098156"/>
                </a:solidFill>
                <a:effectLst/>
                <a:latin typeface="Courier New" panose="02070309020205020404" pitchFamily="49" charset="0"/>
              </a:rPr>
              <a:t>10000</a:t>
            </a:r>
            <a:r>
              <a:rPr lang="en-IN" sz="1800" b="0" dirty="0">
                <a:solidFill>
                  <a:srgbClr val="000000"/>
                </a:solidFill>
                <a:effectLst/>
                <a:latin typeface="Courier New" panose="02070309020205020404" pitchFamily="49" charset="0"/>
              </a:rPr>
              <a:t>].</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grid search, we train and evaluate the logistic regression model on all possible combinations of the learning rate and number of iterations. For each combination, we compute the accuracy or other evaluation metric on a validation set. The combination with the highest accuracy or best performance on the evaluation metric is selected as the optimal set of hyperparameters for our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Grid search allows us to systematically explore the hyperparameter space and find the best combination of hyperparameters for our logistic regression model in terms of the learning rate and number of iterations.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883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F2400B-8250-3A32-7422-8F8F17F19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719" y="1111624"/>
            <a:ext cx="7001434" cy="3926541"/>
          </a:xfrm>
        </p:spPr>
      </p:pic>
    </p:spTree>
    <p:extLst>
      <p:ext uri="{BB962C8B-B14F-4D97-AF65-F5344CB8AC3E}">
        <p14:creationId xmlns:p14="http://schemas.microsoft.com/office/powerpoint/2010/main" val="349048472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3A3-7FE4-55C0-2B14-606161387BE8}"/>
              </a:ext>
            </a:extLst>
          </p:cNvPr>
          <p:cNvSpPr>
            <a:spLocks noGrp="1"/>
          </p:cNvSpPr>
          <p:nvPr>
            <p:ph type="title"/>
          </p:nvPr>
        </p:nvSpPr>
        <p:spPr>
          <a:xfrm rot="10800000" flipV="1">
            <a:off x="1654639" y="179295"/>
            <a:ext cx="10018713" cy="609599"/>
          </a:xfrm>
        </p:spPr>
        <p:style>
          <a:lnRef idx="2">
            <a:schemeClr val="accent1"/>
          </a:lnRef>
          <a:fillRef idx="1">
            <a:schemeClr val="lt1"/>
          </a:fillRef>
          <a:effectRef idx="0">
            <a:schemeClr val="accent1"/>
          </a:effectRef>
          <a:fontRef idx="minor">
            <a:schemeClr val="dk1"/>
          </a:fontRef>
        </p:style>
        <p:txBody>
          <a:bodyPr>
            <a:normAutofit/>
          </a:bodyPr>
          <a:lstStyle/>
          <a:p>
            <a:pPr algn="l"/>
            <a:r>
              <a:rPr lang="en-IN" sz="3200" b="1" i="0" dirty="0">
                <a:solidFill>
                  <a:srgbClr val="000000"/>
                </a:solidFill>
                <a:effectLst/>
                <a:latin typeface="Helvetica Neue"/>
              </a:rPr>
              <a:t>Recap:</a:t>
            </a:r>
            <a:endParaRPr lang="en-IN" dirty="0"/>
          </a:p>
        </p:txBody>
      </p:sp>
      <p:sp>
        <p:nvSpPr>
          <p:cNvPr id="3" name="Content Placeholder 2">
            <a:extLst>
              <a:ext uri="{FF2B5EF4-FFF2-40B4-BE49-F238E27FC236}">
                <a16:creationId xmlns:a16="http://schemas.microsoft.com/office/drawing/2014/main" id="{A5858C15-7252-C77D-100A-663992624D68}"/>
              </a:ext>
            </a:extLst>
          </p:cNvPr>
          <p:cNvSpPr>
            <a:spLocks noGrp="1"/>
          </p:cNvSpPr>
          <p:nvPr>
            <p:ph idx="1"/>
          </p:nvPr>
        </p:nvSpPr>
        <p:spPr>
          <a:xfrm>
            <a:off x="1484310" y="788896"/>
            <a:ext cx="10018713" cy="5728446"/>
          </a:xfrm>
        </p:spPr>
        <p:txBody>
          <a:bodyPr>
            <a:normAutofit fontScale="85000" lnSpcReduction="20000"/>
          </a:bodyPr>
          <a:lstStyle/>
          <a:p>
            <a:pPr algn="l"/>
            <a:endParaRPr lang="en-US" b="0" i="0" dirty="0">
              <a:solidFill>
                <a:srgbClr val="000000"/>
              </a:solidFill>
              <a:effectLst/>
              <a:latin typeface="Helvetica Neue"/>
            </a:endParaRPr>
          </a:p>
          <a:p>
            <a:pPr marL="0" indent="0" algn="l">
              <a:buNone/>
            </a:pPr>
            <a:r>
              <a:rPr lang="en-IN" sz="2400" b="1" i="0" u="sng" dirty="0">
                <a:solidFill>
                  <a:srgbClr val="000000"/>
                </a:solidFill>
                <a:effectLst/>
                <a:latin typeface="Helvetica Neue"/>
              </a:rPr>
              <a:t>Problem Statement and Objective:</a:t>
            </a:r>
            <a:endParaRPr lang="en-US" b="0" i="0" u="sng" dirty="0">
              <a:solidFill>
                <a:srgbClr val="000000"/>
              </a:solidFill>
              <a:effectLst/>
              <a:latin typeface="Helvetica Neue"/>
            </a:endParaRPr>
          </a:p>
          <a:p>
            <a:pPr algn="l"/>
            <a:r>
              <a:rPr lang="en-US" b="0" i="0" dirty="0">
                <a:solidFill>
                  <a:srgbClr val="000000"/>
                </a:solidFill>
                <a:effectLst/>
                <a:latin typeface="Helvetica Neue"/>
              </a:rPr>
              <a:t>A hospital readmission is when a patient who is discharged from the hospital gets re-admitted within a certain period. Hospital readmission rates for certain conditions are now considered an indicator of hospital quality, and also affect the cost of care adversely. For this reason, the Centers for Medicare &amp; Medicaid Services established the Hospital Readmissions Reduction Program which aims to improve the quality of care for patients and reduce healthcare spending by applying payment penalties to hospitals that have more than expected readmission rates for certain conditions. Although diabetes is not yet included in the penalty measures, the program is regularly adding new disease conditions to the list, now totaling 6 for FY2018. In 2011, American hospitals spent over $41 billion on diabetic patients who got readmitted within 30 days of discharge. Being able to determine factors that lead to higher readmission in such patients, and correspondingly being able to predict which patients will get readmitted can help hospitals save millions of dollars while improving the quality of care. So, with that background in mind, we used a medical claims dataset (description below), to answer these questions:</a:t>
            </a:r>
          </a:p>
          <a:p>
            <a:pPr algn="l"/>
            <a:r>
              <a:rPr lang="en-US" b="0" i="0" dirty="0">
                <a:solidFill>
                  <a:srgbClr val="000000"/>
                </a:solidFill>
                <a:effectLst/>
                <a:latin typeface="Helvetica Neue"/>
              </a:rPr>
              <a:t>What factors are the strongest predictors of hospital readmission in diabetic patients?</a:t>
            </a:r>
          </a:p>
          <a:p>
            <a:pPr algn="l"/>
            <a:r>
              <a:rPr lang="en-US" b="0" i="0" dirty="0">
                <a:solidFill>
                  <a:srgbClr val="000000"/>
                </a:solidFill>
                <a:effectLst/>
                <a:latin typeface="Helvetica Neue"/>
              </a:rPr>
              <a:t>How well can we predict hospital readmission in this dataset with limited features?</a:t>
            </a:r>
          </a:p>
          <a:p>
            <a:pPr marL="0" indent="0">
              <a:buNone/>
            </a:pPr>
            <a:endParaRPr lang="en-IN" dirty="0"/>
          </a:p>
        </p:txBody>
      </p:sp>
    </p:spTree>
    <p:extLst>
      <p:ext uri="{BB962C8B-B14F-4D97-AF65-F5344CB8AC3E}">
        <p14:creationId xmlns:p14="http://schemas.microsoft.com/office/powerpoint/2010/main" val="20755512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2D2A-E8E7-38DE-A99C-5F3A957BE10C}"/>
              </a:ext>
            </a:extLst>
          </p:cNvPr>
          <p:cNvSpPr>
            <a:spLocks noGrp="1"/>
          </p:cNvSpPr>
          <p:nvPr>
            <p:ph type="title"/>
          </p:nvPr>
        </p:nvSpPr>
        <p:spPr>
          <a:xfrm>
            <a:off x="1484311" y="188260"/>
            <a:ext cx="10018713" cy="860611"/>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1" dirty="0">
                <a:solidFill>
                  <a:srgbClr val="000000"/>
                </a:solidFill>
                <a:effectLst/>
                <a:latin typeface="Helvetica Neue"/>
              </a:rPr>
            </a:br>
            <a:r>
              <a:rPr lang="en-IN" b="1" i="1" dirty="0">
                <a:solidFill>
                  <a:srgbClr val="000000"/>
                </a:solidFill>
                <a:effectLst/>
                <a:latin typeface="Helvetica Neue"/>
              </a:rPr>
              <a:t>Data Set Description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9DF9305-3641-EDCD-5AB6-481B339C5157}"/>
              </a:ext>
            </a:extLst>
          </p:cNvPr>
          <p:cNvSpPr>
            <a:spLocks noGrp="1"/>
          </p:cNvSpPr>
          <p:nvPr>
            <p:ph idx="1"/>
          </p:nvPr>
        </p:nvSpPr>
        <p:spPr>
          <a:xfrm>
            <a:off x="1484310" y="1210235"/>
            <a:ext cx="10018713" cy="5325036"/>
          </a:xfrm>
        </p:spPr>
        <p:txBody>
          <a:bodyPr>
            <a:normAutofit fontScale="85000" lnSpcReduction="20000"/>
          </a:bodyPr>
          <a:lstStyle/>
          <a:p>
            <a:pPr algn="l"/>
            <a:r>
              <a:rPr lang="en-US" b="1" i="0" dirty="0">
                <a:solidFill>
                  <a:srgbClr val="000000"/>
                </a:solidFill>
                <a:effectLst/>
                <a:latin typeface="Helvetica Neue"/>
              </a:rPr>
              <a:t>Encounter ID</a:t>
            </a:r>
            <a:r>
              <a:rPr lang="en-US" b="0" i="0" dirty="0">
                <a:solidFill>
                  <a:srgbClr val="000000"/>
                </a:solidFill>
                <a:effectLst/>
                <a:latin typeface="Helvetica Neue"/>
              </a:rPr>
              <a:t>: Unique identifier of an encounter</a:t>
            </a:r>
          </a:p>
          <a:p>
            <a:pPr algn="l"/>
            <a:r>
              <a:rPr lang="en-US" b="1" i="0" dirty="0">
                <a:solidFill>
                  <a:srgbClr val="000000"/>
                </a:solidFill>
                <a:effectLst/>
                <a:latin typeface="Helvetica Neue"/>
              </a:rPr>
              <a:t>Patient number</a:t>
            </a:r>
            <a:r>
              <a:rPr lang="en-US" b="0" i="0" dirty="0">
                <a:solidFill>
                  <a:srgbClr val="000000"/>
                </a:solidFill>
                <a:effectLst/>
                <a:latin typeface="Helvetica Neue"/>
              </a:rPr>
              <a:t>: Unique identifier of a patient</a:t>
            </a:r>
          </a:p>
          <a:p>
            <a:pPr algn="l"/>
            <a:r>
              <a:rPr lang="en-US" b="1" i="0" dirty="0">
                <a:solidFill>
                  <a:srgbClr val="000000"/>
                </a:solidFill>
                <a:effectLst/>
                <a:latin typeface="Helvetica Neue"/>
              </a:rPr>
              <a:t>Race Values</a:t>
            </a:r>
            <a:r>
              <a:rPr lang="en-US" b="0" i="0" dirty="0">
                <a:solidFill>
                  <a:srgbClr val="000000"/>
                </a:solidFill>
                <a:effectLst/>
                <a:latin typeface="Helvetica Neue"/>
              </a:rPr>
              <a:t>: Caucasian, Asian, African American, Hispanic, and other</a:t>
            </a:r>
          </a:p>
          <a:p>
            <a:pPr algn="l"/>
            <a:r>
              <a:rPr lang="en-US" b="1" i="0" dirty="0">
                <a:solidFill>
                  <a:srgbClr val="000000"/>
                </a:solidFill>
                <a:effectLst/>
                <a:latin typeface="Helvetica Neue"/>
              </a:rPr>
              <a:t>Gender Values</a:t>
            </a:r>
            <a:r>
              <a:rPr lang="en-US" b="0" i="0" dirty="0">
                <a:solidFill>
                  <a:srgbClr val="000000"/>
                </a:solidFill>
                <a:effectLst/>
                <a:latin typeface="Helvetica Neue"/>
              </a:rPr>
              <a:t>: male, female, and unknown/invalid Age Grouped in 10-year intervals: 0, 10), 10, 20), …, 90, 100)</a:t>
            </a:r>
          </a:p>
          <a:p>
            <a:pPr algn="l"/>
            <a:r>
              <a:rPr lang="en-US" b="1" i="0" dirty="0">
                <a:solidFill>
                  <a:srgbClr val="000000"/>
                </a:solidFill>
                <a:effectLst/>
                <a:latin typeface="Helvetica Neue"/>
              </a:rPr>
              <a:t>Weight</a:t>
            </a:r>
            <a:r>
              <a:rPr lang="en-US" b="0" i="0" dirty="0">
                <a:solidFill>
                  <a:srgbClr val="000000"/>
                </a:solidFill>
                <a:effectLst/>
                <a:latin typeface="Helvetica Neue"/>
              </a:rPr>
              <a:t>: Weight in pounds</a:t>
            </a:r>
          </a:p>
          <a:p>
            <a:pPr algn="l"/>
            <a:r>
              <a:rPr lang="en-US" b="1" i="0" dirty="0">
                <a:solidFill>
                  <a:srgbClr val="000000"/>
                </a:solidFill>
                <a:effectLst/>
                <a:latin typeface="Helvetica Neue"/>
              </a:rPr>
              <a:t>Admission type</a:t>
            </a:r>
            <a:r>
              <a:rPr lang="en-US" b="0" i="0" dirty="0">
                <a:solidFill>
                  <a:srgbClr val="000000"/>
                </a:solidFill>
                <a:effectLst/>
                <a:latin typeface="Helvetica Neue"/>
              </a:rPr>
              <a:t>: Integer identifier corresponding to 9 distinct values, for example, emergency, urgent, elective, newborn, and not available</a:t>
            </a:r>
          </a:p>
          <a:p>
            <a:pPr algn="l"/>
            <a:r>
              <a:rPr lang="en-US" b="1" i="0" dirty="0">
                <a:solidFill>
                  <a:srgbClr val="000000"/>
                </a:solidFill>
                <a:effectLst/>
                <a:latin typeface="Helvetica Neue"/>
              </a:rPr>
              <a:t>Discharge disposition</a:t>
            </a:r>
            <a:r>
              <a:rPr lang="en-US" b="0" i="0" dirty="0">
                <a:solidFill>
                  <a:srgbClr val="000000"/>
                </a:solidFill>
                <a:effectLst/>
                <a:latin typeface="Helvetica Neue"/>
              </a:rPr>
              <a:t>: Integer identifier corresponding to 29 distinct values, for example, discharged to home, expired, and not available</a:t>
            </a:r>
          </a:p>
          <a:p>
            <a:pPr algn="l"/>
            <a:r>
              <a:rPr lang="en-US" b="1" i="0" dirty="0">
                <a:solidFill>
                  <a:srgbClr val="000000"/>
                </a:solidFill>
                <a:effectLst/>
                <a:latin typeface="Helvetica Neue"/>
              </a:rPr>
              <a:t>Admission source</a:t>
            </a:r>
            <a:r>
              <a:rPr lang="en-US" b="0" i="0" dirty="0">
                <a:solidFill>
                  <a:srgbClr val="000000"/>
                </a:solidFill>
                <a:effectLst/>
                <a:latin typeface="Helvetica Neue"/>
              </a:rPr>
              <a:t>: Integer identifier corresponding to 21 distinct values, for example, physician referral, emergency room, and transfer from a hospital</a:t>
            </a:r>
          </a:p>
          <a:p>
            <a:pPr algn="l"/>
            <a:r>
              <a:rPr lang="en-US" b="1" i="0" dirty="0">
                <a:solidFill>
                  <a:srgbClr val="000000"/>
                </a:solidFill>
                <a:effectLst/>
                <a:latin typeface="Helvetica Neue"/>
              </a:rPr>
              <a:t>Time in hospital</a:t>
            </a:r>
            <a:r>
              <a:rPr lang="en-US" b="0" i="0" dirty="0">
                <a:solidFill>
                  <a:srgbClr val="000000"/>
                </a:solidFill>
                <a:effectLst/>
                <a:latin typeface="Helvetica Neue"/>
              </a:rPr>
              <a:t>: Integer number of days between admission and discharge</a:t>
            </a:r>
          </a:p>
          <a:p>
            <a:pPr algn="l"/>
            <a:r>
              <a:rPr lang="en-US" b="1" i="0" dirty="0">
                <a:solidFill>
                  <a:srgbClr val="000000"/>
                </a:solidFill>
                <a:effectLst/>
                <a:latin typeface="Helvetica Neue"/>
              </a:rPr>
              <a:t>Payer code</a:t>
            </a:r>
            <a:r>
              <a:rPr lang="en-US" b="0" i="0" dirty="0">
                <a:solidFill>
                  <a:srgbClr val="000000"/>
                </a:solidFill>
                <a:effectLst/>
                <a:latin typeface="Helvetica Neue"/>
              </a:rPr>
              <a:t> : Integer identifier corresponding to 23 distinct values, for example, Blue Cross/Blue Shield, Medicare, and self-pay Medical</a:t>
            </a:r>
          </a:p>
          <a:p>
            <a:endParaRPr lang="en-IN" dirty="0"/>
          </a:p>
        </p:txBody>
      </p:sp>
    </p:spTree>
    <p:extLst>
      <p:ext uri="{BB962C8B-B14F-4D97-AF65-F5344CB8AC3E}">
        <p14:creationId xmlns:p14="http://schemas.microsoft.com/office/powerpoint/2010/main" val="96741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430C8-478F-EC1D-57B9-41C5B570559A}"/>
              </a:ext>
            </a:extLst>
          </p:cNvPr>
          <p:cNvSpPr>
            <a:spLocks noGrp="1"/>
          </p:cNvSpPr>
          <p:nvPr>
            <p:ph idx="1"/>
          </p:nvPr>
        </p:nvSpPr>
        <p:spPr>
          <a:xfrm>
            <a:off x="1484310" y="421341"/>
            <a:ext cx="10018713" cy="5369859"/>
          </a:xfrm>
        </p:spPr>
        <p:txBody>
          <a:bodyPr>
            <a:normAutofit fontScale="70000" lnSpcReduction="20000"/>
          </a:bodyPr>
          <a:lstStyle/>
          <a:p>
            <a:pPr algn="l"/>
            <a:r>
              <a:rPr lang="en-US" b="1" i="0" dirty="0">
                <a:solidFill>
                  <a:srgbClr val="000000"/>
                </a:solidFill>
                <a:effectLst/>
                <a:latin typeface="Helvetica Neue"/>
              </a:rPr>
              <a:t>Medical specialty</a:t>
            </a:r>
            <a:r>
              <a:rPr lang="en-US" b="0" i="0" dirty="0">
                <a:solidFill>
                  <a:srgbClr val="000000"/>
                </a:solidFill>
                <a:effectLst/>
                <a:latin typeface="Helvetica Neue"/>
              </a:rPr>
              <a:t>: Integer identifier of a specialty of the admitting physician, corresponding to 84 distinct values, for example, cardiology, internal medicine, family/general practice, and surgeon</a:t>
            </a:r>
          </a:p>
          <a:p>
            <a:pPr algn="l"/>
            <a:r>
              <a:rPr lang="en-US" b="1" i="0" dirty="0">
                <a:solidFill>
                  <a:srgbClr val="000000"/>
                </a:solidFill>
                <a:effectLst/>
                <a:latin typeface="Helvetica Neue"/>
              </a:rPr>
              <a:t>Number of lab procedures</a:t>
            </a:r>
            <a:r>
              <a:rPr lang="en-US" b="0" i="0" dirty="0">
                <a:solidFill>
                  <a:srgbClr val="000000"/>
                </a:solidFill>
                <a:effectLst/>
                <a:latin typeface="Helvetica Neue"/>
              </a:rPr>
              <a:t>: Number of lab tests performed during the encounter</a:t>
            </a:r>
          </a:p>
          <a:p>
            <a:pPr algn="l"/>
            <a:r>
              <a:rPr lang="en-US" b="1" i="0" dirty="0">
                <a:solidFill>
                  <a:srgbClr val="000000"/>
                </a:solidFill>
                <a:effectLst/>
                <a:latin typeface="Helvetica Neue"/>
              </a:rPr>
              <a:t>Number of procedures</a:t>
            </a:r>
            <a:r>
              <a:rPr lang="en-US" b="0" i="0" dirty="0">
                <a:solidFill>
                  <a:srgbClr val="000000"/>
                </a:solidFill>
                <a:effectLst/>
                <a:latin typeface="Helvetica Neue"/>
              </a:rPr>
              <a:t>: Numeric Number of procedures (other than lab tests) performed during the encounter</a:t>
            </a:r>
          </a:p>
          <a:p>
            <a:pPr algn="l"/>
            <a:r>
              <a:rPr lang="en-US" b="1" i="0" dirty="0">
                <a:solidFill>
                  <a:srgbClr val="000000"/>
                </a:solidFill>
                <a:effectLst/>
                <a:latin typeface="Helvetica Neue"/>
              </a:rPr>
              <a:t>Number of medications</a:t>
            </a:r>
            <a:r>
              <a:rPr lang="en-US" b="0" i="0" dirty="0">
                <a:solidFill>
                  <a:srgbClr val="000000"/>
                </a:solidFill>
                <a:effectLst/>
                <a:latin typeface="Helvetica Neue"/>
              </a:rPr>
              <a:t>: Number of distinct generic names administered during the encounter</a:t>
            </a:r>
          </a:p>
          <a:p>
            <a:pPr algn="l"/>
            <a:r>
              <a:rPr lang="en-US" b="1" i="0" dirty="0">
                <a:solidFill>
                  <a:srgbClr val="000000"/>
                </a:solidFill>
                <a:effectLst/>
                <a:latin typeface="Helvetica Neue"/>
              </a:rPr>
              <a:t>Number of outpatient visits</a:t>
            </a:r>
            <a:r>
              <a:rPr lang="en-US" b="0" i="0" dirty="0">
                <a:solidFill>
                  <a:srgbClr val="000000"/>
                </a:solidFill>
                <a:effectLst/>
                <a:latin typeface="Helvetica Neue"/>
              </a:rPr>
              <a:t>: Number of outpatient visits of the patient in the year preceding the encounter</a:t>
            </a:r>
          </a:p>
          <a:p>
            <a:pPr algn="l"/>
            <a:r>
              <a:rPr lang="en-US" b="1" i="0" dirty="0">
                <a:solidFill>
                  <a:srgbClr val="000000"/>
                </a:solidFill>
                <a:effectLst/>
                <a:latin typeface="Helvetica Neue"/>
              </a:rPr>
              <a:t>Number of emergency visits</a:t>
            </a:r>
            <a:r>
              <a:rPr lang="en-US" b="0" i="0" dirty="0">
                <a:solidFill>
                  <a:srgbClr val="000000"/>
                </a:solidFill>
                <a:effectLst/>
                <a:latin typeface="Helvetica Neue"/>
              </a:rPr>
              <a:t>: Number of emergency visits of the patient in the year preceding the encounter</a:t>
            </a:r>
          </a:p>
          <a:p>
            <a:pPr algn="l"/>
            <a:r>
              <a:rPr lang="en-US" b="1" i="0" dirty="0">
                <a:solidFill>
                  <a:srgbClr val="000000"/>
                </a:solidFill>
                <a:effectLst/>
                <a:latin typeface="Helvetica Neue"/>
              </a:rPr>
              <a:t>Number of inpatient visits</a:t>
            </a:r>
            <a:r>
              <a:rPr lang="en-US" b="0" i="0" dirty="0">
                <a:solidFill>
                  <a:srgbClr val="000000"/>
                </a:solidFill>
                <a:effectLst/>
                <a:latin typeface="Helvetica Neue"/>
              </a:rPr>
              <a:t>: Number of inpatient visits of the patient in the year preceding the encounter</a:t>
            </a:r>
          </a:p>
          <a:p>
            <a:pPr algn="l"/>
            <a:r>
              <a:rPr lang="en-US" b="1" i="0" dirty="0">
                <a:solidFill>
                  <a:srgbClr val="000000"/>
                </a:solidFill>
                <a:effectLst/>
                <a:latin typeface="Helvetica Neue"/>
              </a:rPr>
              <a:t>Diagnosis 1</a:t>
            </a:r>
            <a:r>
              <a:rPr lang="en-US" b="0" i="0" dirty="0">
                <a:solidFill>
                  <a:srgbClr val="000000"/>
                </a:solidFill>
                <a:effectLst/>
                <a:latin typeface="Helvetica Neue"/>
              </a:rPr>
              <a:t>: The primary diagnosis (coded as first three digits of ICD9); 848 distinct values</a:t>
            </a:r>
          </a:p>
          <a:p>
            <a:pPr algn="l"/>
            <a:r>
              <a:rPr lang="en-US" b="1" i="0" dirty="0">
                <a:solidFill>
                  <a:srgbClr val="000000"/>
                </a:solidFill>
                <a:effectLst/>
                <a:latin typeface="Helvetica Neue"/>
              </a:rPr>
              <a:t>Diagnosis 2</a:t>
            </a:r>
            <a:r>
              <a:rPr lang="en-US" b="0" i="0" dirty="0">
                <a:solidFill>
                  <a:srgbClr val="000000"/>
                </a:solidFill>
                <a:effectLst/>
                <a:latin typeface="Helvetica Neue"/>
              </a:rPr>
              <a:t>: Secondary diagnosis (coded as first three digits of ICD9); 923 distinct values</a:t>
            </a:r>
          </a:p>
          <a:p>
            <a:pPr algn="l"/>
            <a:r>
              <a:rPr lang="en-US" b="1" i="0" dirty="0">
                <a:solidFill>
                  <a:srgbClr val="000000"/>
                </a:solidFill>
                <a:effectLst/>
                <a:latin typeface="Helvetica Neue"/>
              </a:rPr>
              <a:t>Diagnosis 3</a:t>
            </a:r>
            <a:r>
              <a:rPr lang="en-US" b="0" i="0" dirty="0">
                <a:solidFill>
                  <a:srgbClr val="000000"/>
                </a:solidFill>
                <a:effectLst/>
                <a:latin typeface="Helvetica Neue"/>
              </a:rPr>
              <a:t>: Additional secondary diagnosis (coded as first three digits of ICD9); 954 distinct values</a:t>
            </a:r>
          </a:p>
          <a:p>
            <a:pPr algn="l"/>
            <a:r>
              <a:rPr lang="en-US" b="1" i="0" dirty="0">
                <a:solidFill>
                  <a:srgbClr val="000000"/>
                </a:solidFill>
                <a:effectLst/>
                <a:latin typeface="Helvetica Neue"/>
              </a:rPr>
              <a:t>Number of diagnoses</a:t>
            </a:r>
            <a:r>
              <a:rPr lang="en-US" b="0" i="0" dirty="0">
                <a:solidFill>
                  <a:srgbClr val="000000"/>
                </a:solidFill>
                <a:effectLst/>
                <a:latin typeface="Helvetica Neue"/>
              </a:rPr>
              <a:t>: Number of diagnoses entered into the system 0%</a:t>
            </a:r>
          </a:p>
          <a:p>
            <a:endParaRPr lang="en-IN" dirty="0"/>
          </a:p>
        </p:txBody>
      </p:sp>
    </p:spTree>
    <p:extLst>
      <p:ext uri="{BB962C8B-B14F-4D97-AF65-F5344CB8AC3E}">
        <p14:creationId xmlns:p14="http://schemas.microsoft.com/office/powerpoint/2010/main" val="13830354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3B8AA-FF4B-9E27-E4BB-E44F2ACD6FA9}"/>
              </a:ext>
            </a:extLst>
          </p:cNvPr>
          <p:cNvSpPr>
            <a:spLocks noGrp="1"/>
          </p:cNvSpPr>
          <p:nvPr>
            <p:ph idx="1"/>
          </p:nvPr>
        </p:nvSpPr>
        <p:spPr>
          <a:xfrm>
            <a:off x="1484310" y="98612"/>
            <a:ext cx="10018713" cy="6015317"/>
          </a:xfrm>
        </p:spPr>
        <p:txBody>
          <a:bodyPr>
            <a:normAutofit fontScale="85000" lnSpcReduction="20000"/>
          </a:bodyPr>
          <a:lstStyle/>
          <a:p>
            <a:pPr algn="l"/>
            <a:r>
              <a:rPr lang="en-US" b="1" i="0" dirty="0">
                <a:solidFill>
                  <a:srgbClr val="000000"/>
                </a:solidFill>
                <a:effectLst/>
                <a:latin typeface="Helvetica Neue"/>
              </a:rPr>
              <a:t>Glucose serum test</a:t>
            </a:r>
            <a:r>
              <a:rPr lang="en-US" b="0" i="0" dirty="0">
                <a:solidFill>
                  <a:srgbClr val="000000"/>
                </a:solidFill>
                <a:effectLst/>
                <a:latin typeface="Helvetica Neue"/>
              </a:rPr>
              <a:t>: result indicates the result’s range or if the test was not taken. Values: “&gt;200,” “&gt;300,” “normal,” and “none” if not measured</a:t>
            </a:r>
          </a:p>
          <a:p>
            <a:pPr algn="l"/>
            <a:r>
              <a:rPr lang="en-US" b="1" i="0" dirty="0">
                <a:solidFill>
                  <a:srgbClr val="000000"/>
                </a:solidFill>
                <a:effectLst/>
                <a:latin typeface="Helvetica Neue"/>
              </a:rPr>
              <a:t>A1c test result</a:t>
            </a:r>
            <a:r>
              <a:rPr lang="en-US" b="0" i="0" dirty="0">
                <a:solidFill>
                  <a:srgbClr val="000000"/>
                </a:solidFill>
                <a:effectLst/>
                <a:latin typeface="Helvetica Neue"/>
              </a:rPr>
              <a:t>: Indicates the range of the result or if the test was not taken. Values: “&gt;8” if the result was greater than 8%, “&gt;7” if the result was greater than 7% but less than 8%, “normal” if the result was less than 7%, and “none” if not measured.</a:t>
            </a:r>
          </a:p>
          <a:p>
            <a:pPr algn="l"/>
            <a:r>
              <a:rPr lang="en-US" b="1" i="0" dirty="0">
                <a:solidFill>
                  <a:srgbClr val="000000"/>
                </a:solidFill>
                <a:effectLst/>
                <a:latin typeface="Helvetica Neue"/>
              </a:rPr>
              <a:t>Change of medications</a:t>
            </a:r>
            <a:r>
              <a:rPr lang="en-US" b="0" i="0" dirty="0">
                <a:solidFill>
                  <a:srgbClr val="000000"/>
                </a:solidFill>
                <a:effectLst/>
                <a:latin typeface="Helvetica Neue"/>
              </a:rPr>
              <a:t>: Indicates if there was a change in diabetic medications (either dosage or generic name). Values: “change” and “no change”</a:t>
            </a:r>
          </a:p>
          <a:p>
            <a:pPr algn="l"/>
            <a:r>
              <a:rPr lang="en-US" b="1" i="0" dirty="0">
                <a:solidFill>
                  <a:srgbClr val="000000"/>
                </a:solidFill>
                <a:effectLst/>
                <a:latin typeface="Helvetica Neue"/>
              </a:rPr>
              <a:t>Diabetes medications</a:t>
            </a:r>
            <a:r>
              <a:rPr lang="en-US" b="0" i="0" dirty="0">
                <a:solidFill>
                  <a:srgbClr val="000000"/>
                </a:solidFill>
                <a:effectLst/>
                <a:latin typeface="Helvetica Neue"/>
              </a:rPr>
              <a:t>: Indicates if there was any diabetic medication prescribed. Values: “yes” and “no” 24 features for medications For the generic names: metformin, repaglinide, </a:t>
            </a:r>
            <a:r>
              <a:rPr lang="en-US" b="0" i="0" dirty="0" err="1">
                <a:solidFill>
                  <a:srgbClr val="000000"/>
                </a:solidFill>
                <a:effectLst/>
                <a:latin typeface="Helvetica Neue"/>
              </a:rPr>
              <a:t>nateglinide</a:t>
            </a:r>
            <a:r>
              <a:rPr lang="en-US" b="0" i="0" dirty="0">
                <a:solidFill>
                  <a:srgbClr val="000000"/>
                </a:solidFill>
                <a:effectLst/>
                <a:latin typeface="Helvetica Neue"/>
              </a:rPr>
              <a:t>, chlorpropamide, glimepiride, acetohexamide, glipizide, glyburide, tolbutamide, pioglitazone, rosiglitazone, acarbose, miglitol, troglitazone, tolazamide, </a:t>
            </a:r>
            <a:r>
              <a:rPr lang="en-US" b="0" i="0" dirty="0" err="1">
                <a:solidFill>
                  <a:srgbClr val="000000"/>
                </a:solidFill>
                <a:effectLst/>
                <a:latin typeface="Helvetica Neue"/>
              </a:rPr>
              <a:t>examide</a:t>
            </a:r>
            <a:r>
              <a:rPr lang="en-US" b="0" i="0" dirty="0">
                <a:solidFill>
                  <a:srgbClr val="000000"/>
                </a:solidFill>
                <a:effectLst/>
                <a:latin typeface="Helvetica Neue"/>
              </a:rPr>
              <a:t>, sitagliptin, insulin, glyburide-metformin, glipizide-metformin, glimepiride- pioglitazone, metformin-rosiglitazone, and metformin- pioglitazone, the feature indicates whether the drug was prescribed or there was a change in the dosage. Values: “up” if the dosage was increased during the encounter, “down” if the dosage was decreased, “steady” if the dosage did not change, and “no” if the drug was not prescribed</a:t>
            </a:r>
          </a:p>
          <a:p>
            <a:pPr algn="l"/>
            <a:r>
              <a:rPr lang="en-US" b="1" i="0" dirty="0">
                <a:solidFill>
                  <a:srgbClr val="000000"/>
                </a:solidFill>
                <a:effectLst/>
                <a:latin typeface="Helvetica Neue"/>
              </a:rPr>
              <a:t>Readmitted (Target Colu</a:t>
            </a:r>
            <a:r>
              <a:rPr lang="en-US" b="1" dirty="0">
                <a:solidFill>
                  <a:srgbClr val="000000"/>
                </a:solidFill>
                <a:latin typeface="Helvetica Neue"/>
              </a:rPr>
              <a:t>mn</a:t>
            </a:r>
            <a:r>
              <a:rPr lang="en-US" b="1" i="0" dirty="0">
                <a:solidFill>
                  <a:srgbClr val="000000"/>
                </a:solidFill>
                <a:effectLst/>
                <a:latin typeface="Helvetica Neue"/>
              </a:rPr>
              <a:t>)</a:t>
            </a:r>
            <a:r>
              <a:rPr lang="en-US" b="0" i="0" dirty="0">
                <a:solidFill>
                  <a:srgbClr val="000000"/>
                </a:solidFill>
                <a:effectLst/>
                <a:latin typeface="Helvetica Neue"/>
              </a:rPr>
              <a:t>: Days to inpatient readmission. Values: “&lt;30” if the patient was readmitted in less than 30 days, “&gt;30” if the patient was readmitted in more than 30 days, and “No” for no record of readmission</a:t>
            </a:r>
          </a:p>
          <a:p>
            <a:endParaRPr lang="en-IN" dirty="0"/>
          </a:p>
        </p:txBody>
      </p:sp>
    </p:spTree>
    <p:extLst>
      <p:ext uri="{BB962C8B-B14F-4D97-AF65-F5344CB8AC3E}">
        <p14:creationId xmlns:p14="http://schemas.microsoft.com/office/powerpoint/2010/main" val="2169586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38F7C5-52C4-2BEC-EFFA-C230347BCD54}"/>
              </a:ext>
            </a:extLst>
          </p:cNvPr>
          <p:cNvPicPr>
            <a:picLocks noGrp="1" noChangeAspect="1"/>
          </p:cNvPicPr>
          <p:nvPr>
            <p:ph idx="1"/>
          </p:nvPr>
        </p:nvPicPr>
        <p:blipFill rotWithShape="1">
          <a:blip r:embed="rId2"/>
          <a:srcRect l="16348" t="24445" r="15654" b="24789"/>
          <a:stretch/>
        </p:blipFill>
        <p:spPr>
          <a:xfrm>
            <a:off x="2160494" y="627529"/>
            <a:ext cx="9117106" cy="5082989"/>
          </a:xfrm>
        </p:spPr>
      </p:pic>
    </p:spTree>
    <p:extLst>
      <p:ext uri="{BB962C8B-B14F-4D97-AF65-F5344CB8AC3E}">
        <p14:creationId xmlns:p14="http://schemas.microsoft.com/office/powerpoint/2010/main" val="27749280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E51C66-8FB8-5132-A76F-8F50A7F1AFE8}"/>
              </a:ext>
            </a:extLst>
          </p:cNvPr>
          <p:cNvPicPr>
            <a:picLocks noGrp="1" noChangeAspect="1"/>
          </p:cNvPicPr>
          <p:nvPr>
            <p:ph idx="1"/>
          </p:nvPr>
        </p:nvPicPr>
        <p:blipFill rotWithShape="1">
          <a:blip r:embed="rId2"/>
          <a:srcRect l="17203" t="20323" r="15559" b="21613"/>
          <a:stretch/>
        </p:blipFill>
        <p:spPr>
          <a:xfrm>
            <a:off x="2447365" y="170331"/>
            <a:ext cx="8875059" cy="5827058"/>
          </a:xfrm>
        </p:spPr>
      </p:pic>
    </p:spTree>
    <p:extLst>
      <p:ext uri="{BB962C8B-B14F-4D97-AF65-F5344CB8AC3E}">
        <p14:creationId xmlns:p14="http://schemas.microsoft.com/office/powerpoint/2010/main" val="25018557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16E8-B78A-8E04-F184-96E84318F0A5}"/>
              </a:ext>
            </a:extLst>
          </p:cNvPr>
          <p:cNvSpPr>
            <a:spLocks noGrp="1"/>
          </p:cNvSpPr>
          <p:nvPr>
            <p:ph type="title"/>
          </p:nvPr>
        </p:nvSpPr>
        <p:spPr>
          <a:xfrm>
            <a:off x="1484311" y="685801"/>
            <a:ext cx="10018713" cy="838200"/>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00000"/>
                </a:solidFill>
                <a:effectLst/>
                <a:latin typeface="Helvetica Neue"/>
              </a:rPr>
            </a:br>
            <a:r>
              <a:rPr lang="en-IN" b="1" i="0" dirty="0">
                <a:solidFill>
                  <a:srgbClr val="000000"/>
                </a:solidFill>
                <a:effectLst/>
                <a:latin typeface="Helvetica Neue"/>
              </a:rPr>
              <a:t>Data Preparation &amp; Exploration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261021C-7CE2-1EE8-9131-AC1D7CFFB72F}"/>
              </a:ext>
            </a:extLst>
          </p:cNvPr>
          <p:cNvSpPr>
            <a:spLocks noGrp="1"/>
          </p:cNvSpPr>
          <p:nvPr>
            <p:ph idx="1"/>
          </p:nvPr>
        </p:nvSpPr>
        <p:spPr>
          <a:xfrm>
            <a:off x="1484310" y="1775013"/>
            <a:ext cx="10018713" cy="4016188"/>
          </a:xfrm>
        </p:spPr>
        <p:txBody>
          <a:bodyPr>
            <a:normAutofit lnSpcReduction="10000"/>
          </a:bodyPr>
          <a:lstStyle/>
          <a:p>
            <a:r>
              <a:rPr lang="en-IN" dirty="0"/>
              <a:t>Importing necessary packages</a:t>
            </a:r>
          </a:p>
          <a:p>
            <a:r>
              <a:rPr lang="en-IN" dirty="0"/>
              <a:t>Loading Dataset</a:t>
            </a:r>
          </a:p>
          <a:p>
            <a:r>
              <a:rPr lang="en-US" dirty="0"/>
              <a:t>Displaying the first 10 rows of data</a:t>
            </a:r>
          </a:p>
          <a:p>
            <a:r>
              <a:rPr lang="en-US" dirty="0"/>
              <a:t>Checking the shape of the dataset</a:t>
            </a:r>
          </a:p>
          <a:p>
            <a:r>
              <a:rPr lang="en-US" dirty="0"/>
              <a:t>Checking the info on the dataset</a:t>
            </a:r>
          </a:p>
          <a:p>
            <a:r>
              <a:rPr lang="en-US" dirty="0">
                <a:latin typeface="Helvetica Neue"/>
              </a:rPr>
              <a:t>C</a:t>
            </a:r>
            <a:r>
              <a:rPr lang="en-US" b="0" i="0" dirty="0">
                <a:effectLst/>
                <a:latin typeface="Helvetica Neue"/>
              </a:rPr>
              <a:t>hecking whether our data has missing values</a:t>
            </a:r>
          </a:p>
          <a:p>
            <a:r>
              <a:rPr lang="en-US" dirty="0">
                <a:latin typeface="Helvetica Neue"/>
              </a:rPr>
              <a:t>Null Handling</a:t>
            </a:r>
          </a:p>
          <a:p>
            <a:r>
              <a:rPr lang="en-US" dirty="0">
                <a:latin typeface="Helvetica Neue"/>
              </a:rPr>
              <a:t>Correlation</a:t>
            </a:r>
            <a:endParaRPr lang="en-US" dirty="0"/>
          </a:p>
          <a:p>
            <a:endParaRPr lang="en-IN" dirty="0"/>
          </a:p>
        </p:txBody>
      </p:sp>
    </p:spTree>
    <p:extLst>
      <p:ext uri="{BB962C8B-B14F-4D97-AF65-F5344CB8AC3E}">
        <p14:creationId xmlns:p14="http://schemas.microsoft.com/office/powerpoint/2010/main" val="1682060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1477</TotalTime>
  <Words>2543</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Corbel</vt:lpstr>
      <vt:lpstr>Courier New</vt:lpstr>
      <vt:lpstr>Helvetica Neue</vt:lpstr>
      <vt:lpstr>Segoe UI</vt:lpstr>
      <vt:lpstr>Söhne</vt:lpstr>
      <vt:lpstr>Symbol</vt:lpstr>
      <vt:lpstr>Times New Roman</vt:lpstr>
      <vt:lpstr>Parallax</vt:lpstr>
      <vt:lpstr>Logistic Regression   Prediction on Diabetes Patient's Hospital Readmission </vt:lpstr>
      <vt:lpstr>PowerPoint Presentation</vt:lpstr>
      <vt:lpstr>Recap:</vt:lpstr>
      <vt:lpstr> Data Set Description </vt:lpstr>
      <vt:lpstr>PowerPoint Presentation</vt:lpstr>
      <vt:lpstr>PowerPoint Presentation</vt:lpstr>
      <vt:lpstr>PowerPoint Presentation</vt:lpstr>
      <vt:lpstr>PowerPoint Presentation</vt:lpstr>
      <vt:lpstr> Data Preparation &amp; Exploration </vt:lpstr>
      <vt:lpstr>PowerPoint Presentation</vt:lpstr>
      <vt:lpstr>Correlation</vt:lpstr>
      <vt:lpstr>Plot boxplots of all numerical variables to identify outliers</vt:lpstr>
      <vt:lpstr>Overview:</vt:lpstr>
      <vt:lpstr>PowerPoint Presentation</vt:lpstr>
      <vt:lpstr>PowerPoint Presentation</vt:lpstr>
      <vt:lpstr> Insight from graph: If no of days in hospital increased readmission rate is getting decreased.Mostly patient between 3 to 4 days are admitted frequently </vt:lpstr>
      <vt:lpstr> Insight from above graph:¶ Patient with age 60 and 70 have more readmission </vt:lpstr>
      <vt:lpstr>Train_Test_Split:</vt:lpstr>
      <vt:lpstr>PowerPoint Presentation</vt:lpstr>
      <vt:lpstr>Model Building</vt:lpstr>
      <vt:lpstr>Model Evaluation</vt:lpstr>
      <vt:lpstr>Hyper Parameter Tuning</vt:lpstr>
      <vt:lpstr>Grid 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 Pillutla</dc:creator>
  <cp:lastModifiedBy>Harika Pillutla</cp:lastModifiedBy>
  <cp:revision>3</cp:revision>
  <dcterms:created xsi:type="dcterms:W3CDTF">2023-02-26T18:23:48Z</dcterms:created>
  <dcterms:modified xsi:type="dcterms:W3CDTF">2023-03-13T05:50:18Z</dcterms:modified>
</cp:coreProperties>
</file>