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71" r:id="rId4"/>
    <p:sldId id="259" r:id="rId5"/>
    <p:sldId id="277" r:id="rId6"/>
    <p:sldId id="266" r:id="rId7"/>
    <p:sldId id="276" r:id="rId8"/>
    <p:sldId id="265" r:id="rId9"/>
    <p:sldId id="274" r:id="rId10"/>
    <p:sldId id="267" r:id="rId11"/>
    <p:sldId id="275" r:id="rId12"/>
    <p:sldId id="272"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5" autoAdjust="0"/>
    <p:restoredTop sz="94660"/>
  </p:normalViewPr>
  <p:slideViewPr>
    <p:cSldViewPr snapToGrid="0">
      <p:cViewPr varScale="1">
        <p:scale>
          <a:sx n="114" d="100"/>
          <a:sy n="114" d="100"/>
        </p:scale>
        <p:origin x="2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4/14/23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2981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4/14/23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44747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4/14/23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11248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4/14/23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88852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4/14/23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6458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4/14/23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887279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4/14/23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01843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4/14/23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79087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4/14/23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26231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4/14/23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06862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4/14/23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3067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4/14/23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71030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74"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604552" y="871758"/>
            <a:ext cx="5825448" cy="3871143"/>
          </a:xfrm>
        </p:spPr>
        <p:txBody>
          <a:bodyPr>
            <a:normAutofit/>
          </a:bodyPr>
          <a:lstStyle/>
          <a:p>
            <a:r>
              <a:rPr lang="en-US" dirty="0">
                <a:cs typeface="Calibri Light"/>
              </a:rPr>
              <a:t>Football Management </a:t>
            </a:r>
            <a:endParaRPr lang="en-US" dirty="0"/>
          </a:p>
        </p:txBody>
      </p:sp>
      <p:sp>
        <p:nvSpPr>
          <p:cNvPr id="3" name="Subtitle 2"/>
          <p:cNvSpPr>
            <a:spLocks noGrp="1"/>
          </p:cNvSpPr>
          <p:nvPr>
            <p:ph type="subTitle" idx="1"/>
          </p:nvPr>
        </p:nvSpPr>
        <p:spPr>
          <a:xfrm>
            <a:off x="5619964" y="4785543"/>
            <a:ext cx="5322013" cy="1005657"/>
          </a:xfrm>
        </p:spPr>
        <p:txBody>
          <a:bodyPr>
            <a:normAutofit/>
          </a:bodyPr>
          <a:lstStyle/>
          <a:p>
            <a:pPr>
              <a:lnSpc>
                <a:spcPct val="110000"/>
              </a:lnSpc>
            </a:pPr>
            <a:r>
              <a:rPr lang="en-US" sz="1300" b="1"/>
              <a:t>Group 13 </a:t>
            </a:r>
          </a:p>
          <a:p>
            <a:pPr>
              <a:lnSpc>
                <a:spcPct val="110000"/>
              </a:lnSpc>
            </a:pPr>
            <a:r>
              <a:rPr lang="en-US" sz="1300"/>
              <a:t>Sri Vamsi </a:t>
            </a:r>
            <a:r>
              <a:rPr lang="en-US" sz="1300" err="1"/>
              <a:t>Baipaneni</a:t>
            </a:r>
          </a:p>
          <a:p>
            <a:pPr>
              <a:lnSpc>
                <a:spcPct val="110000"/>
              </a:lnSpc>
            </a:pPr>
            <a:r>
              <a:rPr lang="en-US" sz="1300"/>
              <a:t>Sri Mahalakshmi Harika Punati </a:t>
            </a:r>
          </a:p>
        </p:txBody>
      </p:sp>
      <p:pic>
        <p:nvPicPr>
          <p:cNvPr id="4" name="Picture 3" descr="Foosball football players">
            <a:extLst>
              <a:ext uri="{FF2B5EF4-FFF2-40B4-BE49-F238E27FC236}">
                <a16:creationId xmlns:a16="http://schemas.microsoft.com/office/drawing/2014/main" id="{920E1648-8F26-5B73-8DE4-88A497D0114C}"/>
              </a:ext>
            </a:extLst>
          </p:cNvPr>
          <p:cNvPicPr>
            <a:picLocks noChangeAspect="1"/>
          </p:cNvPicPr>
          <p:nvPr/>
        </p:nvPicPr>
        <p:blipFill rotWithShape="1">
          <a:blip r:embed="rId2"/>
          <a:srcRect l="29866" r="22845"/>
          <a:stretch/>
        </p:blipFill>
        <p:spPr>
          <a:xfrm>
            <a:off x="1" y="10"/>
            <a:ext cx="4876799" cy="6857989"/>
          </a:xfrm>
          <a:prstGeom prst="rect">
            <a:avLst/>
          </a:prstGeom>
        </p:spPr>
      </p:pic>
      <p:cxnSp>
        <p:nvCxnSpPr>
          <p:cNvPr id="35" name="Straight Connector 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21">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3" name="Straight Connector 2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2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5" name="Rectangle 2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2" descr="Chart, bar chart&#10;&#10;Description automatically generated">
            <a:extLst>
              <a:ext uri="{FF2B5EF4-FFF2-40B4-BE49-F238E27FC236}">
                <a16:creationId xmlns:a16="http://schemas.microsoft.com/office/drawing/2014/main" id="{D2AEDA56-7AB6-24AB-DA8F-36D58650228D}"/>
              </a:ext>
            </a:extLst>
          </p:cNvPr>
          <p:cNvPicPr>
            <a:picLocks noChangeAspect="1"/>
          </p:cNvPicPr>
          <p:nvPr/>
        </p:nvPicPr>
        <p:blipFill rotWithShape="1">
          <a:blip r:embed="rId2"/>
          <a:srcRect l="2109" r="10092"/>
          <a:stretch/>
        </p:blipFill>
        <p:spPr>
          <a:xfrm>
            <a:off x="1003273" y="853297"/>
            <a:ext cx="9915877" cy="5410200"/>
          </a:xfrm>
          <a:prstGeom prst="rect">
            <a:avLst/>
          </a:prstGeom>
        </p:spPr>
      </p:pic>
    </p:spTree>
    <p:extLst>
      <p:ext uri="{BB962C8B-B14F-4D97-AF65-F5344CB8AC3E}">
        <p14:creationId xmlns:p14="http://schemas.microsoft.com/office/powerpoint/2010/main" val="3537772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39D443-FE62-2F25-DBE3-26F242AA6903}"/>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dirty="0"/>
              <a:t>Top Goal Scorer for their team</a:t>
            </a:r>
          </a:p>
        </p:txBody>
      </p:sp>
      <p:cxnSp>
        <p:nvCxnSpPr>
          <p:cNvPr id="21"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with low confidence">
            <a:extLst>
              <a:ext uri="{FF2B5EF4-FFF2-40B4-BE49-F238E27FC236}">
                <a16:creationId xmlns:a16="http://schemas.microsoft.com/office/drawing/2014/main" id="{D6915DEC-F0A0-D5C7-ACFF-1A1C74A9D0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6340" y="723901"/>
            <a:ext cx="6557818" cy="5410200"/>
          </a:xfrm>
          <a:prstGeom prst="rect">
            <a:avLst/>
          </a:prstGeom>
        </p:spPr>
      </p:pic>
    </p:spTree>
    <p:extLst>
      <p:ext uri="{BB962C8B-B14F-4D97-AF65-F5344CB8AC3E}">
        <p14:creationId xmlns:p14="http://schemas.microsoft.com/office/powerpoint/2010/main" val="1423328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23D1F4E-BF29-1827-7F81-A195E4B27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680"/>
            <a:ext cx="9723120" cy="6751320"/>
          </a:xfrm>
          <a:prstGeom prst="rect">
            <a:avLst/>
          </a:prstGeom>
        </p:spPr>
      </p:pic>
      <p:cxnSp>
        <p:nvCxnSpPr>
          <p:cNvPr id="38" name="Straight Connector 37">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152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556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5" name="Straight Connector 3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3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7" name="Rectangle 3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17B8A7-34BA-3D4B-3181-48D82852E296}"/>
              </a:ext>
            </a:extLst>
          </p:cNvPr>
          <p:cNvSpPr>
            <a:spLocks noGrp="1"/>
          </p:cNvSpPr>
          <p:nvPr>
            <p:ph type="title"/>
          </p:nvPr>
        </p:nvSpPr>
        <p:spPr>
          <a:xfrm>
            <a:off x="5604552" y="871758"/>
            <a:ext cx="5825448" cy="3871143"/>
          </a:xfrm>
        </p:spPr>
        <p:txBody>
          <a:bodyPr vert="horz" lIns="91440" tIns="45720" rIns="91440" bIns="45720" rtlCol="0" anchor="t">
            <a:normAutofit/>
          </a:bodyPr>
          <a:lstStyle/>
          <a:p>
            <a:r>
              <a:rPr lang="en-US" sz="5400" dirty="0"/>
              <a:t>Thank you </a:t>
            </a:r>
          </a:p>
        </p:txBody>
      </p:sp>
      <p:pic>
        <p:nvPicPr>
          <p:cNvPr id="29" name="Picture 3">
            <a:extLst>
              <a:ext uri="{FF2B5EF4-FFF2-40B4-BE49-F238E27FC236}">
                <a16:creationId xmlns:a16="http://schemas.microsoft.com/office/drawing/2014/main" id="{CF5F18D2-7D26-2CB1-3AB6-B8967AE6A5B7}"/>
              </a:ext>
            </a:extLst>
          </p:cNvPr>
          <p:cNvPicPr>
            <a:picLocks noChangeAspect="1"/>
          </p:cNvPicPr>
          <p:nvPr/>
        </p:nvPicPr>
        <p:blipFill rotWithShape="1">
          <a:blip r:embed="rId2"/>
          <a:srcRect l="1917" r="58795" b="1"/>
          <a:stretch/>
        </p:blipFill>
        <p:spPr>
          <a:xfrm>
            <a:off x="1" y="10"/>
            <a:ext cx="4876799" cy="6857989"/>
          </a:xfrm>
          <a:prstGeom prst="rect">
            <a:avLst/>
          </a:prstGeom>
        </p:spPr>
      </p:pic>
      <p:cxnSp>
        <p:nvCxnSpPr>
          <p:cNvPr id="48" name="Straight Connector 41">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627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287DD7-84D0-FD6E-AC14-449235432AAD}"/>
              </a:ext>
            </a:extLst>
          </p:cNvPr>
          <p:cNvSpPr>
            <a:spLocks noGrp="1"/>
          </p:cNvSpPr>
          <p:nvPr>
            <p:ph type="title"/>
          </p:nvPr>
        </p:nvSpPr>
        <p:spPr>
          <a:xfrm>
            <a:off x="690587" y="907128"/>
            <a:ext cx="6699564" cy="1378871"/>
          </a:xfrm>
        </p:spPr>
        <p:txBody>
          <a:bodyPr>
            <a:normAutofit/>
          </a:bodyPr>
          <a:lstStyle/>
          <a:p>
            <a:r>
              <a:rPr lang="en-US" dirty="0"/>
              <a:t>Introduction </a:t>
            </a:r>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FF74C70-216A-C424-BC60-1F55875C8A9C}"/>
              </a:ext>
            </a:extLst>
          </p:cNvPr>
          <p:cNvSpPr>
            <a:spLocks noGrp="1"/>
          </p:cNvSpPr>
          <p:nvPr>
            <p:ph idx="1"/>
          </p:nvPr>
        </p:nvSpPr>
        <p:spPr>
          <a:xfrm>
            <a:off x="695326" y="2285999"/>
            <a:ext cx="6766748" cy="3649080"/>
          </a:xfrm>
        </p:spPr>
        <p:txBody>
          <a:bodyPr vert="horz" lIns="91440" tIns="45720" rIns="91440" bIns="45720" rtlCol="0">
            <a:normAutofit/>
          </a:bodyPr>
          <a:lstStyle/>
          <a:p>
            <a:pPr>
              <a:lnSpc>
                <a:spcPct val="110000"/>
              </a:lnSpc>
            </a:pPr>
            <a:r>
              <a:rPr lang="en-US" sz="1400">
                <a:latin typeface="Helvetica Neue"/>
                <a:ea typeface="+mn-lt"/>
                <a:cs typeface="+mn-lt"/>
              </a:rPr>
              <a:t>Football has become a highly data-driven sport, with teams collecting and analyzing vast amounts of data on player and team performance, match statistics, and tactical strategies. </a:t>
            </a:r>
            <a:endParaRPr lang="en-US" sz="1400">
              <a:latin typeface="Helvetica Neue"/>
            </a:endParaRPr>
          </a:p>
          <a:p>
            <a:pPr>
              <a:lnSpc>
                <a:spcPct val="110000"/>
              </a:lnSpc>
            </a:pPr>
            <a:r>
              <a:rPr lang="en-US" sz="1400">
                <a:latin typeface="Helvetica Neue"/>
              </a:rPr>
              <a:t>With so much data available, it can be difficult to identify the most relevant and useful information. SQL can help teams streamline and analyze this data more effectively.</a:t>
            </a:r>
          </a:p>
          <a:p>
            <a:pPr>
              <a:lnSpc>
                <a:spcPct val="110000"/>
              </a:lnSpc>
            </a:pPr>
            <a:r>
              <a:rPr lang="en-US" sz="1400">
                <a:latin typeface="Helvetica Neue"/>
              </a:rPr>
              <a:t>This is where SQL comes in. By leveraging the power of SQL, football coaches and analysts can store and analyze data in a way that allows them to gain deeper insights into player and team performance, identify areas of improvement, and develop strategies for success.</a:t>
            </a:r>
          </a:p>
          <a:p>
            <a:pPr>
              <a:lnSpc>
                <a:spcPct val="110000"/>
              </a:lnSpc>
            </a:pPr>
            <a:r>
              <a:rPr lang="en-US" sz="1400">
                <a:latin typeface="Helvetica Neue"/>
              </a:rPr>
              <a:t>Different sources of data may use different formats or standards, making it difficult to combine and analyze them. SQL can help teams integrate and standardize this data to create a more complete picture of performance</a:t>
            </a:r>
          </a:p>
          <a:p>
            <a:pPr>
              <a:lnSpc>
                <a:spcPct val="110000"/>
              </a:lnSpc>
            </a:pPr>
            <a:endParaRPr lang="en-US" sz="1400">
              <a:latin typeface="Helvetica Neue"/>
            </a:endParaRPr>
          </a:p>
          <a:p>
            <a:pPr>
              <a:lnSpc>
                <a:spcPct val="110000"/>
              </a:lnSpc>
            </a:pPr>
            <a:endParaRPr lang="en-US" sz="1400">
              <a:latin typeface="Helvetica Neue"/>
            </a:endParaRPr>
          </a:p>
          <a:p>
            <a:pPr>
              <a:lnSpc>
                <a:spcPct val="110000"/>
              </a:lnSpc>
            </a:pPr>
            <a:endParaRPr lang="en-US" sz="1400">
              <a:latin typeface="Helvetica Neue"/>
            </a:endParaRPr>
          </a:p>
          <a:p>
            <a:pPr>
              <a:lnSpc>
                <a:spcPct val="110000"/>
              </a:lnSpc>
            </a:pPr>
            <a:endParaRPr lang="en-US" sz="1400">
              <a:latin typeface="Calisto MT"/>
            </a:endParaRPr>
          </a:p>
          <a:p>
            <a:pPr marL="0" indent="0">
              <a:lnSpc>
                <a:spcPct val="110000"/>
              </a:lnSpc>
              <a:buNone/>
            </a:pPr>
            <a:endParaRPr lang="en-US" sz="1400">
              <a:latin typeface="TimesNewRomanPSMT"/>
            </a:endParaRPr>
          </a:p>
          <a:p>
            <a:pPr>
              <a:lnSpc>
                <a:spcPct val="110000"/>
              </a:lnSpc>
            </a:pPr>
            <a:endParaRPr lang="en-US" sz="1400">
              <a:latin typeface="Calisto MT"/>
            </a:endParaRPr>
          </a:p>
        </p:txBody>
      </p:sp>
      <p:cxnSp>
        <p:nvCxnSpPr>
          <p:cNvPr id="13" name="Straight Connector 12">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Football ball in goal">
            <a:extLst>
              <a:ext uri="{FF2B5EF4-FFF2-40B4-BE49-F238E27FC236}">
                <a16:creationId xmlns:a16="http://schemas.microsoft.com/office/drawing/2014/main" id="{0DC83177-9499-B85A-7084-2E9084E21D5A}"/>
              </a:ext>
            </a:extLst>
          </p:cNvPr>
          <p:cNvPicPr>
            <a:picLocks noChangeAspect="1"/>
          </p:cNvPicPr>
          <p:nvPr/>
        </p:nvPicPr>
        <p:blipFill rotWithShape="1">
          <a:blip r:embed="rId2"/>
          <a:srcRect l="20463" r="39916" b="-3"/>
          <a:stretch/>
        </p:blipFill>
        <p:spPr>
          <a:xfrm>
            <a:off x="8115300" y="10"/>
            <a:ext cx="4076700" cy="6857990"/>
          </a:xfrm>
          <a:prstGeom prst="rect">
            <a:avLst/>
          </a:prstGeom>
        </p:spPr>
      </p:pic>
    </p:spTree>
    <p:extLst>
      <p:ext uri="{BB962C8B-B14F-4D97-AF65-F5344CB8AC3E}">
        <p14:creationId xmlns:p14="http://schemas.microsoft.com/office/powerpoint/2010/main" val="2862574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757EC-294C-951D-963A-40649250262E}"/>
              </a:ext>
            </a:extLst>
          </p:cNvPr>
          <p:cNvSpPr>
            <a:spLocks noGrp="1"/>
          </p:cNvSpPr>
          <p:nvPr>
            <p:ph type="title"/>
          </p:nvPr>
        </p:nvSpPr>
        <p:spPr>
          <a:xfrm>
            <a:off x="695325" y="897753"/>
            <a:ext cx="3635046" cy="1575391"/>
          </a:xfrm>
        </p:spPr>
        <p:txBody>
          <a:bodyPr>
            <a:normAutofit/>
          </a:bodyPr>
          <a:lstStyle/>
          <a:p>
            <a:r>
              <a:rPr lang="en-US" dirty="0"/>
              <a:t>EER-Diagram</a:t>
            </a:r>
          </a:p>
        </p:txBody>
      </p:sp>
      <p:cxnSp>
        <p:nvCxnSpPr>
          <p:cNvPr id="12" name="Straight Connector 1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11B094B-E227-9A1F-BF1D-95D4204584B6}"/>
              </a:ext>
            </a:extLst>
          </p:cNvPr>
          <p:cNvSpPr>
            <a:spLocks noGrp="1"/>
          </p:cNvSpPr>
          <p:nvPr>
            <p:ph idx="1"/>
          </p:nvPr>
        </p:nvSpPr>
        <p:spPr>
          <a:xfrm>
            <a:off x="695325" y="2710035"/>
            <a:ext cx="3587668" cy="3500265"/>
          </a:xfrm>
        </p:spPr>
        <p:txBody>
          <a:bodyPr vert="horz" lIns="91440" tIns="45720" rIns="91440" bIns="45720" rtlCol="0" anchor="t">
            <a:normAutofit/>
          </a:bodyPr>
          <a:lstStyle/>
          <a:p>
            <a:r>
              <a:rPr lang="en-US" dirty="0"/>
              <a:t>9 Entities</a:t>
            </a:r>
          </a:p>
          <a:p>
            <a:r>
              <a:rPr lang="en-US" dirty="0"/>
              <a:t>12 Tables</a:t>
            </a:r>
          </a:p>
          <a:p>
            <a:r>
              <a:rPr lang="en-US" dirty="0"/>
              <a:t>Specialization for staff entity</a:t>
            </a:r>
          </a:p>
          <a:p>
            <a:endParaRPr lang="en-US" dirty="0"/>
          </a:p>
        </p:txBody>
      </p:sp>
      <p:pic>
        <p:nvPicPr>
          <p:cNvPr id="5" name="Picture 2" descr="A picture containing text, dish&#10;&#10;Description automatically generated">
            <a:extLst>
              <a:ext uri="{FF2B5EF4-FFF2-40B4-BE49-F238E27FC236}">
                <a16:creationId xmlns:a16="http://schemas.microsoft.com/office/drawing/2014/main" id="{41E9EA36-1D0D-976D-6B14-1C9280B705FF}"/>
              </a:ext>
            </a:extLst>
          </p:cNvPr>
          <p:cNvPicPr>
            <a:picLocks noChangeAspect="1"/>
          </p:cNvPicPr>
          <p:nvPr/>
        </p:nvPicPr>
        <p:blipFill>
          <a:blip r:embed="rId2"/>
          <a:stretch>
            <a:fillRect/>
          </a:stretch>
        </p:blipFill>
        <p:spPr>
          <a:xfrm>
            <a:off x="4287329" y="93841"/>
            <a:ext cx="7823438" cy="6742204"/>
          </a:xfrm>
          <a:prstGeom prst="rect">
            <a:avLst/>
          </a:prstGeom>
        </p:spPr>
      </p:pic>
    </p:spTree>
    <p:extLst>
      <p:ext uri="{BB962C8B-B14F-4D97-AF65-F5344CB8AC3E}">
        <p14:creationId xmlns:p14="http://schemas.microsoft.com/office/powerpoint/2010/main" val="805975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C3EA5-7E19-BC06-7485-6A81B761341E}"/>
              </a:ext>
            </a:extLst>
          </p:cNvPr>
          <p:cNvSpPr>
            <a:spLocks noGrp="1"/>
          </p:cNvSpPr>
          <p:nvPr>
            <p:ph type="title"/>
          </p:nvPr>
        </p:nvSpPr>
        <p:spPr/>
        <p:txBody>
          <a:bodyPr/>
          <a:lstStyle/>
          <a:p>
            <a:r>
              <a:rPr lang="en-US" dirty="0"/>
              <a:t>Analytical perspective </a:t>
            </a:r>
          </a:p>
        </p:txBody>
      </p:sp>
      <p:sp>
        <p:nvSpPr>
          <p:cNvPr id="3" name="Content Placeholder 2">
            <a:extLst>
              <a:ext uri="{FF2B5EF4-FFF2-40B4-BE49-F238E27FC236}">
                <a16:creationId xmlns:a16="http://schemas.microsoft.com/office/drawing/2014/main" id="{0F2101F1-A975-BAAD-953E-F20857A5C80B}"/>
              </a:ext>
            </a:extLst>
          </p:cNvPr>
          <p:cNvSpPr>
            <a:spLocks noGrp="1"/>
          </p:cNvSpPr>
          <p:nvPr>
            <p:ph idx="1"/>
          </p:nvPr>
        </p:nvSpPr>
        <p:spPr/>
        <p:txBody>
          <a:bodyPr vert="horz" lIns="91440" tIns="45720" rIns="91440" bIns="45720" rtlCol="0" anchor="t">
            <a:normAutofit/>
          </a:bodyPr>
          <a:lstStyle/>
          <a:p>
            <a:r>
              <a:rPr lang="en-US" dirty="0">
                <a:ea typeface="+mn-lt"/>
                <a:cs typeface="+mn-lt"/>
              </a:rPr>
              <a:t>In order to spot patterns and trends, statistical analysis entails looking at statistics like as goals, assists, and other important performance metrics. This can assist coaches and analysts in finding areas of a team's performance where they can make improvements.</a:t>
            </a:r>
          </a:p>
          <a:p>
            <a:r>
              <a:rPr lang="en-US" dirty="0">
                <a:ea typeface="+mn-lt"/>
                <a:cs typeface="+mn-lt"/>
              </a:rPr>
              <a:t>Examining player and team performance over time to spot trends and patterns is the goal of performance analysis. Over the course of a season or competition, this can assist coaches and analysts in tracking development and identifying areas for growth.</a:t>
            </a:r>
            <a:endParaRPr lang="en-US" dirty="0"/>
          </a:p>
        </p:txBody>
      </p:sp>
    </p:spTree>
    <p:extLst>
      <p:ext uri="{BB962C8B-B14F-4D97-AF65-F5344CB8AC3E}">
        <p14:creationId xmlns:p14="http://schemas.microsoft.com/office/powerpoint/2010/main" val="103032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107638-C3E7-D99A-6315-A3330A708672}"/>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dirty="0"/>
              <a:t>Player ratings vs goals scored</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52566055-F4BE-10E7-4E07-49A01C193D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4797" y="723901"/>
            <a:ext cx="6980905" cy="5410200"/>
          </a:xfrm>
          <a:prstGeom prst="rect">
            <a:avLst/>
          </a:prstGeom>
        </p:spPr>
      </p:pic>
    </p:spTree>
    <p:extLst>
      <p:ext uri="{BB962C8B-B14F-4D97-AF65-F5344CB8AC3E}">
        <p14:creationId xmlns:p14="http://schemas.microsoft.com/office/powerpoint/2010/main" val="354739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able&#10;&#10;Description automatically generated">
            <a:extLst>
              <a:ext uri="{FF2B5EF4-FFF2-40B4-BE49-F238E27FC236}">
                <a16:creationId xmlns:a16="http://schemas.microsoft.com/office/drawing/2014/main" id="{0A161B65-0483-219D-6B55-6328F503D3E4}"/>
              </a:ext>
            </a:extLst>
          </p:cNvPr>
          <p:cNvPicPr>
            <a:picLocks noChangeAspect="1"/>
          </p:cNvPicPr>
          <p:nvPr/>
        </p:nvPicPr>
        <p:blipFill>
          <a:blip r:embed="rId2"/>
          <a:stretch>
            <a:fillRect/>
          </a:stretch>
        </p:blipFill>
        <p:spPr>
          <a:xfrm>
            <a:off x="1158816" y="1117550"/>
            <a:ext cx="10578859" cy="5011088"/>
          </a:xfrm>
          <a:prstGeom prst="rect">
            <a:avLst/>
          </a:prstGeom>
        </p:spPr>
      </p:pic>
    </p:spTree>
    <p:extLst>
      <p:ext uri="{BB962C8B-B14F-4D97-AF65-F5344CB8AC3E}">
        <p14:creationId xmlns:p14="http://schemas.microsoft.com/office/powerpoint/2010/main" val="198737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6FF11-EDD9-E39E-66C4-A2323AB01E00}"/>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dirty="0"/>
              <a:t>Budget spent on players and wins</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11741052-2F6C-AE74-3A22-B170E5A386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039179"/>
            <a:ext cx="7353299" cy="4779643"/>
          </a:xfrm>
          <a:prstGeom prst="rect">
            <a:avLst/>
          </a:prstGeom>
        </p:spPr>
      </p:pic>
    </p:spTree>
    <p:extLst>
      <p:ext uri="{BB962C8B-B14F-4D97-AF65-F5344CB8AC3E}">
        <p14:creationId xmlns:p14="http://schemas.microsoft.com/office/powerpoint/2010/main" val="257179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286637C0-B249-EF77-FFDA-7600B66210FD}"/>
              </a:ext>
            </a:extLst>
          </p:cNvPr>
          <p:cNvPicPr>
            <a:picLocks noChangeAspect="1"/>
          </p:cNvPicPr>
          <p:nvPr/>
        </p:nvPicPr>
        <p:blipFill>
          <a:blip r:embed="rId2"/>
          <a:stretch>
            <a:fillRect/>
          </a:stretch>
        </p:blipFill>
        <p:spPr>
          <a:xfrm>
            <a:off x="914402" y="809782"/>
            <a:ext cx="10607612" cy="5303134"/>
          </a:xfrm>
          <a:prstGeom prst="rect">
            <a:avLst/>
          </a:prstGeom>
        </p:spPr>
      </p:pic>
    </p:spTree>
    <p:extLst>
      <p:ext uri="{BB962C8B-B14F-4D97-AF65-F5344CB8AC3E}">
        <p14:creationId xmlns:p14="http://schemas.microsoft.com/office/powerpoint/2010/main" val="1049413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7FA20-79EE-36B3-BC0F-1932D7195809}"/>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dirty="0"/>
              <a:t>Top goal scorers</a:t>
            </a:r>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Graphical user interface&#10;&#10;Description automatically generated with medium confidence">
            <a:extLst>
              <a:ext uri="{FF2B5EF4-FFF2-40B4-BE49-F238E27FC236}">
                <a16:creationId xmlns:a16="http://schemas.microsoft.com/office/drawing/2014/main" id="{A67D4EE1-0626-3F4A-1D18-05038DCDA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754239"/>
            <a:ext cx="7353299" cy="5349524"/>
          </a:xfrm>
          <a:prstGeom prst="rect">
            <a:avLst/>
          </a:prstGeom>
        </p:spPr>
      </p:pic>
    </p:spTree>
    <p:extLst>
      <p:ext uri="{BB962C8B-B14F-4D97-AF65-F5344CB8AC3E}">
        <p14:creationId xmlns:p14="http://schemas.microsoft.com/office/powerpoint/2010/main" val="1102706011"/>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233A3D"/>
      </a:dk2>
      <a:lt2>
        <a:srgbClr val="E2E8E6"/>
      </a:lt2>
      <a:accent1>
        <a:srgbClr val="E7296B"/>
      </a:accent1>
      <a:accent2>
        <a:srgbClr val="D52417"/>
      </a:accent2>
      <a:accent3>
        <a:srgbClr val="E78529"/>
      </a:accent3>
      <a:accent4>
        <a:srgbClr val="B4A514"/>
      </a:accent4>
      <a:accent5>
        <a:srgbClr val="83B220"/>
      </a:accent5>
      <a:accent6>
        <a:srgbClr val="40B914"/>
      </a:accent6>
      <a:hlink>
        <a:srgbClr val="319472"/>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office theme</Template>
  <TotalTime>133</TotalTime>
  <Words>281</Words>
  <Application>Microsoft Macintosh PowerPoint</Application>
  <PresentationFormat>Widescreen</PresentationFormat>
  <Paragraphs>25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Calisto MT</vt:lpstr>
      <vt:lpstr>Helvetica Neue</vt:lpstr>
      <vt:lpstr>TimesNewRomanPSMT</vt:lpstr>
      <vt:lpstr>Univers Condensed</vt:lpstr>
      <vt:lpstr>ChronicleVTI</vt:lpstr>
      <vt:lpstr>Football Management </vt:lpstr>
      <vt:lpstr>Introduction </vt:lpstr>
      <vt:lpstr>EER-Diagram</vt:lpstr>
      <vt:lpstr>Analytical perspective </vt:lpstr>
      <vt:lpstr>Player ratings vs goals scored</vt:lpstr>
      <vt:lpstr>PowerPoint Presentation</vt:lpstr>
      <vt:lpstr>Budget spent on players and wins</vt:lpstr>
      <vt:lpstr>PowerPoint Presentation</vt:lpstr>
      <vt:lpstr>Top goal scorers</vt:lpstr>
      <vt:lpstr>PowerPoint Presentation</vt:lpstr>
      <vt:lpstr>Top Goal Scorer for their team</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Sri Vamsi Baipaneni</cp:lastModifiedBy>
  <cp:revision>215</cp:revision>
  <dcterms:created xsi:type="dcterms:W3CDTF">2023-04-10T18:00:51Z</dcterms:created>
  <dcterms:modified xsi:type="dcterms:W3CDTF">2023-04-14T23:12:23Z</dcterms:modified>
</cp:coreProperties>
</file>