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59" r:id="rId5"/>
    <p:sldId id="268" r:id="rId6"/>
    <p:sldId id="274" r:id="rId7"/>
    <p:sldId id="273" r:id="rId8"/>
    <p:sldId id="260" r:id="rId9"/>
    <p:sldId id="265" r:id="rId10"/>
    <p:sldId id="266"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2F1B6-52EE-BF23-23ED-0AD954BCD3EA}" v="9" dt="2023-12-09T04:46:08.069"/>
    <p1510:client id="{45E3D997-3EFD-4323-BE1A-F7226D3C6BFF}" v="632" dt="2023-12-09T04:44:06.593"/>
    <p1510:client id="{86165CF5-2D8A-C566-AADE-8466ECBF5C19}" v="114" dt="2023-12-09T03:32:06.349"/>
    <p1510:client id="{AD7AD253-124D-49EB-9E78-8683BC554801}" v="118" dt="2023-12-08T03:16:16.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Triangle 5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597677-FF2C-9C11-7ECC-5B1D4A6AC96B}"/>
              </a:ext>
            </a:extLst>
          </p:cNvPr>
          <p:cNvSpPr>
            <a:spLocks noGrp="1"/>
          </p:cNvSpPr>
          <p:nvPr>
            <p:ph type="ctrTitle"/>
          </p:nvPr>
        </p:nvSpPr>
        <p:spPr>
          <a:xfrm>
            <a:off x="6889833" y="1056640"/>
            <a:ext cx="4360324" cy="3494398"/>
          </a:xfrm>
        </p:spPr>
        <p:txBody>
          <a:bodyPr anchor="b">
            <a:normAutofit/>
          </a:bodyPr>
          <a:lstStyle/>
          <a:p>
            <a:pPr algn="l"/>
            <a:r>
              <a:rPr lang="en-US" sz="4500">
                <a:latin typeface="Times New Roman"/>
                <a:cs typeface="Times New Roman"/>
              </a:rPr>
              <a:t>Predicting Online Shopping Revenue Using Classification</a:t>
            </a:r>
            <a:endParaRPr lang="en-US" sz="4500"/>
          </a:p>
        </p:txBody>
      </p:sp>
      <p:sp>
        <p:nvSpPr>
          <p:cNvPr id="3" name="Subtitle 2">
            <a:extLst>
              <a:ext uri="{FF2B5EF4-FFF2-40B4-BE49-F238E27FC236}">
                <a16:creationId xmlns:a16="http://schemas.microsoft.com/office/drawing/2014/main" id="{AE207813-8AEF-6016-3A20-229A387D35F6}"/>
              </a:ext>
            </a:extLst>
          </p:cNvPr>
          <p:cNvSpPr>
            <a:spLocks noGrp="1"/>
          </p:cNvSpPr>
          <p:nvPr>
            <p:ph type="subTitle" idx="1"/>
          </p:nvPr>
        </p:nvSpPr>
        <p:spPr>
          <a:xfrm>
            <a:off x="6889832" y="4582814"/>
            <a:ext cx="2601831" cy="1312657"/>
          </a:xfrm>
        </p:spPr>
        <p:txBody>
          <a:bodyPr vert="horz" lIns="91440" tIns="45720" rIns="91440" bIns="45720" rtlCol="0" anchor="t">
            <a:normAutofit/>
          </a:bodyPr>
          <a:lstStyle/>
          <a:p>
            <a:pPr algn="l"/>
            <a:endParaRPr lang="en-US" sz="1000">
              <a:cs typeface="Calibri"/>
            </a:endParaRPr>
          </a:p>
          <a:p>
            <a:pPr algn="l"/>
            <a:r>
              <a:rPr lang="en-US" sz="1000">
                <a:cs typeface="Calibri"/>
              </a:rPr>
              <a:t>Group 9</a:t>
            </a:r>
          </a:p>
          <a:p>
            <a:pPr algn="l"/>
            <a:r>
              <a:rPr lang="en-US" sz="1000">
                <a:cs typeface="Calibri"/>
              </a:rPr>
              <a:t>Selvapriya selva kumar </a:t>
            </a:r>
          </a:p>
          <a:p>
            <a:pPr algn="l"/>
            <a:r>
              <a:rPr lang="en-US" sz="1000">
                <a:cs typeface="Calibri"/>
              </a:rPr>
              <a:t>Subhasree Vemparala Sathyanarayan </a:t>
            </a:r>
          </a:p>
          <a:p>
            <a:pPr algn="l"/>
            <a:r>
              <a:rPr lang="en-US" sz="1000">
                <a:cs typeface="Calibri"/>
              </a:rPr>
              <a:t>Sri Mahalakshmi Harika Punati</a:t>
            </a:r>
          </a:p>
          <a:p>
            <a:pPr algn="l"/>
            <a:endParaRPr lang="en-US" sz="1000">
              <a:cs typeface="Calibri"/>
            </a:endParaRPr>
          </a:p>
          <a:p>
            <a:pPr algn="l"/>
            <a:endParaRPr lang="en-US" sz="1000">
              <a:cs typeface="Calibri"/>
            </a:endParaRPr>
          </a:p>
          <a:p>
            <a:pPr algn="l"/>
            <a:endParaRPr lang="en-US" sz="1000">
              <a:cs typeface="Calibri"/>
            </a:endParaRPr>
          </a:p>
          <a:p>
            <a:pPr algn="l"/>
            <a:endParaRPr lang="en-US" sz="1000">
              <a:cs typeface="Calibri"/>
            </a:endParaRPr>
          </a:p>
          <a:p>
            <a:pPr algn="l"/>
            <a:endParaRPr lang="en-US" sz="1000">
              <a:cs typeface="Calibri"/>
            </a:endParaRPr>
          </a:p>
          <a:p>
            <a:pPr algn="l"/>
            <a:endParaRPr lang="en-US" sz="1000">
              <a:cs typeface="Calibri"/>
            </a:endParaRPr>
          </a:p>
          <a:p>
            <a:pPr algn="l"/>
            <a:endParaRPr lang="en-US" sz="1000">
              <a:cs typeface="Calibri"/>
            </a:endParaRPr>
          </a:p>
        </p:txBody>
      </p:sp>
      <p:pic>
        <p:nvPicPr>
          <p:cNvPr id="23" name="Picture 22" descr="3D Hologram from iPad">
            <a:extLst>
              <a:ext uri="{FF2B5EF4-FFF2-40B4-BE49-F238E27FC236}">
                <a16:creationId xmlns:a16="http://schemas.microsoft.com/office/drawing/2014/main" id="{91759E7F-8B27-6427-4455-C2876685D1A7}"/>
              </a:ext>
            </a:extLst>
          </p:cNvPr>
          <p:cNvPicPr>
            <a:picLocks noChangeAspect="1"/>
          </p:cNvPicPr>
          <p:nvPr/>
        </p:nvPicPr>
        <p:blipFill rotWithShape="1">
          <a:blip r:embed="rId2"/>
          <a:srcRect l="11817" r="23022" b="-1"/>
          <a:stretch/>
        </p:blipFill>
        <p:spPr>
          <a:xfrm>
            <a:off x="621675" y="623275"/>
            <a:ext cx="5474323" cy="5607882"/>
          </a:xfrm>
          <a:prstGeom prst="rect">
            <a:avLst/>
          </a:prstGeom>
        </p:spPr>
      </p:pic>
      <p:sp>
        <p:nvSpPr>
          <p:cNvPr id="47" name="Rectangle 4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descr="A blue and white squares with white text&#10;&#10;Description automatically generated">
            <a:extLst>
              <a:ext uri="{FF2B5EF4-FFF2-40B4-BE49-F238E27FC236}">
                <a16:creationId xmlns:a16="http://schemas.microsoft.com/office/drawing/2014/main" id="{F59B7260-471B-F461-A422-616F9994D04C}"/>
              </a:ext>
            </a:extLst>
          </p:cNvPr>
          <p:cNvPicPr>
            <a:picLocks noChangeAspect="1"/>
          </p:cNvPicPr>
          <p:nvPr/>
        </p:nvPicPr>
        <p:blipFill>
          <a:blip r:embed="rId2"/>
          <a:stretch>
            <a:fillRect/>
          </a:stretch>
        </p:blipFill>
        <p:spPr>
          <a:xfrm>
            <a:off x="1066812" y="623275"/>
            <a:ext cx="2979450" cy="2644859"/>
          </a:xfrm>
          <a:prstGeom prst="rect">
            <a:avLst/>
          </a:prstGeom>
        </p:spPr>
      </p:pic>
      <p:pic>
        <p:nvPicPr>
          <p:cNvPr id="7" name="Picture 6">
            <a:extLst>
              <a:ext uri="{FF2B5EF4-FFF2-40B4-BE49-F238E27FC236}">
                <a16:creationId xmlns:a16="http://schemas.microsoft.com/office/drawing/2014/main" id="{7AF7E0EF-3606-A864-2143-066D42EEB950}"/>
              </a:ext>
            </a:extLst>
          </p:cNvPr>
          <p:cNvPicPr>
            <a:picLocks noChangeAspect="1"/>
          </p:cNvPicPr>
          <p:nvPr/>
        </p:nvPicPr>
        <p:blipFill>
          <a:blip r:embed="rId3"/>
          <a:stretch>
            <a:fillRect/>
          </a:stretch>
        </p:blipFill>
        <p:spPr>
          <a:xfrm>
            <a:off x="866530" y="3586297"/>
            <a:ext cx="3380013" cy="2644860"/>
          </a:xfrm>
          <a:prstGeom prst="rect">
            <a:avLst/>
          </a:prstGeom>
        </p:spPr>
      </p:pic>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4B654-9F77-2A1A-D010-2866826D0CFC}"/>
              </a:ext>
            </a:extLst>
          </p:cNvPr>
          <p:cNvSpPr>
            <a:spLocks noGrp="1"/>
          </p:cNvSpPr>
          <p:nvPr>
            <p:ph type="title"/>
          </p:nvPr>
        </p:nvSpPr>
        <p:spPr>
          <a:xfrm>
            <a:off x="5450209" y="1056640"/>
            <a:ext cx="5799947" cy="3494398"/>
          </a:xfrm>
        </p:spPr>
        <p:txBody>
          <a:bodyPr vert="horz" lIns="91440" tIns="45720" rIns="91440" bIns="45720" rtlCol="0" anchor="b">
            <a:normAutofit/>
          </a:bodyPr>
          <a:lstStyle/>
          <a:p>
            <a:r>
              <a:rPr lang="en-US" sz="2400" b="1" dirty="0"/>
              <a:t>Naïve </a:t>
            </a:r>
            <a:r>
              <a:rPr lang="en-US" sz="2400" b="1" dirty="0" err="1"/>
              <a:t>Bayes</a:t>
            </a:r>
            <a:r>
              <a:rPr lang="en-US" sz="2000" dirty="0" err="1"/>
              <a:t>:</a:t>
            </a:r>
            <a:r>
              <a:rPr lang="en-US" sz="1800" dirty="0" err="1"/>
              <a:t>The</a:t>
            </a:r>
            <a:r>
              <a:rPr lang="en-US" sz="1800" dirty="0"/>
              <a:t> Naive Bayes classifier achieved an accuracy of approximately 76.86% on the test data, indicating that it correctly predicted the class for a majority of instances. The reported recall of approximately 75.40% signifies the classifier's effectiveness in identifying positive instances. Overall, the Naive Bayes model performs reasonably well on the test dataset, with a notable balance between accuracy and recall.</a:t>
            </a:r>
            <a:endParaRPr lang="en-US" sz="1800" dirty="0" err="1">
              <a:cs typeface="Calibri Light"/>
            </a:endParaRPr>
          </a:p>
          <a:p>
            <a:endParaRPr lang="en-US" sz="2000"/>
          </a:p>
          <a:p>
            <a:endParaRPr lang="en-US" sz="2000"/>
          </a:p>
        </p:txBody>
      </p:sp>
    </p:spTree>
    <p:extLst>
      <p:ext uri="{BB962C8B-B14F-4D97-AF65-F5344CB8AC3E}">
        <p14:creationId xmlns:p14="http://schemas.microsoft.com/office/powerpoint/2010/main" val="220553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squares with white text&#10;&#10;Description automatically generated">
            <a:extLst>
              <a:ext uri="{FF2B5EF4-FFF2-40B4-BE49-F238E27FC236}">
                <a16:creationId xmlns:a16="http://schemas.microsoft.com/office/drawing/2014/main" id="{8D2247E4-0568-CA00-DAC3-CAF870EFFED5}"/>
              </a:ext>
            </a:extLst>
          </p:cNvPr>
          <p:cNvPicPr>
            <a:picLocks noChangeAspect="1"/>
          </p:cNvPicPr>
          <p:nvPr/>
        </p:nvPicPr>
        <p:blipFill>
          <a:blip r:embed="rId2"/>
          <a:stretch>
            <a:fillRect/>
          </a:stretch>
        </p:blipFill>
        <p:spPr>
          <a:xfrm>
            <a:off x="1066812" y="623275"/>
            <a:ext cx="2979450" cy="2644859"/>
          </a:xfrm>
          <a:prstGeom prst="rect">
            <a:avLst/>
          </a:prstGeom>
        </p:spPr>
      </p:pic>
      <p:pic>
        <p:nvPicPr>
          <p:cNvPr id="4" name="Picture 3">
            <a:extLst>
              <a:ext uri="{FF2B5EF4-FFF2-40B4-BE49-F238E27FC236}">
                <a16:creationId xmlns:a16="http://schemas.microsoft.com/office/drawing/2014/main" id="{64D35BDE-9217-9336-44CC-061E9D913647}"/>
              </a:ext>
            </a:extLst>
          </p:cNvPr>
          <p:cNvPicPr>
            <a:picLocks noChangeAspect="1"/>
          </p:cNvPicPr>
          <p:nvPr/>
        </p:nvPicPr>
        <p:blipFill>
          <a:blip r:embed="rId3"/>
          <a:stretch>
            <a:fillRect/>
          </a:stretch>
        </p:blipFill>
        <p:spPr>
          <a:xfrm>
            <a:off x="866530" y="3586297"/>
            <a:ext cx="3380013" cy="2644860"/>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792BC-15F9-7A4A-DE52-48935910E1EB}"/>
              </a:ext>
            </a:extLst>
          </p:cNvPr>
          <p:cNvSpPr>
            <a:spLocks noGrp="1"/>
          </p:cNvSpPr>
          <p:nvPr>
            <p:ph type="title"/>
          </p:nvPr>
        </p:nvSpPr>
        <p:spPr>
          <a:xfrm>
            <a:off x="5450209" y="1056640"/>
            <a:ext cx="5799947" cy="3494398"/>
          </a:xfrm>
        </p:spPr>
        <p:txBody>
          <a:bodyPr vert="horz" lIns="91440" tIns="45720" rIns="91440" bIns="45720" rtlCol="0" anchor="b">
            <a:normAutofit fontScale="90000"/>
          </a:bodyPr>
          <a:lstStyle/>
          <a:p>
            <a:r>
              <a:rPr lang="en-US" sz="2400" b="1" dirty="0"/>
              <a:t>Soft Margin SVM</a:t>
            </a:r>
            <a:r>
              <a:rPr lang="en-US" sz="2000" dirty="0"/>
              <a:t> : The </a:t>
            </a:r>
            <a:r>
              <a:rPr lang="en-US" sz="2000" err="1"/>
              <a:t>SoftMarginSVM</a:t>
            </a:r>
            <a:r>
              <a:rPr lang="en-US" sz="2000" dirty="0"/>
              <a:t> model, instantiated with a regularization parameter (C=0.69), achieved an accuracy of approximately 95.6% on the test set. Selected features, including 'Month' and '</a:t>
            </a:r>
            <a:r>
              <a:rPr lang="en-US" sz="2000" err="1"/>
              <a:t>VisitorType</a:t>
            </a:r>
            <a:r>
              <a:rPr lang="en-US" sz="2000" dirty="0"/>
              <a:t>,' were extracted, and standard scaling was applied for uniformity. The ROC curve visually illustrates the model's ability to distinguish between positive and negative classes, providing insights into its discriminative performance. Overall, the Soft Margin SVM exhibits promising accuracy on the balanced online shopper dataset, emphasizing its potential effectiveness in identifying revenue-generating instances. . </a:t>
            </a:r>
            <a:endParaRPr lang="en-US" sz="2000" dirty="0">
              <a:cs typeface="Calibri Light"/>
            </a:endParaRPr>
          </a:p>
          <a:p>
            <a:endParaRPr lang="en-US" sz="2000"/>
          </a:p>
          <a:p>
            <a:endParaRPr lang="en-US" sz="2000"/>
          </a:p>
        </p:txBody>
      </p:sp>
    </p:spTree>
    <p:extLst>
      <p:ext uri="{BB962C8B-B14F-4D97-AF65-F5344CB8AC3E}">
        <p14:creationId xmlns:p14="http://schemas.microsoft.com/office/powerpoint/2010/main" val="146728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ight bulb on yellow background with sketched light beams and cord">
            <a:extLst>
              <a:ext uri="{FF2B5EF4-FFF2-40B4-BE49-F238E27FC236}">
                <a16:creationId xmlns:a16="http://schemas.microsoft.com/office/drawing/2014/main" id="{149E9F95-1032-E86A-C4FB-F274D197A43D}"/>
              </a:ext>
            </a:extLst>
          </p:cNvPr>
          <p:cNvPicPr>
            <a:picLocks noChangeAspect="1"/>
          </p:cNvPicPr>
          <p:nvPr/>
        </p:nvPicPr>
        <p:blipFill rotWithShape="1">
          <a:blip r:embed="rId2"/>
          <a:srcRect l="46896" r="4571" b="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4E476-46AA-C8C1-0A97-F3F689870FFC}"/>
              </a:ext>
            </a:extLst>
          </p:cNvPr>
          <p:cNvSpPr>
            <a:spLocks noGrp="1"/>
          </p:cNvSpPr>
          <p:nvPr>
            <p:ph type="title"/>
          </p:nvPr>
        </p:nvSpPr>
        <p:spPr>
          <a:xfrm>
            <a:off x="6115317" y="405685"/>
            <a:ext cx="5464968" cy="1559301"/>
          </a:xfrm>
        </p:spPr>
        <p:txBody>
          <a:bodyPr>
            <a:normAutofit/>
          </a:bodyPr>
          <a:lstStyle/>
          <a:p>
            <a:r>
              <a:rPr lang="en-US" sz="4800" dirty="0">
                <a:cs typeface="Calibri Light"/>
              </a:rPr>
              <a:t>Results:</a:t>
            </a:r>
            <a:endParaRPr lang="en-US" sz="4800" dirty="0"/>
          </a:p>
        </p:txBody>
      </p:sp>
      <p:sp>
        <p:nvSpPr>
          <p:cNvPr id="3" name="Content Placeholder 2">
            <a:extLst>
              <a:ext uri="{FF2B5EF4-FFF2-40B4-BE49-F238E27FC236}">
                <a16:creationId xmlns:a16="http://schemas.microsoft.com/office/drawing/2014/main" id="{25E94E80-CCF0-D4F8-7947-8D27E45241E9}"/>
              </a:ext>
            </a:extLst>
          </p:cNvPr>
          <p:cNvSpPr>
            <a:spLocks noGrp="1"/>
          </p:cNvSpPr>
          <p:nvPr>
            <p:ph idx="1"/>
          </p:nvPr>
        </p:nvSpPr>
        <p:spPr>
          <a:xfrm>
            <a:off x="6115317" y="2743200"/>
            <a:ext cx="5247340" cy="3496878"/>
          </a:xfrm>
        </p:spPr>
        <p:txBody>
          <a:bodyPr vert="horz" lIns="91440" tIns="45720" rIns="91440" bIns="45720" rtlCol="0" anchor="ctr">
            <a:normAutofit/>
          </a:bodyPr>
          <a:lstStyle/>
          <a:p>
            <a:pPr marL="0" indent="0">
              <a:buNone/>
            </a:pPr>
            <a:r>
              <a:rPr lang="en-US" sz="2000" dirty="0">
                <a:ea typeface="+mn-lt"/>
                <a:cs typeface="+mn-lt"/>
              </a:rPr>
              <a:t>Logistic Regression achieved an accuracy of 88.7%, demonstrating a balanced trade-off between precision and recall. Naive Bayes performed reasonably well with 76.86% accuracy and 75.40% recall. </a:t>
            </a:r>
            <a:r>
              <a:rPr lang="en-US" sz="2000" dirty="0" err="1">
                <a:ea typeface="+mn-lt"/>
                <a:cs typeface="+mn-lt"/>
              </a:rPr>
              <a:t>SoftMarginSVM</a:t>
            </a:r>
            <a:r>
              <a:rPr lang="en-US" sz="2000" dirty="0">
                <a:ea typeface="+mn-lt"/>
                <a:cs typeface="+mn-lt"/>
              </a:rPr>
              <a:t>, instantiated with C=0.69, excelled with a 95.6% accuracy, showing potential in distinguishing revenue-generating instances. Logistic Regression emerged as the best model, proving efficient and effective, particularly on large datasets, outperforming </a:t>
            </a:r>
            <a:r>
              <a:rPr lang="en-US" sz="2000" dirty="0" err="1">
                <a:ea typeface="+mn-lt"/>
                <a:cs typeface="+mn-lt"/>
              </a:rPr>
              <a:t>SoftMarginSVM</a:t>
            </a:r>
            <a:endParaRPr lang="en-US" sz="2000" dirty="0" err="1">
              <a:cs typeface="Calibri" panose="020F0502020204030204"/>
            </a:endParaRPr>
          </a:p>
        </p:txBody>
      </p:sp>
    </p:spTree>
    <p:extLst>
      <p:ext uri="{BB962C8B-B14F-4D97-AF65-F5344CB8AC3E}">
        <p14:creationId xmlns:p14="http://schemas.microsoft.com/office/powerpoint/2010/main" val="342892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1D887-D6AC-F2D3-094A-DCE95AD19FDC}"/>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kern="1200">
                <a:solidFill>
                  <a:schemeClr val="tx1"/>
                </a:solidFill>
                <a:latin typeface="+mj-lt"/>
                <a:ea typeface="+mj-ea"/>
                <a:cs typeface="+mj-cs"/>
              </a:rPr>
              <a:t>THANK YOU </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CF145F34-D38D-5FBB-A99D-148AEDF9E953}"/>
              </a:ext>
            </a:extLst>
          </p:cNvPr>
          <p:cNvSpPr>
            <a:spLocks noGrp="1"/>
          </p:cNvSpPr>
          <p:nvPr>
            <p:ph type="body" idx="1"/>
          </p:nvPr>
        </p:nvSpPr>
        <p:spPr>
          <a:xfrm>
            <a:off x="599609" y="4685288"/>
            <a:ext cx="4171994" cy="1035781"/>
          </a:xfrm>
        </p:spPr>
        <p:txBody>
          <a:bodyPr vert="horz" lIns="91440" tIns="45720" rIns="91440" bIns="45720" rtlCol="0">
            <a:normAutofit/>
          </a:bodyPr>
          <a:lstStyle/>
          <a:p>
            <a:endParaRPr lang="en-US" sz="2400" kern="1200">
              <a:solidFill>
                <a:schemeClr val="tx1"/>
              </a:solidFill>
              <a:latin typeface="+mn-lt"/>
              <a:ea typeface="+mn-ea"/>
              <a:cs typeface="+mn-cs"/>
            </a:endParaRPr>
          </a:p>
        </p:txBody>
      </p:sp>
      <p:grpSp>
        <p:nvGrpSpPr>
          <p:cNvPr id="21" name="Group 2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2" name="Straight Connector 2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51D3B0E5-800D-F8B3-3739-0EF0108444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175841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25E6F-9747-964B-0F73-71C36255C7BB}"/>
              </a:ext>
            </a:extLst>
          </p:cNvPr>
          <p:cNvSpPr>
            <a:spLocks noGrp="1"/>
          </p:cNvSpPr>
          <p:nvPr>
            <p:ph type="title"/>
          </p:nvPr>
        </p:nvSpPr>
        <p:spPr>
          <a:xfrm>
            <a:off x="808638" y="386930"/>
            <a:ext cx="9236700" cy="1188950"/>
          </a:xfrm>
        </p:spPr>
        <p:txBody>
          <a:bodyPr anchor="b">
            <a:normAutofit/>
          </a:bodyPr>
          <a:lstStyle/>
          <a:p>
            <a:r>
              <a:rPr lang="en-US" sz="5400" b="1">
                <a:cs typeface="Calibri Light"/>
              </a:rPr>
              <a:t>Introduction</a:t>
            </a:r>
            <a:endParaRPr lang="en-US" sz="5400" b="1"/>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1A9FA-D7FF-362E-6DFB-B1573C24F6BB}"/>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a:ea typeface="+mn-lt"/>
                <a:cs typeface="+mn-lt"/>
              </a:rPr>
              <a:t>Predicting online purchasing revenue is vital for e-commerce, offering benefits like process optimization, improved customer satisfaction, and revenue growth. Accurate forecasts enable customization of marketing, product recommendations, and website design based on whether a visitor is likely to generate revenue or not. This strategic adaptation caters to diverse client needs, enhancing overall effectiveness in the e-commerce sector.</a:t>
            </a:r>
            <a:endParaRPr lang="en-US" sz="2400"/>
          </a:p>
          <a:p>
            <a:pPr marL="0" indent="0">
              <a:buNone/>
            </a:pPr>
            <a:endParaRPr lang="en-US" sz="2400">
              <a:cs typeface="Calibri"/>
            </a:endParaRPr>
          </a:p>
          <a:p>
            <a:endParaRPr lang="en-US" sz="2400">
              <a:cs typeface="Calibri"/>
            </a:endParaRPr>
          </a:p>
        </p:txBody>
      </p:sp>
    </p:spTree>
    <p:extLst>
      <p:ext uri="{BB962C8B-B14F-4D97-AF65-F5344CB8AC3E}">
        <p14:creationId xmlns:p14="http://schemas.microsoft.com/office/powerpoint/2010/main" val="46111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DE86E-2BE3-F910-E388-2CD9FC30EDB5}"/>
              </a:ext>
            </a:extLst>
          </p:cNvPr>
          <p:cNvSpPr>
            <a:spLocks noGrp="1"/>
          </p:cNvSpPr>
          <p:nvPr>
            <p:ph type="title"/>
          </p:nvPr>
        </p:nvSpPr>
        <p:spPr>
          <a:xfrm>
            <a:off x="808638" y="386930"/>
            <a:ext cx="9236700" cy="1188950"/>
          </a:xfrm>
        </p:spPr>
        <p:txBody>
          <a:bodyPr anchor="b">
            <a:normAutofit/>
          </a:bodyPr>
          <a:lstStyle/>
          <a:p>
            <a:r>
              <a:rPr lang="en-US" sz="4800" dirty="0">
                <a:cs typeface="Calibri Light"/>
              </a:rPr>
              <a:t>Objective </a:t>
            </a:r>
            <a:endParaRPr lang="en-US" sz="48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1DF9DC-D39B-32CB-AA8A-656EA537F322}"/>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dirty="0">
                <a:latin typeface="Helvetica Neue"/>
              </a:rPr>
              <a:t>The project's primary goal is to create a classification model predicting whether an online shopper will generate revenue based on user-specific attributes. The analysis aims to </a:t>
            </a:r>
            <a:r>
              <a:rPr lang="en-US" sz="2200" dirty="0" err="1">
                <a:latin typeface="Helvetica Neue"/>
              </a:rPr>
              <a:t>uncovercomplex</a:t>
            </a:r>
            <a:r>
              <a:rPr lang="en-US" sz="2200" dirty="0">
                <a:latin typeface="Helvetica Neue"/>
              </a:rPr>
              <a:t> connections between these attributes and online behavior, offering e-commerce businesses actionable insights for strategy optimization and tailored user experiences. Successful implementation of this model could empower companies to efficiently target the right audience, customize designs, and enhance marketing tactics, ultimately boosting revenue. The focus is on leveraging statistical approaches to provide valuable data for strategic fine-tuning and customer-centric optimization in the e-commerce sector.</a:t>
            </a:r>
            <a:endParaRPr lang="en-US" sz="2200" dirty="0">
              <a:cs typeface="Calibri"/>
            </a:endParaRPr>
          </a:p>
          <a:p>
            <a:endParaRPr lang="en-US" sz="2200">
              <a:cs typeface="Calibri"/>
            </a:endParaRPr>
          </a:p>
        </p:txBody>
      </p:sp>
    </p:spTree>
    <p:extLst>
      <p:ext uri="{BB962C8B-B14F-4D97-AF65-F5344CB8AC3E}">
        <p14:creationId xmlns:p14="http://schemas.microsoft.com/office/powerpoint/2010/main" val="372156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A05B7-7DAB-09B9-F004-5C661E99C9F3}"/>
              </a:ext>
            </a:extLst>
          </p:cNvPr>
          <p:cNvSpPr>
            <a:spLocks noGrp="1"/>
          </p:cNvSpPr>
          <p:nvPr>
            <p:ph type="title"/>
          </p:nvPr>
        </p:nvSpPr>
        <p:spPr>
          <a:xfrm>
            <a:off x="808638" y="386930"/>
            <a:ext cx="9236700" cy="1188950"/>
          </a:xfrm>
        </p:spPr>
        <p:txBody>
          <a:bodyPr anchor="b">
            <a:normAutofit/>
          </a:bodyPr>
          <a:lstStyle/>
          <a:p>
            <a:r>
              <a:rPr lang="en-US" sz="5400" b="1">
                <a:cs typeface="Calibri Light"/>
              </a:rPr>
              <a:t>Data Description</a:t>
            </a:r>
            <a:r>
              <a:rPr lang="en-US" sz="5400">
                <a:cs typeface="Calibri Light"/>
              </a:rPr>
              <a:t> </a:t>
            </a:r>
            <a:endParaRPr lang="en-US" sz="5400"/>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E405A1-737E-3D6C-CA7D-390B93A00FB4}"/>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a:latin typeface="Helvetica Neue"/>
              </a:rPr>
              <a:t>This project utilizes the "Online Shoppers Purchasing Intention Dataset," featuring 17 user behavior and website interaction attributes, including Administrative_Duration, BounceRates, PageValues, SpecialDay, Month, VisitorType, Weekend, and Revenue. With 12330 instances, the dataset ensures diversity by assigning each session to a distinct user across a year, minimizing biases. Our analysis focuses on 13 key features, such as Administrative, BounceRates, and VisitorType, excluding variables like "Browser" and "OperatingSystems" as they proved irrelevant to our predictive model.</a:t>
            </a:r>
            <a:endParaRPr lang="en-US" sz="2400">
              <a:cs typeface="Calibri" panose="020F0502020204030204"/>
            </a:endParaRPr>
          </a:p>
          <a:p>
            <a:endParaRPr lang="en-US" sz="2400">
              <a:cs typeface="Calibri" panose="020F0502020204030204"/>
            </a:endParaRPr>
          </a:p>
        </p:txBody>
      </p:sp>
    </p:spTree>
    <p:extLst>
      <p:ext uri="{BB962C8B-B14F-4D97-AF65-F5344CB8AC3E}">
        <p14:creationId xmlns:p14="http://schemas.microsoft.com/office/powerpoint/2010/main" val="383282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2F82B-674B-F7E2-883C-3108BEA3ABB9}"/>
              </a:ext>
            </a:extLst>
          </p:cNvPr>
          <p:cNvSpPr>
            <a:spLocks noGrp="1"/>
          </p:cNvSpPr>
          <p:nvPr>
            <p:ph type="title"/>
          </p:nvPr>
        </p:nvSpPr>
        <p:spPr>
          <a:xfrm>
            <a:off x="808638" y="386930"/>
            <a:ext cx="9236700" cy="1188950"/>
          </a:xfrm>
        </p:spPr>
        <p:txBody>
          <a:bodyPr anchor="b">
            <a:normAutofit/>
          </a:bodyPr>
          <a:lstStyle/>
          <a:p>
            <a:r>
              <a:rPr lang="en-US" sz="5400" b="1">
                <a:cs typeface="Calibri Light"/>
              </a:rPr>
              <a:t>Exploratory Data Analysis</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AD0E16-37D4-19D6-66CD-B4232169E3DB}"/>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200" dirty="0">
                <a:latin typeface="Helvetica Neue"/>
              </a:rPr>
              <a:t>The dataset on online shopper revenue reveals a substantial majority of instances (10,422) without revenue and 1,908 instances with revenue. A thorough check indicates a clean dataset with no missing values across various features, ensuring reliability. To enhance model effectiveness, correlated columns such as "</a:t>
            </a:r>
            <a:r>
              <a:rPr lang="en-US" sz="2200" dirty="0" err="1">
                <a:latin typeface="Helvetica Neue"/>
              </a:rPr>
              <a:t>ProductRelated</a:t>
            </a:r>
            <a:r>
              <a:rPr lang="en-US" sz="2200" dirty="0">
                <a:latin typeface="Helvetica Neue"/>
              </a:rPr>
              <a:t>" and "</a:t>
            </a:r>
            <a:r>
              <a:rPr lang="en-US" sz="2200" dirty="0" err="1">
                <a:latin typeface="Helvetica Neue"/>
              </a:rPr>
              <a:t>ProductRelated_Duration</a:t>
            </a:r>
            <a:r>
              <a:rPr lang="en-US" sz="2200" dirty="0">
                <a:latin typeface="Helvetica Neue"/>
              </a:rPr>
              <a:t>" are addressed by dropping one from each pair. Additionally, columns "Browser" and "</a:t>
            </a:r>
            <a:r>
              <a:rPr lang="en-US" sz="2200" dirty="0" err="1">
                <a:latin typeface="Helvetica Neue"/>
              </a:rPr>
              <a:t>OperatingSystems</a:t>
            </a:r>
            <a:r>
              <a:rPr lang="en-US" sz="2200" dirty="0">
                <a:latin typeface="Helvetica Neue"/>
              </a:rPr>
              <a:t>" are removed due to perceived insignificance. Categorical features like "Month," "</a:t>
            </a:r>
            <a:r>
              <a:rPr lang="en-US" sz="2200" dirty="0" err="1">
                <a:latin typeface="Helvetica Neue"/>
              </a:rPr>
              <a:t>VisitorType</a:t>
            </a:r>
            <a:r>
              <a:rPr lang="en-US" sz="2200" dirty="0">
                <a:latin typeface="Helvetica Neue"/>
              </a:rPr>
              <a:t>," and "Weekend" are transformed into numerical representations for compatibility with machine learning algorithms. Visual analysis through box plots shows a uniform distribution with no significant outliers.</a:t>
            </a:r>
            <a:endParaRPr lang="en-US" sz="2200" dirty="0">
              <a:cs typeface="Calibri" panose="020F0502020204030204"/>
            </a:endParaRPr>
          </a:p>
          <a:p>
            <a:endParaRPr lang="en-US" sz="2200">
              <a:cs typeface="Calibri" panose="020F0502020204030204"/>
            </a:endParaRPr>
          </a:p>
        </p:txBody>
      </p:sp>
    </p:spTree>
    <p:extLst>
      <p:ext uri="{BB962C8B-B14F-4D97-AF65-F5344CB8AC3E}">
        <p14:creationId xmlns:p14="http://schemas.microsoft.com/office/powerpoint/2010/main" val="404552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CFDB0-683F-351E-7EB0-97B565E2F1C9}"/>
              </a:ext>
            </a:extLst>
          </p:cNvPr>
          <p:cNvSpPr>
            <a:spLocks noGrp="1"/>
          </p:cNvSpPr>
          <p:nvPr>
            <p:ph type="title"/>
          </p:nvPr>
        </p:nvSpPr>
        <p:spPr>
          <a:xfrm>
            <a:off x="879620" y="1471351"/>
            <a:ext cx="7108911" cy="4016621"/>
          </a:xfrm>
        </p:spPr>
        <p:txBody>
          <a:bodyPr vert="horz" lIns="91440" tIns="45720" rIns="91440" bIns="45720" rtlCol="0" anchor="ctr">
            <a:normAutofit fontScale="90000"/>
          </a:bodyPr>
          <a:lstStyle/>
          <a:p>
            <a:br>
              <a:rPr lang="en-US" sz="1700" kern="1200" dirty="0"/>
            </a:br>
            <a:r>
              <a:rPr lang="en-US" sz="2000" b="1" kern="1200" dirty="0">
                <a:latin typeface="+mj-lt"/>
                <a:ea typeface="+mj-ea"/>
                <a:cs typeface="+mj-cs"/>
              </a:rPr>
              <a:t>NULL Value Results</a:t>
            </a:r>
            <a:r>
              <a:rPr lang="en-US" sz="1700" kern="1200" dirty="0">
                <a:latin typeface="+mj-lt"/>
                <a:ea typeface="+mj-ea"/>
                <a:cs typeface="+mj-cs"/>
              </a:rPr>
              <a:t> :</a:t>
            </a:r>
            <a:br>
              <a:rPr lang="en-US" sz="1700" kern="1200" dirty="0"/>
            </a:br>
            <a:br>
              <a:rPr lang="en-US" sz="1700" kern="1200" dirty="0"/>
            </a:br>
            <a:r>
              <a:rPr lang="en-US" sz="1700" kern="1200" dirty="0">
                <a:latin typeface="+mj-lt"/>
                <a:ea typeface="+mj-ea"/>
                <a:cs typeface="+mj-cs"/>
              </a:rPr>
              <a:t>Administrative             0</a:t>
            </a:r>
          </a:p>
          <a:p>
            <a:r>
              <a:rPr lang="en-US" sz="1700" kern="1200">
                <a:solidFill>
                  <a:schemeClr val="tx1"/>
                </a:solidFill>
                <a:latin typeface="+mj-lt"/>
                <a:ea typeface="+mj-ea"/>
                <a:cs typeface="+mj-cs"/>
              </a:rPr>
              <a:t>Administrative_Duration    0</a:t>
            </a:r>
          </a:p>
          <a:p>
            <a:r>
              <a:rPr lang="en-US" sz="1700" kern="1200">
                <a:solidFill>
                  <a:schemeClr val="tx1"/>
                </a:solidFill>
                <a:latin typeface="+mj-lt"/>
                <a:ea typeface="+mj-ea"/>
                <a:cs typeface="+mj-cs"/>
              </a:rPr>
              <a:t>Informational              0</a:t>
            </a:r>
          </a:p>
          <a:p>
            <a:r>
              <a:rPr lang="en-US" sz="1700" kern="1200">
                <a:solidFill>
                  <a:schemeClr val="tx1"/>
                </a:solidFill>
                <a:latin typeface="+mj-lt"/>
                <a:ea typeface="+mj-ea"/>
                <a:cs typeface="+mj-cs"/>
              </a:rPr>
              <a:t>Informational_Duration     0</a:t>
            </a:r>
          </a:p>
          <a:p>
            <a:r>
              <a:rPr lang="en-US" sz="1700" kern="1200">
                <a:solidFill>
                  <a:schemeClr val="tx1"/>
                </a:solidFill>
                <a:latin typeface="+mj-lt"/>
                <a:ea typeface="+mj-ea"/>
                <a:cs typeface="+mj-cs"/>
              </a:rPr>
              <a:t>ProductRelated             0</a:t>
            </a:r>
          </a:p>
          <a:p>
            <a:r>
              <a:rPr lang="en-US" sz="1700" kern="1200">
                <a:solidFill>
                  <a:schemeClr val="tx1"/>
                </a:solidFill>
                <a:latin typeface="+mj-lt"/>
                <a:ea typeface="+mj-ea"/>
                <a:cs typeface="+mj-cs"/>
              </a:rPr>
              <a:t>ProductRelated_Duration    0</a:t>
            </a:r>
          </a:p>
          <a:p>
            <a:r>
              <a:rPr lang="en-US" sz="1700" kern="1200">
                <a:solidFill>
                  <a:schemeClr val="tx1"/>
                </a:solidFill>
                <a:latin typeface="+mj-lt"/>
                <a:ea typeface="+mj-ea"/>
                <a:cs typeface="+mj-cs"/>
              </a:rPr>
              <a:t>BounceRates                0</a:t>
            </a:r>
          </a:p>
          <a:p>
            <a:r>
              <a:rPr lang="en-US" sz="1700" kern="1200">
                <a:solidFill>
                  <a:schemeClr val="tx1"/>
                </a:solidFill>
                <a:latin typeface="+mj-lt"/>
                <a:ea typeface="+mj-ea"/>
                <a:cs typeface="+mj-cs"/>
              </a:rPr>
              <a:t>ExitRates                  0</a:t>
            </a:r>
          </a:p>
          <a:p>
            <a:r>
              <a:rPr lang="en-US" sz="1700" kern="1200">
                <a:solidFill>
                  <a:schemeClr val="tx1"/>
                </a:solidFill>
                <a:latin typeface="+mj-lt"/>
                <a:ea typeface="+mj-ea"/>
                <a:cs typeface="+mj-cs"/>
              </a:rPr>
              <a:t>PageValues                 0</a:t>
            </a:r>
          </a:p>
          <a:p>
            <a:r>
              <a:rPr lang="en-US" sz="1700" kern="1200">
                <a:solidFill>
                  <a:schemeClr val="tx1"/>
                </a:solidFill>
                <a:latin typeface="+mj-lt"/>
                <a:ea typeface="+mj-ea"/>
                <a:cs typeface="+mj-cs"/>
              </a:rPr>
              <a:t>SpecialDay                 0</a:t>
            </a:r>
          </a:p>
          <a:p>
            <a:r>
              <a:rPr lang="en-US" sz="1700" kern="1200">
                <a:solidFill>
                  <a:schemeClr val="tx1"/>
                </a:solidFill>
                <a:latin typeface="+mj-lt"/>
                <a:ea typeface="+mj-ea"/>
                <a:cs typeface="+mj-cs"/>
              </a:rPr>
              <a:t>Month                      0</a:t>
            </a:r>
          </a:p>
          <a:p>
            <a:r>
              <a:rPr lang="en-US" sz="1700" kern="1200">
                <a:solidFill>
                  <a:schemeClr val="tx1"/>
                </a:solidFill>
                <a:latin typeface="+mj-lt"/>
                <a:ea typeface="+mj-ea"/>
                <a:cs typeface="+mj-cs"/>
              </a:rPr>
              <a:t>OperatingSystems           0</a:t>
            </a:r>
          </a:p>
          <a:p>
            <a:r>
              <a:rPr lang="en-US" sz="1700" kern="1200">
                <a:solidFill>
                  <a:schemeClr val="tx1"/>
                </a:solidFill>
                <a:latin typeface="+mj-lt"/>
                <a:ea typeface="+mj-ea"/>
                <a:cs typeface="+mj-cs"/>
              </a:rPr>
              <a:t>Browser                    0</a:t>
            </a:r>
          </a:p>
          <a:p>
            <a:r>
              <a:rPr lang="en-US" sz="1700" kern="1200">
                <a:solidFill>
                  <a:schemeClr val="tx1"/>
                </a:solidFill>
                <a:latin typeface="+mj-lt"/>
                <a:ea typeface="+mj-ea"/>
                <a:cs typeface="+mj-cs"/>
              </a:rPr>
              <a:t>Region                     0</a:t>
            </a:r>
          </a:p>
          <a:p>
            <a:r>
              <a:rPr lang="en-US" sz="1700" kern="1200">
                <a:solidFill>
                  <a:schemeClr val="tx1"/>
                </a:solidFill>
                <a:latin typeface="+mj-lt"/>
                <a:ea typeface="+mj-ea"/>
                <a:cs typeface="+mj-cs"/>
              </a:rPr>
              <a:t>TrafficType                0</a:t>
            </a:r>
          </a:p>
          <a:p>
            <a:r>
              <a:rPr lang="en-US" sz="1700" kern="1200">
                <a:solidFill>
                  <a:schemeClr val="tx1"/>
                </a:solidFill>
                <a:latin typeface="+mj-lt"/>
                <a:ea typeface="+mj-ea"/>
                <a:cs typeface="+mj-cs"/>
              </a:rPr>
              <a:t>VisitorType                0</a:t>
            </a:r>
          </a:p>
          <a:p>
            <a:r>
              <a:rPr lang="en-US" sz="1700" kern="1200">
                <a:solidFill>
                  <a:schemeClr val="tx1"/>
                </a:solidFill>
                <a:latin typeface="+mj-lt"/>
                <a:ea typeface="+mj-ea"/>
                <a:cs typeface="+mj-cs"/>
              </a:rPr>
              <a:t>Weekend                    0</a:t>
            </a:r>
          </a:p>
          <a:p>
            <a:r>
              <a:rPr lang="en-US" sz="1700" kern="1200">
                <a:solidFill>
                  <a:schemeClr val="tx1"/>
                </a:solidFill>
                <a:latin typeface="+mj-lt"/>
                <a:ea typeface="+mj-ea"/>
                <a:cs typeface="+mj-cs"/>
              </a:rPr>
              <a:t>Revenue                    0</a:t>
            </a:r>
          </a:p>
          <a:p>
            <a:endParaRPr lang="en-US" sz="1700" kern="120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04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2" name="Straight Connector 1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9B9EA-AB8D-D544-E59D-CCD387148B18}"/>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endParaRPr lang="en-US" sz="5200"/>
          </a:p>
        </p:txBody>
      </p:sp>
      <p:pic>
        <p:nvPicPr>
          <p:cNvPr id="4" name="Picture 3">
            <a:extLst>
              <a:ext uri="{FF2B5EF4-FFF2-40B4-BE49-F238E27FC236}">
                <a16:creationId xmlns:a16="http://schemas.microsoft.com/office/drawing/2014/main" id="{2BDF2737-21D4-D3BE-B1B0-8FB810E4B9FA}"/>
              </a:ext>
            </a:extLst>
          </p:cNvPr>
          <p:cNvPicPr>
            <a:picLocks noChangeAspect="1"/>
          </p:cNvPicPr>
          <p:nvPr/>
        </p:nvPicPr>
        <p:blipFill>
          <a:blip r:embed="rId2"/>
          <a:stretch>
            <a:fillRect/>
          </a:stretch>
        </p:blipFill>
        <p:spPr>
          <a:xfrm>
            <a:off x="884239" y="678390"/>
            <a:ext cx="4463943" cy="4365081"/>
          </a:xfrm>
          <a:prstGeom prst="rect">
            <a:avLst/>
          </a:prstGeom>
        </p:spPr>
      </p:pic>
      <p:pic>
        <p:nvPicPr>
          <p:cNvPr id="3" name="Picture 2" descr="A screen shot of a chart&#10;&#10;Description automatically generated">
            <a:extLst>
              <a:ext uri="{FF2B5EF4-FFF2-40B4-BE49-F238E27FC236}">
                <a16:creationId xmlns:a16="http://schemas.microsoft.com/office/drawing/2014/main" id="{5DAE24B4-CFDA-E07F-74AC-722CE7D5C3E8}"/>
              </a:ext>
            </a:extLst>
          </p:cNvPr>
          <p:cNvPicPr>
            <a:picLocks noChangeAspect="1"/>
          </p:cNvPicPr>
          <p:nvPr/>
        </p:nvPicPr>
        <p:blipFill>
          <a:blip r:embed="rId3"/>
          <a:stretch>
            <a:fillRect/>
          </a:stretch>
        </p:blipFill>
        <p:spPr>
          <a:xfrm>
            <a:off x="5940738" y="678389"/>
            <a:ext cx="5447219" cy="4444157"/>
          </a:xfrm>
          <a:prstGeom prst="rect">
            <a:avLst/>
          </a:prstGeom>
        </p:spPr>
      </p:pic>
    </p:spTree>
    <p:extLst>
      <p:ext uri="{BB962C8B-B14F-4D97-AF65-F5344CB8AC3E}">
        <p14:creationId xmlns:p14="http://schemas.microsoft.com/office/powerpoint/2010/main" val="242186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6C3E1-725F-5084-643A-74CB0D7840B1}"/>
              </a:ext>
            </a:extLst>
          </p:cNvPr>
          <p:cNvSpPr>
            <a:spLocks noGrp="1"/>
          </p:cNvSpPr>
          <p:nvPr>
            <p:ph type="title"/>
          </p:nvPr>
        </p:nvSpPr>
        <p:spPr>
          <a:xfrm>
            <a:off x="808638" y="386930"/>
            <a:ext cx="9236700" cy="1188950"/>
          </a:xfrm>
        </p:spPr>
        <p:txBody>
          <a:bodyPr anchor="b">
            <a:normAutofit/>
          </a:bodyPr>
          <a:lstStyle/>
          <a:p>
            <a:r>
              <a:rPr lang="en-US" sz="5400" b="1">
                <a:cs typeface="Calibri Light"/>
              </a:rPr>
              <a:t>Models Used</a:t>
            </a:r>
            <a:r>
              <a:rPr lang="en-US" sz="5400">
                <a:cs typeface="Calibri Light"/>
              </a:rPr>
              <a:t> </a:t>
            </a:r>
            <a:endParaRPr lang="en-US" sz="5400"/>
          </a:p>
        </p:txBody>
      </p:sp>
      <p:grpSp>
        <p:nvGrpSpPr>
          <p:cNvPr id="33" name="Group 3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CC41F2-E789-69D3-151C-2D06C7524886}"/>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cs typeface="Calibri"/>
              </a:rPr>
              <a:t>Logistic Regression </a:t>
            </a:r>
          </a:p>
          <a:p>
            <a:r>
              <a:rPr lang="en-US" sz="2400">
                <a:cs typeface="Calibri"/>
              </a:rPr>
              <a:t>Naive Bayes </a:t>
            </a:r>
          </a:p>
          <a:p>
            <a:r>
              <a:rPr lang="en-US" sz="2400">
                <a:cs typeface="Calibri"/>
              </a:rPr>
              <a:t>Soft Margin SVM </a:t>
            </a:r>
          </a:p>
          <a:p>
            <a:endParaRPr lang="en-US" sz="2400">
              <a:cs typeface="Calibri"/>
            </a:endParaRPr>
          </a:p>
        </p:txBody>
      </p:sp>
    </p:spTree>
    <p:extLst>
      <p:ext uri="{BB962C8B-B14F-4D97-AF65-F5344CB8AC3E}">
        <p14:creationId xmlns:p14="http://schemas.microsoft.com/office/powerpoint/2010/main" val="227726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white graph&#10;&#10;Description automatically generated">
            <a:extLst>
              <a:ext uri="{FF2B5EF4-FFF2-40B4-BE49-F238E27FC236}">
                <a16:creationId xmlns:a16="http://schemas.microsoft.com/office/drawing/2014/main" id="{4EE969FE-4D56-5505-AC47-A7097B7BE305}"/>
              </a:ext>
            </a:extLst>
          </p:cNvPr>
          <p:cNvPicPr>
            <a:picLocks noChangeAspect="1"/>
          </p:cNvPicPr>
          <p:nvPr/>
        </p:nvPicPr>
        <p:blipFill rotWithShape="1">
          <a:blip r:embed="rId2"/>
          <a:srcRect t="2583" r="-3" b="13223"/>
          <a:stretch/>
        </p:blipFill>
        <p:spPr>
          <a:xfrm>
            <a:off x="627906" y="623275"/>
            <a:ext cx="3857261" cy="2644859"/>
          </a:xfrm>
          <a:prstGeom prst="rect">
            <a:avLst/>
          </a:prstGeom>
        </p:spPr>
      </p:pic>
      <p:pic>
        <p:nvPicPr>
          <p:cNvPr id="6" name="Picture 5" descr="A graph of a function&#10;&#10;Description automatically generated">
            <a:extLst>
              <a:ext uri="{FF2B5EF4-FFF2-40B4-BE49-F238E27FC236}">
                <a16:creationId xmlns:a16="http://schemas.microsoft.com/office/drawing/2014/main" id="{74727749-DBBD-983C-6E62-29D455B3073C}"/>
              </a:ext>
            </a:extLst>
          </p:cNvPr>
          <p:cNvPicPr>
            <a:picLocks noChangeAspect="1"/>
          </p:cNvPicPr>
          <p:nvPr/>
        </p:nvPicPr>
        <p:blipFill rotWithShape="1">
          <a:blip r:embed="rId3"/>
          <a:srcRect t="4011" r="3" b="8367"/>
          <a:stretch/>
        </p:blipFill>
        <p:spPr>
          <a:xfrm>
            <a:off x="633990" y="3586297"/>
            <a:ext cx="3845094" cy="2644860"/>
          </a:xfrm>
          <a:prstGeom prst="rect">
            <a:avLst/>
          </a:prstGeom>
        </p:spPr>
      </p:pic>
      <p:sp>
        <p:nvSpPr>
          <p:cNvPr id="51" name="Right Triangle 5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5ADFB-DFE6-AEE6-E400-0BBF758A90FC}"/>
              </a:ext>
            </a:extLst>
          </p:cNvPr>
          <p:cNvSpPr>
            <a:spLocks noGrp="1"/>
          </p:cNvSpPr>
          <p:nvPr>
            <p:ph type="title"/>
          </p:nvPr>
        </p:nvSpPr>
        <p:spPr>
          <a:xfrm>
            <a:off x="5450209" y="1056640"/>
            <a:ext cx="5799947" cy="3494398"/>
          </a:xfrm>
        </p:spPr>
        <p:txBody>
          <a:bodyPr vert="horz" lIns="91440" tIns="45720" rIns="91440" bIns="45720" rtlCol="0" anchor="b">
            <a:normAutofit/>
          </a:bodyPr>
          <a:lstStyle/>
          <a:p>
            <a:r>
              <a:rPr lang="en-US" sz="2400" b="1" dirty="0"/>
              <a:t>Logistic Regression</a:t>
            </a:r>
            <a:r>
              <a:rPr lang="en-US" sz="2000" dirty="0"/>
              <a:t>: </a:t>
            </a:r>
            <a:r>
              <a:rPr lang="en-US" sz="1800" dirty="0"/>
              <a:t>The logistic regression model, trained on the provided dataset, achieved an 88.7% accuracy on the test set. It demonstrates a balance between false positives and true cases, with a recall of 39.3%, precision of 77.8%, and an F1 score of 52.2%. The model's effectiveness is reinforced by insightful visualizations like the confusion matrix and ROC curve, the latter showing a reasonably predictive AUC of 0.76.</a:t>
            </a:r>
            <a:br>
              <a:rPr lang="en-US" sz="1800" dirty="0"/>
            </a:br>
            <a:endParaRPr lang="en-US" sz="2000"/>
          </a:p>
          <a:p>
            <a:endParaRPr lang="en-US" sz="2000"/>
          </a:p>
        </p:txBody>
      </p:sp>
    </p:spTree>
    <p:extLst>
      <p:ext uri="{BB962C8B-B14F-4D97-AF65-F5344CB8AC3E}">
        <p14:creationId xmlns:p14="http://schemas.microsoft.com/office/powerpoint/2010/main" val="38850158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Online Shopping Revenue Using Classification</vt:lpstr>
      <vt:lpstr>Introduction</vt:lpstr>
      <vt:lpstr>Objective </vt:lpstr>
      <vt:lpstr>Data Description </vt:lpstr>
      <vt:lpstr>Exploratory Data Analysis</vt:lpstr>
      <vt:lpstr> NULL Value Results :  Administrative             0 Administrative_Duration    0 Informational              0 Informational_Duration     0 ProductRelated             0 ProductRelated_Duration    0 BounceRates                0 ExitRates                  0 PageValues                 0 SpecialDay                 0 Month                      0 OperatingSystems           0 Browser                    0 Region                     0 TrafficType                0 VisitorType                0 Weekend                    0 Revenue                    0 </vt:lpstr>
      <vt:lpstr>PowerPoint Presentation</vt:lpstr>
      <vt:lpstr>Models Used </vt:lpstr>
      <vt:lpstr>Logistic Regression: The logistic regression model, trained on the provided dataset, achieved an 88.7% accuracy on the test set. It demonstrates a balance between false positives and true cases, with a recall of 39.3%, precision of 77.8%, and an F1 score of 52.2%. The model's effectiveness is reinforced by insightful visualizations like the confusion matrix and ROC curve, the latter showing a reasonably predictive AUC of 0.76.  </vt:lpstr>
      <vt:lpstr>Naïve Bayes:The Naive Bayes classifier achieved an accuracy of approximately 76.86% on the test data, indicating that it correctly predicted the class for a majority of instances. The reported recall of approximately 75.40% signifies the classifier's effectiveness in identifying positive instances. Overall, the Naive Bayes model performs reasonably well on the test dataset, with a notable balance between accuracy and recall.  </vt:lpstr>
      <vt:lpstr>Soft Margin SVM : The SoftMarginSVM model, instantiated with a regularization parameter (C=0.69), achieved an accuracy of approximately 95.6% on the test set. Selected features, including 'Month' and 'VisitorType,' were extracted, and standard scaling was applied for uniformity. The ROC curve visually illustrates the model's ability to distinguish between positive and negative classes, providing insights into its discriminative performance. Overall, the Soft Margin SVM exhibits promising accuracy on the balanced online shopper dataset, emphasizing its potential effectiveness in identifying revenue-generating instances. .   </vt:lpstr>
      <vt:lpstr>Results: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451</cp:revision>
  <dcterms:created xsi:type="dcterms:W3CDTF">2023-12-08T03:05:47Z</dcterms:created>
  <dcterms:modified xsi:type="dcterms:W3CDTF">2023-12-09T04:46:18Z</dcterms:modified>
</cp:coreProperties>
</file>