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70" r:id="rId10"/>
    <p:sldId id="263" r:id="rId11"/>
    <p:sldId id="269" r:id="rId12"/>
    <p:sldId id="266" r:id="rId13"/>
    <p:sldId id="273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0B2D-2175-48ED-829D-DBB83ECF4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BCCF8-CB55-4EFF-9E05-570980BA5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1E90-850C-47BC-9757-A964D4B5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E336-B497-4902-A73D-A5266725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AD8EB-2D89-46C1-ABE9-D4D47FA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6292-8701-4E60-ACB5-02DAE56C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974D-322F-4313-84C9-620F3680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D3E96-0765-4B91-AAEC-48C24D5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81A8-3144-4048-9B30-B49599A5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0036-D950-4BE1-8751-1365580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C8A6-830F-4C20-B210-76309BF55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4FEDF-3D49-420F-B691-F95FC3A4E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8F987-B5FC-44AE-AAF1-DDD0DB84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D8F0C-2890-4FBC-B623-09B21FCA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286C-C640-4F46-B9E9-A5FE4332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5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8343-E9AD-4268-B0FB-A5404646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44ED-98D2-4E19-A442-38612A7B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10EF-6AC3-4DD7-9F5D-65686F47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EBBA-9B7E-4CD2-A085-0F284376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A244-324A-46A7-8C73-07603A8C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905D-D31C-4D51-A945-77FF65AB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B15C5-26A3-41FD-8A88-96587D30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F148-4B19-4456-A359-506D30B9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267A-7B2C-4577-8F78-EB0BEE8D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91D3-81A2-4847-B7C5-3F90839F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2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0B97-6BD2-4304-AA52-FC0436A5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C62D-FAC3-402B-BD24-6B744DF39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7795A-EA83-488A-9C3B-42E7BAA5B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D81DF-32F4-49B4-95A2-DFFA2635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1E55C-AF9C-4952-823C-DB963C58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3F4D5-D938-4E6A-8F0E-678C870C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4DF0-E301-4AD8-9A1F-AF6D5AD1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15AF-046F-4609-8A8A-B3774FA9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49896-A108-4523-B4D8-50F47646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BCF67-B5C3-4D0D-9019-68C09A7D7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A81D5-DE4E-4AFB-B9A1-4C560546A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EC781-AA8D-4E00-88B7-3952A1B1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E74A1-BE2E-441E-A7C5-524FBE64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E41E9-7378-4F49-AD24-B9B5630E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2540-E586-48B4-9E23-CE49562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C3855-7209-458A-A8C4-BED768A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60706-4B6D-4A82-9AFF-D159D966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3C426-5B7A-4413-8F08-06260EC0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8367E-0F56-4A69-945B-BB4213EA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A37F9-8DEC-4399-B94D-AD748C12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8911-72EE-43E4-B4FF-575D3A7B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1AF6-4B9A-4531-BFDD-CCF9FC8C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523F-796D-4A4B-AC12-F41300CA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56336-F50C-4796-96D0-89E46D2E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58699-2D82-4D03-B914-70F0FA5B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C897A-63FF-4F69-A431-68D05923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FF58-A48B-459D-ACA5-F3695B7C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276A-8E7F-4EAF-B2DC-03061ACE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F8DFC-B19F-48AF-8C07-DE9E5FFEF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9975-204E-4435-9C98-BD605E619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8CA2-C4C5-4A28-B80C-6CFCD82B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D9CCF-AB6B-4233-BB32-D51DADBD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01265-99DF-4492-9911-585CC6D1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0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ACB77-F84B-448A-9370-77AF3723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89A27-BC2B-4ABB-9B3B-6C95F874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E942-7BCE-4A0B-A411-8040F7296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40CB-88FB-4AE8-A5B7-9AFE36CE06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EDDF-F4F8-46DB-96FE-2AA6DB34A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4AA1-315B-463A-8F6F-843A7B4FD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9CF02-0F42-4138-8221-4FE74EA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1509-84CC-4C73-81A4-A68E66429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Literature review on empathic conversational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40F8-97D3-47DE-8342-DDB21C2C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1974"/>
            <a:ext cx="9144000" cy="885825"/>
          </a:xfrm>
        </p:spPr>
        <p:txBody>
          <a:bodyPr/>
          <a:lstStyle/>
          <a:p>
            <a:r>
              <a:rPr lang="en-US" dirty="0"/>
              <a:t>Master Thesis</a:t>
            </a:r>
          </a:p>
          <a:p>
            <a:r>
              <a:rPr lang="en-US" dirty="0"/>
              <a:t>10-02-2022</a:t>
            </a:r>
          </a:p>
        </p:txBody>
      </p:sp>
    </p:spTree>
    <p:extLst>
      <p:ext uri="{BB962C8B-B14F-4D97-AF65-F5344CB8AC3E}">
        <p14:creationId xmlns:p14="http://schemas.microsoft.com/office/powerpoint/2010/main" val="203349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4A21-0B42-4D57-9CB1-ED8ED67A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Empathic Scenarios for Building 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9EE6-1441-4416-94F3-007BA75D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from Self-Compassion and Self-Criticism scale.</a:t>
            </a:r>
          </a:p>
          <a:p>
            <a:r>
              <a:rPr lang="en-US" dirty="0"/>
              <a:t>Examples: job rejections, unpaid bill reminders, and being late to the meeting.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37349-4833-40FE-8A1C-6528A16E8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5"/>
          <a:stretch/>
        </p:blipFill>
        <p:spPr>
          <a:xfrm>
            <a:off x="600075" y="3270250"/>
            <a:ext cx="11134725" cy="28194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539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37F9-608E-4998-8E74-91B4E66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Effect of Light on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FCD4-B543-4BD2-98C1-D3BCDF81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9275"/>
            <a:ext cx="10696575" cy="4357688"/>
          </a:xfrm>
        </p:spPr>
        <p:txBody>
          <a:bodyPr>
            <a:normAutofit/>
          </a:bodyPr>
          <a:lstStyle/>
          <a:p>
            <a:r>
              <a:rPr lang="en-US" dirty="0"/>
              <a:t>The presence of light has an impact on mood and well being.</a:t>
            </a:r>
          </a:p>
          <a:p>
            <a:r>
              <a:rPr lang="en-US" dirty="0"/>
              <a:t>Various colors of light can also have a different effect on the mood and the emotions.</a:t>
            </a:r>
          </a:p>
          <a:p>
            <a:r>
              <a:rPr lang="en-US" dirty="0"/>
              <a:t>Blue light reduces the negative stress (distress).</a:t>
            </a:r>
          </a:p>
          <a:p>
            <a:r>
              <a:rPr lang="en-US" dirty="0"/>
              <a:t>Not much inputs about using the different intensities of light.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7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6C0-8253-4E57-8F31-0CF598CC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modalities is an interesting aspect.</a:t>
            </a:r>
          </a:p>
          <a:p>
            <a:pPr lvl="1"/>
            <a:r>
              <a:rPr lang="en-US" dirty="0"/>
              <a:t>Combining color with planar motion offered the overall best cost/benefit ratio.</a:t>
            </a:r>
          </a:p>
          <a:p>
            <a:pPr lvl="1"/>
            <a:r>
              <a:rPr lang="en-US" dirty="0"/>
              <a:t>Best modalities for basic emotions</a:t>
            </a:r>
          </a:p>
          <a:p>
            <a:pPr lvl="2"/>
            <a:r>
              <a:rPr lang="en-US" dirty="0"/>
              <a:t>Joy - color and motion</a:t>
            </a:r>
          </a:p>
          <a:p>
            <a:pPr lvl="2"/>
            <a:r>
              <a:rPr lang="en-US" dirty="0"/>
              <a:t>Sadness – sound</a:t>
            </a:r>
          </a:p>
          <a:p>
            <a:pPr lvl="2"/>
            <a:r>
              <a:rPr lang="en-US" dirty="0"/>
              <a:t>Fear - motion</a:t>
            </a:r>
          </a:p>
          <a:p>
            <a:pPr lvl="2"/>
            <a:r>
              <a:rPr lang="en-US" dirty="0"/>
              <a:t>Anger - color.</a:t>
            </a:r>
          </a:p>
          <a:p>
            <a:r>
              <a:rPr lang="en-US" dirty="0"/>
              <a:t>Color has an impact on age. However, effect of light on age is not proven.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CFD8B3-56D2-40F8-B77B-8810DE59FE7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Effect of other modalities on Empathy</a:t>
            </a:r>
          </a:p>
        </p:txBody>
      </p:sp>
    </p:spTree>
    <p:extLst>
      <p:ext uri="{BB962C8B-B14F-4D97-AF65-F5344CB8AC3E}">
        <p14:creationId xmlns:p14="http://schemas.microsoft.com/office/powerpoint/2010/main" val="82701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13DCE5-C2C4-4A41-B51B-A6BFE755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Empathic Evaluation in Older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95A8-873A-41D0-97F6-26B1F47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 dirty="0"/>
              <a:t>Film clips are capable of evoking positive and negative emotions in older adults. </a:t>
            </a:r>
          </a:p>
          <a:p>
            <a:r>
              <a:rPr lang="en-US" dirty="0"/>
              <a:t> Older adults experienced more intensely negative emotions than young adults, especially in response to disgust and fear clips.</a:t>
            </a:r>
          </a:p>
          <a:p>
            <a:r>
              <a:rPr lang="en-US" dirty="0"/>
              <a:t>Also, the older adults recovered more easily from the effects of the emotion induction.</a:t>
            </a:r>
          </a:p>
          <a:p>
            <a:r>
              <a:rPr lang="en-US" dirty="0"/>
              <a:t>Fernández-Aguilar et al., has a good methodology for evaluating older people using films.</a:t>
            </a:r>
          </a:p>
        </p:txBody>
      </p:sp>
    </p:spTree>
    <p:extLst>
      <p:ext uri="{BB962C8B-B14F-4D97-AF65-F5344CB8AC3E}">
        <p14:creationId xmlns:p14="http://schemas.microsoft.com/office/powerpoint/2010/main" val="211596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7A19C2-0B61-47B4-B179-28B5767C1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-82" t="-39" r="-82" b="50988"/>
          <a:stretch/>
        </p:blipFill>
        <p:spPr>
          <a:xfrm>
            <a:off x="2708675" y="2313940"/>
            <a:ext cx="6774649" cy="4096385"/>
          </a:xfr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13DCE5-C2C4-4A41-B51B-A6BFE755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Empathic Evaluation in Older Adults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C166B0-6441-455A-9547-2C4F881AD02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videos used by Fernández-Aguilar et al. </a:t>
            </a:r>
          </a:p>
        </p:txBody>
      </p:sp>
    </p:spTree>
    <p:extLst>
      <p:ext uri="{BB962C8B-B14F-4D97-AF65-F5344CB8AC3E}">
        <p14:creationId xmlns:p14="http://schemas.microsoft.com/office/powerpoint/2010/main" val="128543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EAD8-ACE2-4345-A147-DA0FAD6C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Additional Ideas for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8230-29F5-46BA-BC02-0F840009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6283960" cy="4351338"/>
          </a:xfrm>
        </p:spPr>
        <p:txBody>
          <a:bodyPr/>
          <a:lstStyle/>
          <a:p>
            <a:r>
              <a:rPr lang="en-US" dirty="0"/>
              <a:t>Using limited pre-set of responses. </a:t>
            </a:r>
          </a:p>
          <a:p>
            <a:r>
              <a:rPr lang="en-US" dirty="0"/>
              <a:t>Using emojis as visual icons are widespread in digital messaging to express emotions.</a:t>
            </a:r>
          </a:p>
        </p:txBody>
      </p:sp>
      <p:pic>
        <p:nvPicPr>
          <p:cNvPr id="2050" name="Picture 2" descr="Chatb0t implementation &#10;'he meeting was supposed to start at 9 in &#10;the morning &#10;I had to install some u#ates before I could &#10;head out &#10;And they tock way longer to complete than &#10;I expected &#10;So. when I finally arrived at the right IP &#10;address. I found the door to be closed &#10;I was so afraid to walk thrcn.gh that door &#10;that I turned around and walked away &#10;felt so embarrassed' ">
            <a:extLst>
              <a:ext uri="{FF2B5EF4-FFF2-40B4-BE49-F238E27FC236}">
                <a16:creationId xmlns:a16="http://schemas.microsoft.com/office/drawing/2014/main" id="{4B5E14A8-292F-4B58-9DE4-51D1B13D7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80"/>
          <a:stretch/>
        </p:blipFill>
        <p:spPr bwMode="auto">
          <a:xfrm>
            <a:off x="7122160" y="1378395"/>
            <a:ext cx="4020502" cy="469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8A5B-A154-4B92-93C9-A5889201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839F-6AE1-406B-8390-E2382557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466850"/>
            <a:ext cx="11630025" cy="5457825"/>
          </a:xfrm>
        </p:spPr>
        <p:txBody>
          <a:bodyPr>
            <a:noAutofit/>
          </a:bodyPr>
          <a:lstStyle/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Boukricha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H.,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Wachsmuth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I., Carminati, M. N.,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Knoeferle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(2013). A computational model of empathy: Empirical evaluation.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Proceedings - 2013 </a:t>
            </a:r>
            <a:r>
              <a:rPr lang="en-US" sz="1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Humaine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Association Conference on Affective Computing and Intelligent Interaction, ACII 2013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1–6. https://doi.org/10.1109/ACII.2013.7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Casas, J., Spring, T., Daher, K.,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Mugellini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E., Khaled, O. A.,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Cudré-Mauroux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(2021). Enhancing Conversational Agents with Empathic Abilities.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Proceedings of the 21st ACM International Conference on Intelligent Virtual Agents, IVA 2021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41–47. https://doi.org/10.1145/3472306.3478344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Daher, K., Fuchs, M.,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Mugellini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E., Lalanne, D., &amp; Abou Khaled, O. (2020). Reduce Stress Through Empathic Machine to Improve HCI.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Advances in Intelligent Systems and Computing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1152 AISC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232–237. https://doi.org/10.1007/978-3-030-44267-5_35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Falconer, C. J., King, J. A., &amp; Brewin, C. R. (2015). Demonstrating mood repair with a situation-based measure of self-compassion and self-criticism.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Psychology and Psychotherapy: Theory, Research and Practice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351–365. https://doi.org/10.1111/papt.12056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Fernández-Aguilar, L., Ricarte, J., Ros, L.,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Latorre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M. (2018). Emotional differences in young and older adults: Films as mood induction procedure.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Frontiers in Psychology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https://doi.org/10.3389/fpsyg.2018.01110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Lee, M.,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Ackermans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van As, N., Chang, H., Lucas, E.,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IJsselsteijn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W. (2019, May 2). Caring for Vincent: A Chatbot for Self-compassion.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 on Human Factors in Computing Systems - Proceedings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https://doi.org/10.1145/3290605.3300932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Löffler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D., Schmidt, N.,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Tscharn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(2018). Multimodal Expression of Artificial Emotion in Social Robots Using Color, Motion and Sound.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ACM/IEEE International Conference on Human-Robot Interaction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334–343. https://doi.org/10.1145/3171221.3171261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McQuiggan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W., &amp; Lester, J. C. (2007). Modeling and evaluating empathy in embodied companion agents.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Human Computer Studies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348–360. https://doi.org/10.1016/j.ijhcs.2006.11.015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Scotti, V., Tedesco, R.,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Sbattella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L. (2021). A modular data-driven architecture for empathetic conversational agents.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Proceedings - 2021 IEEE International Conference on Big Data and Smart Computing, </a:t>
            </a:r>
            <a:r>
              <a:rPr lang="en-US" sz="1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BigComp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365–368. https://doi.org/10.1109/BigComp51126.2021.00080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Sykora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Elayan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Angelini, L.,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Röcke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Kamali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Mugellini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Guye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(n.d.).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11. Understanding older adults’ affect states in daily life for promoting self-reflection about mental wellbeing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https://www.w3.org/TR/owl-features/.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Yalcin, O. N.,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Dipaola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(2018). A computational model of empathy for interactive agents.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Biologically Inspired Cognitive Architectures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20–25. https://doi.org/10.1016/j.bica.2018.07.010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Yalçın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O. N. (2018). Modeling empathy in embodied conversational agents.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ICMI 2018 - Proceedings of the 2018 International Conference on Multimodal Interaction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546–550. https://doi.org/10.1145/3242969.3264977 </a:t>
            </a:r>
          </a:p>
          <a:p>
            <a:pPr marL="0" marR="0" indent="-9144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Yalçın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Ö. N. (2020). Empathy framework for embodied conversational agents.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Cognitive Systems Research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123–132. https://doi.org/10.1016/j.cogsys.2019.09.016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891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D3A1-47ED-4546-ADEE-BD772AC6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4225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5028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791A-26B0-477B-995B-93B57A41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Topics reviewed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BB29-8BD2-48B4-8A1F-197AD2D6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build empathic conversational agents?</a:t>
            </a:r>
          </a:p>
          <a:p>
            <a:pPr lvl="1"/>
            <a:r>
              <a:rPr lang="en-US" dirty="0"/>
              <a:t>Empathic detection</a:t>
            </a:r>
          </a:p>
          <a:p>
            <a:pPr lvl="1"/>
            <a:r>
              <a:rPr lang="en-US" dirty="0"/>
              <a:t>Empathic response</a:t>
            </a:r>
          </a:p>
          <a:p>
            <a:r>
              <a:rPr lang="en-US" dirty="0"/>
              <a:t>Usage of API’s in building conversational agents</a:t>
            </a:r>
          </a:p>
          <a:p>
            <a:r>
              <a:rPr lang="en-US" dirty="0"/>
              <a:t>What kind of empathic conversational scenarios are being used for empathy evaluation?</a:t>
            </a:r>
          </a:p>
          <a:p>
            <a:r>
              <a:rPr lang="en-US" dirty="0"/>
              <a:t>Effect of light on Empathy.</a:t>
            </a:r>
          </a:p>
          <a:p>
            <a:r>
              <a:rPr lang="en-US" dirty="0"/>
              <a:t>How can this be applied for older adults?</a:t>
            </a:r>
          </a:p>
          <a:p>
            <a:r>
              <a:rPr lang="en-US" dirty="0"/>
              <a:t>Ideas for the evaluation framework.</a:t>
            </a:r>
          </a:p>
        </p:txBody>
      </p:sp>
    </p:spTree>
    <p:extLst>
      <p:ext uri="{BB962C8B-B14F-4D97-AF65-F5344CB8AC3E}">
        <p14:creationId xmlns:p14="http://schemas.microsoft.com/office/powerpoint/2010/main" val="55249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2E2C-9E1C-4831-9C3E-9117138E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15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Thesis Flow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7B622-F40E-4AD2-A08B-AB4D5707D07E}"/>
              </a:ext>
            </a:extLst>
          </p:cNvPr>
          <p:cNvSpPr txBox="1"/>
          <p:nvPr/>
        </p:nvSpPr>
        <p:spPr>
          <a:xfrm>
            <a:off x="3095625" y="1181101"/>
            <a:ext cx="5518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Literature review</a:t>
            </a:r>
          </a:p>
          <a:p>
            <a:pPr algn="ctr"/>
            <a:r>
              <a:rPr lang="en-US" sz="1200" dirty="0"/>
              <a:t>Expected outcome: </a:t>
            </a:r>
          </a:p>
          <a:p>
            <a:pPr algn="ctr"/>
            <a:r>
              <a:rPr lang="en-US" sz="1200" dirty="0"/>
              <a:t>decision on the empathic scenarios, ideas for experimental framework, usage of APIs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BBBE1-D573-4197-84D5-2E7CDE2B7F76}"/>
              </a:ext>
            </a:extLst>
          </p:cNvPr>
          <p:cNvSpPr txBox="1"/>
          <p:nvPr/>
        </p:nvSpPr>
        <p:spPr>
          <a:xfrm>
            <a:off x="3925126" y="2220915"/>
            <a:ext cx="385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Build the backend for the empathic CA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FC87F-C107-47B5-8986-40D5226B6B62}"/>
              </a:ext>
            </a:extLst>
          </p:cNvPr>
          <p:cNvSpPr txBox="1"/>
          <p:nvPr/>
        </p:nvSpPr>
        <p:spPr>
          <a:xfrm>
            <a:off x="1534615" y="2896678"/>
            <a:ext cx="269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Integrate with the chatbot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F46B8-8679-421E-8D62-873429496A92}"/>
              </a:ext>
            </a:extLst>
          </p:cNvPr>
          <p:cNvSpPr txBox="1"/>
          <p:nvPr/>
        </p:nvSpPr>
        <p:spPr>
          <a:xfrm>
            <a:off x="7034711" y="2891397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Integrate with the Tangible NESTORE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F7894-F738-4309-AA31-1BAFACA633B8}"/>
              </a:ext>
            </a:extLst>
          </p:cNvPr>
          <p:cNvSpPr txBox="1"/>
          <p:nvPr/>
        </p:nvSpPr>
        <p:spPr>
          <a:xfrm>
            <a:off x="1085300" y="3679317"/>
            <a:ext cx="359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Design and perform the experiment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BAA50-2D4B-41E8-89D3-E30BD39A0A1F}"/>
              </a:ext>
            </a:extLst>
          </p:cNvPr>
          <p:cNvSpPr txBox="1"/>
          <p:nvPr/>
        </p:nvSpPr>
        <p:spPr>
          <a:xfrm>
            <a:off x="7074659" y="3674036"/>
            <a:ext cx="359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Design and perform the experiment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FB289-058F-434B-AB2B-F4A131908F9C}"/>
              </a:ext>
            </a:extLst>
          </p:cNvPr>
          <p:cNvSpPr txBox="1"/>
          <p:nvPr/>
        </p:nvSpPr>
        <p:spPr>
          <a:xfrm>
            <a:off x="1352619" y="4461956"/>
            <a:ext cx="306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Survey with the questionnaire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F3649-8ECC-4164-AA87-A4326D29D2CC}"/>
              </a:ext>
            </a:extLst>
          </p:cNvPr>
          <p:cNvSpPr txBox="1"/>
          <p:nvPr/>
        </p:nvSpPr>
        <p:spPr>
          <a:xfrm>
            <a:off x="7343833" y="4456675"/>
            <a:ext cx="306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Survey with the questionnaire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CC15F-E700-4DFE-AA2F-FD410D8187A6}"/>
              </a:ext>
            </a:extLst>
          </p:cNvPr>
          <p:cNvSpPr txBox="1"/>
          <p:nvPr/>
        </p:nvSpPr>
        <p:spPr>
          <a:xfrm>
            <a:off x="1935334" y="5244595"/>
            <a:ext cx="18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Collect the results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1F09B-244D-4496-9239-8D1BB498BF73}"/>
              </a:ext>
            </a:extLst>
          </p:cNvPr>
          <p:cNvSpPr txBox="1"/>
          <p:nvPr/>
        </p:nvSpPr>
        <p:spPr>
          <a:xfrm>
            <a:off x="8031334" y="5239314"/>
            <a:ext cx="18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Collect the results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52760-DF99-4268-8439-CD8E9862D555}"/>
              </a:ext>
            </a:extLst>
          </p:cNvPr>
          <p:cNvSpPr txBox="1"/>
          <p:nvPr/>
        </p:nvSpPr>
        <p:spPr>
          <a:xfrm>
            <a:off x="4182583" y="6021953"/>
            <a:ext cx="3161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Compare the results</a:t>
            </a:r>
          </a:p>
          <a:p>
            <a:pPr algn="ctr"/>
            <a:r>
              <a:rPr lang="en-US" b="1" dirty="0"/>
              <a:t>Prove for reliability of the scale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5FE7EB-A5A3-4683-AFF3-214397BA6FC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54970" y="1919765"/>
            <a:ext cx="12" cy="30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089430-CF80-44C6-A9E2-1D2CE853470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83190" y="2590247"/>
            <a:ext cx="2971792" cy="306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9209EA-60A9-49CC-8583-9E0EEE37896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854982" y="2590247"/>
            <a:ext cx="3019432" cy="30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FA73D2-6845-4E58-B1DE-62AD3CFE546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883190" y="3266010"/>
            <a:ext cx="7" cy="413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8F81DA-485D-4A18-98AA-F71186233FE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883197" y="4048649"/>
            <a:ext cx="2" cy="413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C0F67-1500-4F58-A8D8-457B0E139B3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883192" y="4831288"/>
            <a:ext cx="7" cy="457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4B9CC5-62D8-4779-83F5-2EEBA6556B27}"/>
              </a:ext>
            </a:extLst>
          </p:cNvPr>
          <p:cNvCxnSpPr>
            <a:cxnSpLocks/>
          </p:cNvCxnSpPr>
          <p:nvPr/>
        </p:nvCxnSpPr>
        <p:spPr>
          <a:xfrm>
            <a:off x="8978922" y="3266009"/>
            <a:ext cx="3" cy="413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654D2A-88C5-48FA-B668-77719B98DFFD}"/>
              </a:ext>
            </a:extLst>
          </p:cNvPr>
          <p:cNvCxnSpPr>
            <a:cxnSpLocks/>
          </p:cNvCxnSpPr>
          <p:nvPr/>
        </p:nvCxnSpPr>
        <p:spPr>
          <a:xfrm>
            <a:off x="8978922" y="4048648"/>
            <a:ext cx="3" cy="413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E66382-4019-4667-9D4D-1F3B0EE286FB}"/>
              </a:ext>
            </a:extLst>
          </p:cNvPr>
          <p:cNvCxnSpPr>
            <a:cxnSpLocks/>
          </p:cNvCxnSpPr>
          <p:nvPr/>
        </p:nvCxnSpPr>
        <p:spPr>
          <a:xfrm>
            <a:off x="8978922" y="4862560"/>
            <a:ext cx="3" cy="413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FC1E0F-2AC0-440D-AF72-D70CB7E5B536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63208" y="5615797"/>
            <a:ext cx="3215711" cy="406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C7648F-CC63-4B5E-8EA1-2F2755D0539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83186" y="5608646"/>
            <a:ext cx="2880022" cy="413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D2F2CB-9DCD-4689-A290-AF7ED348C18E}"/>
              </a:ext>
            </a:extLst>
          </p:cNvPr>
          <p:cNvSpPr txBox="1"/>
          <p:nvPr/>
        </p:nvSpPr>
        <p:spPr>
          <a:xfrm>
            <a:off x="8978919" y="6304002"/>
            <a:ext cx="3215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 be decided: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How to analyze, how to prove reliability, </a:t>
            </a:r>
          </a:p>
        </p:txBody>
      </p:sp>
    </p:spTree>
    <p:extLst>
      <p:ext uri="{BB962C8B-B14F-4D97-AF65-F5344CB8AC3E}">
        <p14:creationId xmlns:p14="http://schemas.microsoft.com/office/powerpoint/2010/main" val="33760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7EDF-EA78-4AA2-9AE1-A78EE5D2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existing models of empathy fail to present a complete picture of empathic behavior.</a:t>
            </a:r>
          </a:p>
          <a:p>
            <a:r>
              <a:rPr lang="en-US" dirty="0"/>
              <a:t>They often model only some components of empathic capacity to avoid the complexity.</a:t>
            </a:r>
          </a:p>
          <a:p>
            <a:r>
              <a:rPr lang="en-US" dirty="0"/>
              <a:t>However, a computational model of empathy must reflect the theoretical background and empirical findings. </a:t>
            </a:r>
          </a:p>
          <a:p>
            <a:r>
              <a:rPr lang="en-US" dirty="0" err="1"/>
              <a:t>Yalçın</a:t>
            </a:r>
            <a:r>
              <a:rPr lang="en-US" dirty="0"/>
              <a:t> proposed a model that reflects the theoretical background of empathy aiming Embodied Conversational Agents.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7EEEA3-3530-47C9-B0FA-7E16091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Modeling Empathy in Conversational Agents</a:t>
            </a:r>
          </a:p>
        </p:txBody>
      </p:sp>
    </p:spTree>
    <p:extLst>
      <p:ext uri="{BB962C8B-B14F-4D97-AF65-F5344CB8AC3E}">
        <p14:creationId xmlns:p14="http://schemas.microsoft.com/office/powerpoint/2010/main" val="23726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EBCB-3276-42C3-B025-879A3AB3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581900" cy="4351338"/>
          </a:xfrm>
        </p:spPr>
        <p:txBody>
          <a:bodyPr/>
          <a:lstStyle/>
          <a:p>
            <a:r>
              <a:rPr lang="en-US" dirty="0"/>
              <a:t>It Follows the Russian Doll model of Empathy.</a:t>
            </a:r>
          </a:p>
          <a:p>
            <a:r>
              <a:rPr lang="en-US" dirty="0"/>
              <a:t>The framework leverages three hierarchical levels of capabilities.</a:t>
            </a:r>
          </a:p>
          <a:p>
            <a:r>
              <a:rPr lang="en-US" dirty="0"/>
              <a:t>Components of empathy are built on top of each other due to evolutionary mechanisms.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44269-EF08-4A40-A701-6E962F65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Computational Model of Empathy for Interactive Agents</a:t>
            </a:r>
          </a:p>
        </p:txBody>
      </p:sp>
      <p:pic>
        <p:nvPicPr>
          <p:cNvPr id="1028" name="Picture 4" descr="P erspective-Taking &#10;Targeted Helping &#10;Empa thic Concern &#10;Consolation &#10;Mimicry &#10;ective Match &#10;PAM &#10;Fig. I. Russian Doll Model of Empathy, adopted from De Waal and Preston &#10;(2017). ">
            <a:extLst>
              <a:ext uri="{FF2B5EF4-FFF2-40B4-BE49-F238E27FC236}">
                <a16:creationId xmlns:a16="http://schemas.microsoft.com/office/drawing/2014/main" id="{E2E650B5-4C1A-4661-A5D6-C1DBC4E0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" b="98074" l="1964" r="98691">
                        <a14:foregroundMark x1="38298" y1="9107" x2="60720" y2="6480"/>
                        <a14:foregroundMark x1="60720" y1="6480" x2="45663" y2="9282"/>
                        <a14:foregroundMark x1="45663" y1="9282" x2="45499" y2="7005"/>
                        <a14:foregroundMark x1="26514" y1="87916" x2="14566" y2="94921"/>
                        <a14:foregroundMark x1="14566" y1="94921" x2="86416" y2="87741"/>
                        <a14:foregroundMark x1="86416" y1="87741" x2="99673" y2="89492"/>
                        <a14:foregroundMark x1="99673" y1="89492" x2="72995" y2="97198"/>
                        <a14:foregroundMark x1="72995" y1="97198" x2="43372" y2="95447"/>
                        <a14:foregroundMark x1="43372" y1="95447" x2="71522" y2="91419"/>
                        <a14:foregroundMark x1="71522" y1="91419" x2="92962" y2="94746"/>
                        <a14:foregroundMark x1="92962" y1="94746" x2="93781" y2="95447"/>
                        <a14:foregroundMark x1="23077" y1="93870" x2="9656" y2="98074"/>
                        <a14:foregroundMark x1="9656" y1="98074" x2="21604" y2="91419"/>
                        <a14:foregroundMark x1="21604" y1="91419" x2="42062" y2="92469"/>
                        <a14:foregroundMark x1="42062" y1="92469" x2="50409" y2="92119"/>
                        <a14:foregroundMark x1="94272" y1="97898" x2="98691" y2="94221"/>
                        <a14:foregroundMark x1="26841" y1="94746" x2="14075" y2="95622"/>
                        <a14:foregroundMark x1="14075" y1="95622" x2="22586" y2="85639"/>
                        <a14:foregroundMark x1="22586" y1="85639" x2="9984" y2="91068"/>
                        <a14:foregroundMark x1="9984" y1="91068" x2="4419" y2="91243"/>
                        <a14:foregroundMark x1="5237" y1="97898" x2="6874" y2="93345"/>
                        <a14:foregroundMark x1="1964" y1="95271" x2="6219" y2="92644"/>
                        <a14:foregroundMark x1="39607" y1="4904" x2="52373" y2="876"/>
                        <a14:foregroundMark x1="52373" y1="876" x2="37316" y2="4378"/>
                        <a14:foregroundMark x1="37316" y1="4378" x2="37316" y2="4378"/>
                        <a14:foregroundMark x1="39116" y1="4729" x2="37316" y2="3327"/>
                        <a14:foregroundMark x1="42717" y1="1226" x2="61047" y2="1751"/>
                        <a14:foregroundMark x1="61047" y1="1751" x2="61866" y2="175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2191544"/>
            <a:ext cx="38766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7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269-EF08-4A40-A701-6E962F65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Computational Model of Empathy for Interactive Agents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A6423-9E7E-4F50-BDA8-1C858420A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5"/>
          <a:stretch/>
        </p:blipFill>
        <p:spPr>
          <a:xfrm>
            <a:off x="4673600" y="1493520"/>
            <a:ext cx="7213600" cy="47925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D768D-4911-4C62-B479-37CD7409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95825" cy="4351338"/>
          </a:xfrm>
        </p:spPr>
        <p:txBody>
          <a:bodyPr/>
          <a:lstStyle/>
          <a:p>
            <a:r>
              <a:rPr lang="en-US" dirty="0"/>
              <a:t>Three hierarchical levels of empathic capabilities</a:t>
            </a:r>
          </a:p>
          <a:p>
            <a:pPr lvl="1"/>
            <a:r>
              <a:rPr lang="en-US" dirty="0"/>
              <a:t>Communication competence</a:t>
            </a:r>
          </a:p>
          <a:p>
            <a:pPr lvl="1"/>
            <a:r>
              <a:rPr lang="en-US" dirty="0"/>
              <a:t>Affect  regulation</a:t>
            </a:r>
          </a:p>
          <a:p>
            <a:pPr lvl="1"/>
            <a:r>
              <a:rPr lang="en-US" dirty="0"/>
              <a:t>Cognitive  mechanisms</a:t>
            </a:r>
          </a:p>
        </p:txBody>
      </p:sp>
    </p:spTree>
    <p:extLst>
      <p:ext uri="{BB962C8B-B14F-4D97-AF65-F5344CB8AC3E}">
        <p14:creationId xmlns:p14="http://schemas.microsoft.com/office/powerpoint/2010/main" val="33255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269-EF08-4A40-A701-6E962F65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71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Other Complete Models of Empathy for Conversational Agents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D768D-4911-4C62-B479-37CD7409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10826" cy="4351338"/>
          </a:xfrm>
        </p:spPr>
        <p:txBody>
          <a:bodyPr/>
          <a:lstStyle/>
          <a:p>
            <a:r>
              <a:rPr lang="en-US" dirty="0"/>
              <a:t>EMMA framework</a:t>
            </a:r>
          </a:p>
          <a:p>
            <a:pPr lvl="1"/>
            <a:r>
              <a:rPr lang="en-US" dirty="0"/>
              <a:t>A continuous representation of empathy that includes modulation mechanisms that uses mood, liking and familiarity factors to adjust the expressed empathic emotion.</a:t>
            </a:r>
          </a:p>
          <a:p>
            <a:r>
              <a:rPr lang="en-US" dirty="0"/>
              <a:t>CARE framework</a:t>
            </a:r>
          </a:p>
          <a:p>
            <a:pPr lvl="1"/>
            <a:r>
              <a:rPr lang="en-US" dirty="0"/>
              <a:t>The agent learns empathy by observing the interactions between humans in a treasure hunt game called </a:t>
            </a:r>
            <a:r>
              <a:rPr lang="en-US" dirty="0" err="1"/>
              <a:t>CrystalIsland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66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1D0F-4B2A-461E-B996-7E9FA711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75" y="1335088"/>
            <a:ext cx="10515600" cy="4351338"/>
          </a:xfrm>
        </p:spPr>
        <p:txBody>
          <a:bodyPr/>
          <a:lstStyle/>
          <a:p>
            <a:r>
              <a:rPr lang="en-US" dirty="0"/>
              <a:t>NESTORE Emotion Engine is an example.</a:t>
            </a:r>
          </a:p>
          <a:p>
            <a:r>
              <a:rPr lang="en-US" dirty="0"/>
              <a:t>Exposed through an authenticated and secured REST API service.</a:t>
            </a:r>
          </a:p>
        </p:txBody>
      </p:sp>
      <p:pic>
        <p:nvPicPr>
          <p:cNvPr id="1026" name="Picture 2" descr="Flask F rarneworWApache'CentOS Stack &#10;Figure I I .3 Internal Architecture Of the Emotion Engine ">
            <a:extLst>
              <a:ext uri="{FF2B5EF4-FFF2-40B4-BE49-F238E27FC236}">
                <a16:creationId xmlns:a16="http://schemas.microsoft.com/office/drawing/2014/main" id="{4B0B30F2-2DA9-4DA4-8739-C1D03765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0651"/>
            <a:ext cx="7879459" cy="349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D5A03-82EC-44A3-9254-7381AB0C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Usage of API’s in Building Conversational Agents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82E3-4EBE-4EEC-9631-569AC5E5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Chatbot for Self-compassion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F961-BEB0-48BB-922D-9E762CE8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“when bots have psychological issues, can humans care for them, and if so, how?”</a:t>
            </a:r>
          </a:p>
          <a:p>
            <a:r>
              <a:rPr lang="en-US" dirty="0"/>
              <a:t>Exploratory results on:</a:t>
            </a:r>
          </a:p>
          <a:p>
            <a:pPr marL="971550" lvl="1" indent="-514350">
              <a:buAutoNum type="arabicPeriod"/>
            </a:pPr>
            <a:r>
              <a:rPr lang="en-US" dirty="0"/>
              <a:t>How caring for a chat-bot can help people more so than being cared by a chatbot.</a:t>
            </a:r>
          </a:p>
          <a:p>
            <a:pPr marL="971550" lvl="1" indent="-514350">
              <a:buAutoNum type="arabicPeriod"/>
            </a:pPr>
            <a:r>
              <a:rPr lang="en-US" dirty="0"/>
              <a:t>How aiming for an increase in self-compassion can potentially strengthen psychological well-being.</a:t>
            </a:r>
          </a:p>
          <a:p>
            <a:r>
              <a:rPr lang="en-US" dirty="0"/>
              <a:t>Compared between care-giving (CG) and care-receiving (CR) </a:t>
            </a:r>
            <a:r>
              <a:rPr lang="en-US" dirty="0" err="1"/>
              <a:t>Vincents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77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1365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Literature review on empathic conversational agents</vt:lpstr>
      <vt:lpstr>Topics reviewed</vt:lpstr>
      <vt:lpstr>Thesis Flow Chart</vt:lpstr>
      <vt:lpstr>Modeling Empathy in Conversational Agents</vt:lpstr>
      <vt:lpstr>Computational Model of Empathy for Interactive Agents</vt:lpstr>
      <vt:lpstr>Computational Model of Empathy for Interactive Agents</vt:lpstr>
      <vt:lpstr>Other Complete Models of Empathy for Conversational Agents</vt:lpstr>
      <vt:lpstr>Usage of API’s in Building Conversational Agents </vt:lpstr>
      <vt:lpstr>Chatbot for Self-compassion</vt:lpstr>
      <vt:lpstr>Empathic Scenarios for Building Conversations</vt:lpstr>
      <vt:lpstr>Effect of Light on Empathy</vt:lpstr>
      <vt:lpstr>PowerPoint Presentation</vt:lpstr>
      <vt:lpstr>Empathic Evaluation in Older Adults</vt:lpstr>
      <vt:lpstr>Empathic Evaluation in Older Adults</vt:lpstr>
      <vt:lpstr>Additional Ideas for Chatbot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on empathic conversational agents</dc:title>
  <dc:creator>Putta, Harika (STUDENTS)</dc:creator>
  <cp:lastModifiedBy>Harika Kantipudi</cp:lastModifiedBy>
  <cp:revision>11</cp:revision>
  <dcterms:created xsi:type="dcterms:W3CDTF">2022-02-09T21:44:50Z</dcterms:created>
  <dcterms:modified xsi:type="dcterms:W3CDTF">2022-02-10T07:47:41Z</dcterms:modified>
</cp:coreProperties>
</file>