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 id="2147483648" r:id="rId2"/>
  </p:sldMasterIdLst>
  <p:sldIdLst>
    <p:sldId id="256" r:id="rId3"/>
    <p:sldId id="257" r:id="rId4"/>
    <p:sldId id="260" r:id="rId5"/>
    <p:sldId id="258" r:id="rId6"/>
    <p:sldId id="259" r:id="rId7"/>
    <p:sldId id="261" r:id="rId8"/>
    <p:sldId id="262" r:id="rId9"/>
    <p:sldId id="263" r:id="rId10"/>
    <p:sldId id="264" r:id="rId11"/>
    <p:sldId id="266" r:id="rId12"/>
    <p:sldId id="267" r:id="rId13"/>
    <p:sldId id="268" r:id="rId14"/>
    <p:sldId id="269" r:id="rId15"/>
    <p:sldId id="274" r:id="rId16"/>
    <p:sldId id="271" r:id="rId17"/>
    <p:sldId id="272" r:id="rId18"/>
    <p:sldId id="27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C620BA-8981-441C-A1BE-553EADEB8324}" v="907" dt="2023-05-16T15:14:01.344"/>
    <p1510:client id="{AED5F565-0D2D-410D-95BA-E829D53409E4}" v="75" dt="2023-05-16T19:13:55.241"/>
    <p1510:client id="{BD359D9F-1916-488B-9047-A736CA220E28}" v="1396" dt="2023-05-16T19:00:10.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5/16/2023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8578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5/16/2023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1217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5/16/2023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13405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0139-C64D-5E4B-5718-3BC2DE9B3B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7B2C00-66C2-2658-E7CC-F2AD31E9BA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FBE9CA-F634-3585-FA86-B3753D1322EB}"/>
              </a:ext>
            </a:extLst>
          </p:cNvPr>
          <p:cNvSpPr>
            <a:spLocks noGrp="1"/>
          </p:cNvSpPr>
          <p:nvPr>
            <p:ph type="dt" sz="half" idx="10"/>
          </p:nvPr>
        </p:nvSpPr>
        <p:spPr/>
        <p:txBody>
          <a:bodyPr/>
          <a:lstStyle/>
          <a:p>
            <a:fld id="{35551B43-7343-46D8-AEB5-F4B767256471}" type="datetimeFigureOut">
              <a:rPr lang="en-US" smtClean="0"/>
              <a:t>5/16/2023</a:t>
            </a:fld>
            <a:endParaRPr lang="en-US"/>
          </a:p>
        </p:txBody>
      </p:sp>
      <p:sp>
        <p:nvSpPr>
          <p:cNvPr id="5" name="Footer Placeholder 4">
            <a:extLst>
              <a:ext uri="{FF2B5EF4-FFF2-40B4-BE49-F238E27FC236}">
                <a16:creationId xmlns:a16="http://schemas.microsoft.com/office/drawing/2014/main" id="{B5B41B1F-17FC-C695-C9E5-19B3923B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F7C71-4E7E-8C7C-9FBE-B0864023558C}"/>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2322133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20C1-1009-C426-F36B-B3D30AF5C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ABD430-B40B-5596-CD9A-C1406EF505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B7EC9-91AA-E5EE-DC3E-A6E86B5A1070}"/>
              </a:ext>
            </a:extLst>
          </p:cNvPr>
          <p:cNvSpPr>
            <a:spLocks noGrp="1"/>
          </p:cNvSpPr>
          <p:nvPr>
            <p:ph type="dt" sz="half" idx="10"/>
          </p:nvPr>
        </p:nvSpPr>
        <p:spPr/>
        <p:txBody>
          <a:bodyPr/>
          <a:lstStyle/>
          <a:p>
            <a:fld id="{35551B43-7343-46D8-AEB5-F4B767256471}" type="datetimeFigureOut">
              <a:rPr lang="en-US" smtClean="0"/>
              <a:t>5/16/2023</a:t>
            </a:fld>
            <a:endParaRPr lang="en-US"/>
          </a:p>
        </p:txBody>
      </p:sp>
      <p:sp>
        <p:nvSpPr>
          <p:cNvPr id="5" name="Footer Placeholder 4">
            <a:extLst>
              <a:ext uri="{FF2B5EF4-FFF2-40B4-BE49-F238E27FC236}">
                <a16:creationId xmlns:a16="http://schemas.microsoft.com/office/drawing/2014/main" id="{367C291B-C373-F969-3221-AA1439FC8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33287-FF15-7D4A-B2A7-71AB0B87AD5E}"/>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3687495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C5DC-622E-9635-B660-5A47BC434A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434BA5-7C0E-1E48-135B-19A5BA079E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E64F19-FABB-874C-C823-9E7E16C7E871}"/>
              </a:ext>
            </a:extLst>
          </p:cNvPr>
          <p:cNvSpPr>
            <a:spLocks noGrp="1"/>
          </p:cNvSpPr>
          <p:nvPr>
            <p:ph type="dt" sz="half" idx="10"/>
          </p:nvPr>
        </p:nvSpPr>
        <p:spPr/>
        <p:txBody>
          <a:bodyPr/>
          <a:lstStyle/>
          <a:p>
            <a:fld id="{35551B43-7343-46D8-AEB5-F4B767256471}" type="datetimeFigureOut">
              <a:rPr lang="en-US" smtClean="0"/>
              <a:t>5/16/2023</a:t>
            </a:fld>
            <a:endParaRPr lang="en-US"/>
          </a:p>
        </p:txBody>
      </p:sp>
      <p:sp>
        <p:nvSpPr>
          <p:cNvPr id="5" name="Footer Placeholder 4">
            <a:extLst>
              <a:ext uri="{FF2B5EF4-FFF2-40B4-BE49-F238E27FC236}">
                <a16:creationId xmlns:a16="http://schemas.microsoft.com/office/drawing/2014/main" id="{F35C96BB-07B2-C9F7-1623-22460CDA7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4A5C3-6913-8A05-C65C-0333494B43D2}"/>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345612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2F60-EF67-49F4-C271-D8E84D3AB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5D35A5-19C4-960F-836C-9220B065B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C491BB-7A86-9527-1257-0853281C01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270597-D7BB-7DC4-EBBE-9788BDE2774E}"/>
              </a:ext>
            </a:extLst>
          </p:cNvPr>
          <p:cNvSpPr>
            <a:spLocks noGrp="1"/>
          </p:cNvSpPr>
          <p:nvPr>
            <p:ph type="dt" sz="half" idx="10"/>
          </p:nvPr>
        </p:nvSpPr>
        <p:spPr/>
        <p:txBody>
          <a:bodyPr/>
          <a:lstStyle/>
          <a:p>
            <a:fld id="{35551B43-7343-46D8-AEB5-F4B767256471}" type="datetimeFigureOut">
              <a:rPr lang="en-US" smtClean="0"/>
              <a:t>5/16/2023</a:t>
            </a:fld>
            <a:endParaRPr lang="en-US"/>
          </a:p>
        </p:txBody>
      </p:sp>
      <p:sp>
        <p:nvSpPr>
          <p:cNvPr id="6" name="Footer Placeholder 5">
            <a:extLst>
              <a:ext uri="{FF2B5EF4-FFF2-40B4-BE49-F238E27FC236}">
                <a16:creationId xmlns:a16="http://schemas.microsoft.com/office/drawing/2014/main" id="{A302C00B-C6FC-C24B-CD37-A422437BD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E2091-DB94-30A5-5745-9364AAF3C29C}"/>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3437041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78CD-F40A-1222-2658-13DAC9BD41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399D81-6CC4-995B-6508-204300360F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4ECC88-1916-8210-90F4-2E8DF9DAF1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D8BA1C-4E90-72D9-41C5-3C5BDC0D1D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A14A9C-D885-2CF6-9BA8-F089DB72C5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8DC56F-5EAD-C4B0-AAC7-865594C1D2A1}"/>
              </a:ext>
            </a:extLst>
          </p:cNvPr>
          <p:cNvSpPr>
            <a:spLocks noGrp="1"/>
          </p:cNvSpPr>
          <p:nvPr>
            <p:ph type="dt" sz="half" idx="10"/>
          </p:nvPr>
        </p:nvSpPr>
        <p:spPr/>
        <p:txBody>
          <a:bodyPr/>
          <a:lstStyle/>
          <a:p>
            <a:fld id="{35551B43-7343-46D8-AEB5-F4B767256471}" type="datetimeFigureOut">
              <a:rPr lang="en-US" smtClean="0"/>
              <a:t>5/16/2023</a:t>
            </a:fld>
            <a:endParaRPr lang="en-US"/>
          </a:p>
        </p:txBody>
      </p:sp>
      <p:sp>
        <p:nvSpPr>
          <p:cNvPr id="8" name="Footer Placeholder 7">
            <a:extLst>
              <a:ext uri="{FF2B5EF4-FFF2-40B4-BE49-F238E27FC236}">
                <a16:creationId xmlns:a16="http://schemas.microsoft.com/office/drawing/2014/main" id="{D924DAA3-46F5-9838-E3FC-F66F5001DA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1096D-7DC9-3651-C6FD-CBE79D3DE0ED}"/>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1787039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7A8E-0EA6-BD6E-55DB-38A2EF70E7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E8A054-0973-DE58-C50C-E1530F2C53D0}"/>
              </a:ext>
            </a:extLst>
          </p:cNvPr>
          <p:cNvSpPr>
            <a:spLocks noGrp="1"/>
          </p:cNvSpPr>
          <p:nvPr>
            <p:ph type="dt" sz="half" idx="10"/>
          </p:nvPr>
        </p:nvSpPr>
        <p:spPr/>
        <p:txBody>
          <a:bodyPr/>
          <a:lstStyle/>
          <a:p>
            <a:fld id="{35551B43-7343-46D8-AEB5-F4B767256471}" type="datetimeFigureOut">
              <a:rPr lang="en-US" smtClean="0"/>
              <a:t>5/16/2023</a:t>
            </a:fld>
            <a:endParaRPr lang="en-US"/>
          </a:p>
        </p:txBody>
      </p:sp>
      <p:sp>
        <p:nvSpPr>
          <p:cNvPr id="4" name="Footer Placeholder 3">
            <a:extLst>
              <a:ext uri="{FF2B5EF4-FFF2-40B4-BE49-F238E27FC236}">
                <a16:creationId xmlns:a16="http://schemas.microsoft.com/office/drawing/2014/main" id="{3E6B7FCB-5ED1-08A4-DC8D-17D193E670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684D84-AF86-CFC8-0CE2-2C86ABF9A9EC}"/>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129437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2E083A-BF27-4DD0-3785-4106DED78576}"/>
              </a:ext>
            </a:extLst>
          </p:cNvPr>
          <p:cNvSpPr>
            <a:spLocks noGrp="1"/>
          </p:cNvSpPr>
          <p:nvPr>
            <p:ph type="dt" sz="half" idx="10"/>
          </p:nvPr>
        </p:nvSpPr>
        <p:spPr/>
        <p:txBody>
          <a:bodyPr/>
          <a:lstStyle/>
          <a:p>
            <a:fld id="{35551B43-7343-46D8-AEB5-F4B767256471}" type="datetimeFigureOut">
              <a:rPr lang="en-US" smtClean="0"/>
              <a:t>5/16/2023</a:t>
            </a:fld>
            <a:endParaRPr lang="en-US"/>
          </a:p>
        </p:txBody>
      </p:sp>
      <p:sp>
        <p:nvSpPr>
          <p:cNvPr id="3" name="Footer Placeholder 2">
            <a:extLst>
              <a:ext uri="{FF2B5EF4-FFF2-40B4-BE49-F238E27FC236}">
                <a16:creationId xmlns:a16="http://schemas.microsoft.com/office/drawing/2014/main" id="{BFA32263-BC89-204E-AE23-5C2C8846EE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B94DE5-771F-B366-2C7E-9CEC5EC526ED}"/>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2116675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BC24-2149-19BC-ACA1-B998ACF71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95CB69-1882-F472-6E41-B7987983B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9E6EC7-879A-8139-281D-2B730973D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2FFC5-D910-3CCA-055E-394B5E5F719F}"/>
              </a:ext>
            </a:extLst>
          </p:cNvPr>
          <p:cNvSpPr>
            <a:spLocks noGrp="1"/>
          </p:cNvSpPr>
          <p:nvPr>
            <p:ph type="dt" sz="half" idx="10"/>
          </p:nvPr>
        </p:nvSpPr>
        <p:spPr/>
        <p:txBody>
          <a:bodyPr/>
          <a:lstStyle/>
          <a:p>
            <a:fld id="{35551B43-7343-46D8-AEB5-F4B767256471}" type="datetimeFigureOut">
              <a:rPr lang="en-US" smtClean="0"/>
              <a:t>5/16/2023</a:t>
            </a:fld>
            <a:endParaRPr lang="en-US"/>
          </a:p>
        </p:txBody>
      </p:sp>
      <p:sp>
        <p:nvSpPr>
          <p:cNvPr id="6" name="Footer Placeholder 5">
            <a:extLst>
              <a:ext uri="{FF2B5EF4-FFF2-40B4-BE49-F238E27FC236}">
                <a16:creationId xmlns:a16="http://schemas.microsoft.com/office/drawing/2014/main" id="{60533C80-4B4C-7045-E6B9-EE23BAB40B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4A15E-FB2D-C40A-21EA-9B52B064B873}"/>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428455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5/16/2023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05768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201C-27BA-BFC7-070B-201D09C453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CC51C5-6693-EC26-0D1E-157E5E9A3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A62378-8A63-21AC-11AD-000037C08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71452F-77E8-0D59-BB9C-3506733DC87A}"/>
              </a:ext>
            </a:extLst>
          </p:cNvPr>
          <p:cNvSpPr>
            <a:spLocks noGrp="1"/>
          </p:cNvSpPr>
          <p:nvPr>
            <p:ph type="dt" sz="half" idx="10"/>
          </p:nvPr>
        </p:nvSpPr>
        <p:spPr/>
        <p:txBody>
          <a:bodyPr/>
          <a:lstStyle/>
          <a:p>
            <a:fld id="{35551B43-7343-46D8-AEB5-F4B767256471}" type="datetimeFigureOut">
              <a:rPr lang="en-US" smtClean="0"/>
              <a:t>5/16/2023</a:t>
            </a:fld>
            <a:endParaRPr lang="en-US"/>
          </a:p>
        </p:txBody>
      </p:sp>
      <p:sp>
        <p:nvSpPr>
          <p:cNvPr id="6" name="Footer Placeholder 5">
            <a:extLst>
              <a:ext uri="{FF2B5EF4-FFF2-40B4-BE49-F238E27FC236}">
                <a16:creationId xmlns:a16="http://schemas.microsoft.com/office/drawing/2014/main" id="{D43D7802-398B-DF63-5385-5D5FB431D2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7F183-93D6-BDF3-F6ED-BB94ED2371BD}"/>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1839629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CB27-FAF4-6CCB-684C-34AE3FB309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5603BC-F806-CF44-4DCF-C973A28180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F857E-0BFE-29FD-A4FB-B7B03B298BC2}"/>
              </a:ext>
            </a:extLst>
          </p:cNvPr>
          <p:cNvSpPr>
            <a:spLocks noGrp="1"/>
          </p:cNvSpPr>
          <p:nvPr>
            <p:ph type="dt" sz="half" idx="10"/>
          </p:nvPr>
        </p:nvSpPr>
        <p:spPr/>
        <p:txBody>
          <a:bodyPr/>
          <a:lstStyle/>
          <a:p>
            <a:fld id="{35551B43-7343-46D8-AEB5-F4B767256471}" type="datetimeFigureOut">
              <a:rPr lang="en-US" smtClean="0"/>
              <a:t>5/16/2023</a:t>
            </a:fld>
            <a:endParaRPr lang="en-US"/>
          </a:p>
        </p:txBody>
      </p:sp>
      <p:sp>
        <p:nvSpPr>
          <p:cNvPr id="5" name="Footer Placeholder 4">
            <a:extLst>
              <a:ext uri="{FF2B5EF4-FFF2-40B4-BE49-F238E27FC236}">
                <a16:creationId xmlns:a16="http://schemas.microsoft.com/office/drawing/2014/main" id="{296F0CB3-061B-3BAE-64DC-DE05F0DCB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9AAEC-062C-77E1-4C5F-2DB62E2B51DC}"/>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1752674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6A27D6-1AB0-077C-36B2-CF4F171FB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EB5E7E-4AC2-B3CC-4D26-5BEBF2508A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03DF0-1E06-E8E3-A59C-CD785866D230}"/>
              </a:ext>
            </a:extLst>
          </p:cNvPr>
          <p:cNvSpPr>
            <a:spLocks noGrp="1"/>
          </p:cNvSpPr>
          <p:nvPr>
            <p:ph type="dt" sz="half" idx="10"/>
          </p:nvPr>
        </p:nvSpPr>
        <p:spPr/>
        <p:txBody>
          <a:bodyPr/>
          <a:lstStyle/>
          <a:p>
            <a:fld id="{35551B43-7343-46D8-AEB5-F4B767256471}" type="datetimeFigureOut">
              <a:rPr lang="en-US" smtClean="0"/>
              <a:t>5/16/2023</a:t>
            </a:fld>
            <a:endParaRPr lang="en-US"/>
          </a:p>
        </p:txBody>
      </p:sp>
      <p:sp>
        <p:nvSpPr>
          <p:cNvPr id="5" name="Footer Placeholder 4">
            <a:extLst>
              <a:ext uri="{FF2B5EF4-FFF2-40B4-BE49-F238E27FC236}">
                <a16:creationId xmlns:a16="http://schemas.microsoft.com/office/drawing/2014/main" id="{46812ABF-4CC0-6D9D-7885-2A08145F3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902BC-BE14-E0D1-1881-4476631D87B0}"/>
              </a:ext>
            </a:extLst>
          </p:cNvPr>
          <p:cNvSpPr>
            <a:spLocks noGrp="1"/>
          </p:cNvSpPr>
          <p:nvPr>
            <p:ph type="sldNum" sz="quarter" idx="12"/>
          </p:nvPr>
        </p:nvSpPr>
        <p:spPr/>
        <p:txBody>
          <a:bodyPr/>
          <a:lstStyle/>
          <a:p>
            <a:fld id="{0E6FB993-E265-4851-A8E7-07AF701517C2}" type="slidenum">
              <a:rPr lang="en-US" smtClean="0"/>
              <a:t>‹#›</a:t>
            </a:fld>
            <a:endParaRPr lang="en-US"/>
          </a:p>
        </p:txBody>
      </p:sp>
    </p:spTree>
    <p:extLst>
      <p:ext uri="{BB962C8B-B14F-4D97-AF65-F5344CB8AC3E}">
        <p14:creationId xmlns:p14="http://schemas.microsoft.com/office/powerpoint/2010/main" val="160459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5/16/2023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2706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5/16/2023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768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5/16/2023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921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5/16/2023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657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5/16/2023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8414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5/16/2023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287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5/16/2023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051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5/16/2023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0687965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9BFB28-9C9E-CAEC-EBA1-6FF2CE373B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1D2EB9-6A5B-35BD-E91E-255B7A3F06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E2D71-CC77-4646-1F77-841D37028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51B43-7343-46D8-AEB5-F4B767256471}" type="datetimeFigureOut">
              <a:rPr lang="en-US" smtClean="0"/>
              <a:t>5/16/2023</a:t>
            </a:fld>
            <a:endParaRPr lang="en-US"/>
          </a:p>
        </p:txBody>
      </p:sp>
      <p:sp>
        <p:nvSpPr>
          <p:cNvPr id="5" name="Footer Placeholder 4">
            <a:extLst>
              <a:ext uri="{FF2B5EF4-FFF2-40B4-BE49-F238E27FC236}">
                <a16:creationId xmlns:a16="http://schemas.microsoft.com/office/drawing/2014/main" id="{81606B1C-26D7-63F5-40FF-D73680F379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D05DFD-3959-E003-2CA2-B166D8E340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FB993-E265-4851-A8E7-07AF701517C2}" type="slidenum">
              <a:rPr lang="en-US" smtClean="0"/>
              <a:t>‹#›</a:t>
            </a:fld>
            <a:endParaRPr lang="en-US"/>
          </a:p>
        </p:txBody>
      </p:sp>
    </p:spTree>
    <p:extLst>
      <p:ext uri="{BB962C8B-B14F-4D97-AF65-F5344CB8AC3E}">
        <p14:creationId xmlns:p14="http://schemas.microsoft.com/office/powerpoint/2010/main" val="1671666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jayce-o.blogspot.com/2013/09/50-top-examples-of-thank-you-cards.html" TargetMode="External"/><Relationship Id="rId2" Type="http://schemas.openxmlformats.org/officeDocument/2006/relationships/image" Target="../media/image15.jpeg"/><Relationship Id="rId1" Type="http://schemas.openxmlformats.org/officeDocument/2006/relationships/slideLayout" Target="../slideLayouts/slideLayout18.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hebluediamondgallery.com/wooden-tile/s/solutions.html"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hebluediamondgallery.com/tablet/c/customer-loyalty.html"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sheninger.blogspot.com/2017/04/the-significance-of-trust.html"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quoteinspector.com/images/money/money-80546/"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F287159-5963-0975-71FD-19341A321514}"/>
              </a:ext>
            </a:extLst>
          </p:cNvPr>
          <p:cNvPicPr>
            <a:picLocks noChangeAspect="1"/>
          </p:cNvPicPr>
          <p:nvPr/>
        </p:nvPicPr>
        <p:blipFill rotWithShape="1">
          <a:blip r:embed="rId2">
            <a:alphaModFix amt="50000"/>
          </a:blip>
          <a:srcRect t="15186" r="6" b="5241"/>
          <a:stretch/>
        </p:blipFill>
        <p:spPr>
          <a:xfrm>
            <a:off x="20" y="10"/>
            <a:ext cx="12188930" cy="6857990"/>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pPr algn="ctr">
              <a:lnSpc>
                <a:spcPct val="90000"/>
              </a:lnSpc>
            </a:pPr>
            <a:r>
              <a:rPr lang="en-US" sz="8200" b="1">
                <a:cs typeface="Calibri Light"/>
              </a:rPr>
              <a:t>CROSS SELLING RECOMMENDATIONS FOR XYZ CREDIT UNION</a:t>
            </a:r>
            <a:endParaRPr lang="en-US" sz="8200"/>
          </a:p>
        </p:txBody>
      </p:sp>
      <p:sp>
        <p:nvSpPr>
          <p:cNvPr id="3" name="Subtitle 2"/>
          <p:cNvSpPr>
            <a:spLocks noGrp="1"/>
          </p:cNvSpPr>
          <p:nvPr>
            <p:ph type="subTitle" idx="1"/>
          </p:nvPr>
        </p:nvSpPr>
        <p:spPr>
          <a:xfrm>
            <a:off x="1524000" y="4599432"/>
            <a:ext cx="9144000" cy="1225296"/>
          </a:xfrm>
        </p:spPr>
        <p:txBody>
          <a:bodyPr vert="horz" lIns="91440" tIns="45720" rIns="91440" bIns="45720" rtlCol="0">
            <a:normAutofit/>
          </a:bodyPr>
          <a:lstStyle/>
          <a:p>
            <a:pPr algn="ctr"/>
            <a:r>
              <a:rPr lang="en-US" sz="3200">
                <a:cs typeface="Calibri"/>
              </a:rPr>
              <a:t>MAY 24th, 2023.</a:t>
            </a:r>
            <a:endParaRPr lang="en-US" sz="3200"/>
          </a:p>
        </p:txBody>
      </p:sp>
      <p:sp>
        <p:nvSpPr>
          <p:cNvPr id="11"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Graph on document with pen">
            <a:extLst>
              <a:ext uri="{FF2B5EF4-FFF2-40B4-BE49-F238E27FC236}">
                <a16:creationId xmlns:a16="http://schemas.microsoft.com/office/drawing/2014/main" id="{F28DBA17-990F-6A2F-8FAF-0AAE32E56E67}"/>
              </a:ext>
            </a:extLst>
          </p:cNvPr>
          <p:cNvPicPr>
            <a:picLocks noChangeAspect="1"/>
          </p:cNvPicPr>
          <p:nvPr/>
        </p:nvPicPr>
        <p:blipFill rotWithShape="1">
          <a:blip r:embed="rId2">
            <a:alphaModFix amt="40000"/>
          </a:blip>
          <a:srcRect t="1415" b="14315"/>
          <a:stretch/>
        </p:blipFill>
        <p:spPr>
          <a:xfrm>
            <a:off x="20" y="10"/>
            <a:ext cx="12191980" cy="6857990"/>
          </a:xfrm>
          <a:prstGeom prst="rect">
            <a:avLst/>
          </a:prstGeom>
        </p:spPr>
      </p:pic>
      <p:sp>
        <p:nvSpPr>
          <p:cNvPr id="2" name="Title 1">
            <a:extLst>
              <a:ext uri="{FF2B5EF4-FFF2-40B4-BE49-F238E27FC236}">
                <a16:creationId xmlns:a16="http://schemas.microsoft.com/office/drawing/2014/main" id="{BAECA5A1-C835-1C16-7ADC-6BE3630D65AA}"/>
              </a:ext>
            </a:extLst>
          </p:cNvPr>
          <p:cNvSpPr>
            <a:spLocks noGrp="1"/>
          </p:cNvSpPr>
          <p:nvPr>
            <p:ph type="title"/>
          </p:nvPr>
        </p:nvSpPr>
        <p:spPr>
          <a:xfrm>
            <a:off x="61823" y="63201"/>
            <a:ext cx="11291977" cy="1627487"/>
          </a:xfrm>
        </p:spPr>
        <p:txBody>
          <a:bodyPr>
            <a:normAutofit/>
          </a:bodyPr>
          <a:lstStyle/>
          <a:p>
            <a:r>
              <a:rPr lang="en-US" sz="5400" b="1" dirty="0">
                <a:solidFill>
                  <a:srgbClr val="FFFFFF"/>
                </a:solidFill>
                <a:latin typeface="The Serif Hand Black"/>
              </a:rPr>
              <a:t>7. FOCUS ON POPULAR PRODUCTS</a:t>
            </a:r>
          </a:p>
        </p:txBody>
      </p:sp>
      <p:sp>
        <p:nvSpPr>
          <p:cNvPr id="33"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CAE7C5-BB93-3A61-F3C9-2B4957E09E3E}"/>
              </a:ext>
            </a:extLst>
          </p:cNvPr>
          <p:cNvSpPr>
            <a:spLocks noGrp="1"/>
          </p:cNvSpPr>
          <p:nvPr>
            <p:ph idx="1"/>
          </p:nvPr>
        </p:nvSpPr>
        <p:spPr>
          <a:xfrm>
            <a:off x="133710" y="1256824"/>
            <a:ext cx="11924580" cy="5528368"/>
          </a:xfrm>
        </p:spPr>
        <p:txBody>
          <a:bodyPr vert="horz" lIns="91440" tIns="45720" rIns="91440" bIns="45720" rtlCol="0" anchor="t">
            <a:noAutofit/>
          </a:bodyPr>
          <a:lstStyle/>
          <a:p>
            <a:pPr marL="0" indent="0">
              <a:buNone/>
            </a:pPr>
            <a:r>
              <a:rPr lang="en-US" b="1" dirty="0">
                <a:solidFill>
                  <a:srgbClr val="FFFFFF"/>
                </a:solidFill>
                <a:latin typeface="The Hand Bold"/>
              </a:rPr>
              <a:t>Enhancing Customer Satisfaction and Cross-Selling Opportunities</a:t>
            </a:r>
          </a:p>
          <a:p>
            <a:pPr marL="0" indent="0">
              <a:buNone/>
            </a:pPr>
            <a:r>
              <a:rPr lang="en-US" b="1" dirty="0">
                <a:solidFill>
                  <a:srgbClr val="FFFFFF"/>
                </a:solidFill>
                <a:latin typeface="The Hand Bold"/>
              </a:rPr>
              <a:t>Description: Maximizing the potential of our four most popular products: Current Accounts, Private Account, Direct Debit, and E-Account. Leveraging their popularity to strengthen customer loyalty, increase cross-selling opportunities, and gain a competitive advantage.</a:t>
            </a:r>
          </a:p>
          <a:p>
            <a:pPr marL="0" indent="0">
              <a:buNone/>
            </a:pPr>
            <a:endParaRPr lang="en-US" b="1" dirty="0">
              <a:solidFill>
                <a:srgbClr val="FFFFFF"/>
              </a:solidFill>
              <a:latin typeface="The Hand Bold"/>
            </a:endParaRPr>
          </a:p>
          <a:p>
            <a:pPr marL="0" indent="0">
              <a:buNone/>
            </a:pPr>
            <a:r>
              <a:rPr lang="en-US" b="1" dirty="0">
                <a:solidFill>
                  <a:srgbClr val="FFFFFF"/>
                </a:solidFill>
                <a:latin typeface="The Hand Bold"/>
              </a:rPr>
              <a:t>Benefits :</a:t>
            </a:r>
          </a:p>
          <a:p>
            <a:r>
              <a:rPr lang="en-US" b="1" dirty="0">
                <a:solidFill>
                  <a:srgbClr val="FFFFFF"/>
                </a:solidFill>
                <a:latin typeface="The Hand Bold"/>
              </a:rPr>
              <a:t>Strengthened Customer Loyalty</a:t>
            </a:r>
          </a:p>
          <a:p>
            <a:r>
              <a:rPr lang="en-US" b="1" dirty="0">
                <a:solidFill>
                  <a:srgbClr val="FFFFFF"/>
                </a:solidFill>
                <a:latin typeface="The Hand Bold"/>
              </a:rPr>
              <a:t>Increased Cross-Selling Opportunities</a:t>
            </a:r>
          </a:p>
          <a:p>
            <a:r>
              <a:rPr lang="en-US" b="1" dirty="0">
                <a:solidFill>
                  <a:srgbClr val="FFFFFF"/>
                </a:solidFill>
                <a:latin typeface="The Hand Bold"/>
              </a:rPr>
              <a:t>Competitive Advantage</a:t>
            </a:r>
          </a:p>
          <a:p>
            <a:pPr marL="0" indent="0">
              <a:buNone/>
            </a:pPr>
            <a:endParaRPr lang="en-US" b="1" dirty="0">
              <a:solidFill>
                <a:srgbClr val="FFFFFF"/>
              </a:solidFill>
              <a:latin typeface="The Hand Bold"/>
            </a:endParaRPr>
          </a:p>
          <a:p>
            <a:pPr marL="0" indent="0">
              <a:buNone/>
            </a:pPr>
            <a:r>
              <a:rPr lang="en-US" b="1" dirty="0">
                <a:solidFill>
                  <a:srgbClr val="FFFFFF"/>
                </a:solidFill>
                <a:latin typeface="The Hand Bold"/>
              </a:rPr>
              <a:t>Next Steps: In-Depth Market Research, Collaborate with Product Development Teams, Develop Targeted Marketing Campaigns, Monitor and Measure Results, Continuous Improvement</a:t>
            </a:r>
          </a:p>
        </p:txBody>
      </p:sp>
    </p:spTree>
    <p:extLst>
      <p:ext uri="{BB962C8B-B14F-4D97-AF65-F5344CB8AC3E}">
        <p14:creationId xmlns:p14="http://schemas.microsoft.com/office/powerpoint/2010/main" val="72379369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7EA01CDA-9187-60D5-0659-44A6976B7041}"/>
              </a:ext>
            </a:extLst>
          </p:cNvPr>
          <p:cNvPicPr>
            <a:picLocks noChangeAspect="1"/>
          </p:cNvPicPr>
          <p:nvPr/>
        </p:nvPicPr>
        <p:blipFill rotWithShape="1">
          <a:blip r:embed="rId2">
            <a:alphaModFix amt="40000"/>
          </a:blip>
          <a:srcRect t="3674" b="6326"/>
          <a:stretch/>
        </p:blipFill>
        <p:spPr>
          <a:xfrm>
            <a:off x="20" y="10"/>
            <a:ext cx="12191979" cy="6857990"/>
          </a:xfrm>
          <a:prstGeom prst="rect">
            <a:avLst/>
          </a:prstGeom>
        </p:spPr>
      </p:pic>
      <p:sp>
        <p:nvSpPr>
          <p:cNvPr id="2" name="Title 1">
            <a:extLst>
              <a:ext uri="{FF2B5EF4-FFF2-40B4-BE49-F238E27FC236}">
                <a16:creationId xmlns:a16="http://schemas.microsoft.com/office/drawing/2014/main" id="{55B6AF14-704A-11B9-F1A8-32A4037B3D98}"/>
              </a:ext>
            </a:extLst>
          </p:cNvPr>
          <p:cNvSpPr>
            <a:spLocks noGrp="1"/>
          </p:cNvSpPr>
          <p:nvPr>
            <p:ph type="title"/>
          </p:nvPr>
        </p:nvSpPr>
        <p:spPr>
          <a:xfrm>
            <a:off x="133709" y="63200"/>
            <a:ext cx="10515600" cy="865488"/>
          </a:xfrm>
        </p:spPr>
        <p:txBody>
          <a:bodyPr>
            <a:normAutofit/>
          </a:bodyPr>
          <a:lstStyle/>
          <a:p>
            <a:r>
              <a:rPr lang="en-US" sz="5400" b="1" dirty="0">
                <a:solidFill>
                  <a:srgbClr val="FFFFFF"/>
                </a:solidFill>
                <a:latin typeface="The Serif Hand Black"/>
              </a:rPr>
              <a:t>8. TARGETING OLDER AGE GROUP</a:t>
            </a:r>
          </a:p>
        </p:txBody>
      </p:sp>
      <p:sp>
        <p:nvSpPr>
          <p:cNvPr id="26"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9559EA-3E1F-AF4D-04C8-9AA3B120BDAB}"/>
              </a:ext>
            </a:extLst>
          </p:cNvPr>
          <p:cNvSpPr>
            <a:spLocks noGrp="1"/>
          </p:cNvSpPr>
          <p:nvPr>
            <p:ph idx="1"/>
          </p:nvPr>
        </p:nvSpPr>
        <p:spPr>
          <a:xfrm>
            <a:off x="4314" y="1069918"/>
            <a:ext cx="12183372" cy="5571500"/>
          </a:xfrm>
        </p:spPr>
        <p:txBody>
          <a:bodyPr vert="horz" lIns="91440" tIns="45720" rIns="91440" bIns="45720" rtlCol="0" anchor="t">
            <a:noAutofit/>
          </a:bodyPr>
          <a:lstStyle/>
          <a:p>
            <a:pPr marL="0" indent="0">
              <a:buNone/>
            </a:pPr>
            <a:r>
              <a:rPr lang="en-US" sz="3200" b="1" dirty="0">
                <a:solidFill>
                  <a:srgbClr val="FFFFFF"/>
                </a:solidFill>
                <a:latin typeface="The Hand Bold"/>
              </a:rPr>
              <a:t>Unlocking Opportunities with Pensions and Mortgage Products</a:t>
            </a:r>
          </a:p>
          <a:p>
            <a:r>
              <a:rPr lang="en-US" sz="3200" b="1" dirty="0">
                <a:solidFill>
                  <a:srgbClr val="FFFFFF"/>
                </a:solidFill>
                <a:latin typeface="The Hand Bold"/>
              </a:rPr>
              <a:t>Description: Targeting the older age group to capitalize on their preference for Pensions and Mortgage products. Expanding our offerings and tailoring marketing strategies to cater to their specific needs, ensuring a successful cross-selling approach.</a:t>
            </a:r>
          </a:p>
          <a:p>
            <a:pPr marL="0" indent="0">
              <a:buNone/>
            </a:pPr>
            <a:endParaRPr lang="en-US" sz="3200" b="1" dirty="0">
              <a:solidFill>
                <a:srgbClr val="FFFFFF"/>
              </a:solidFill>
              <a:latin typeface="The Hand Bold"/>
            </a:endParaRPr>
          </a:p>
          <a:p>
            <a:pPr marL="0" indent="0">
              <a:buNone/>
            </a:pPr>
            <a:r>
              <a:rPr lang="en-US" sz="3200" b="1" dirty="0">
                <a:solidFill>
                  <a:srgbClr val="FFFFFF"/>
                </a:solidFill>
                <a:latin typeface="The Hand Bold"/>
              </a:rPr>
              <a:t>Benefits:</a:t>
            </a:r>
          </a:p>
          <a:p>
            <a:r>
              <a:rPr lang="en-US" sz="3200" b="1" dirty="0">
                <a:solidFill>
                  <a:srgbClr val="FFFFFF"/>
                </a:solidFill>
                <a:latin typeface="The Hand Bold"/>
              </a:rPr>
              <a:t>Increased Revenue from Pensions and Mortgage Products</a:t>
            </a:r>
          </a:p>
          <a:p>
            <a:r>
              <a:rPr lang="en-US" sz="3200" b="1" dirty="0">
                <a:solidFill>
                  <a:srgbClr val="FFFFFF"/>
                </a:solidFill>
                <a:latin typeface="The Hand Bold"/>
              </a:rPr>
              <a:t>Enhanced Customer Satisfaction and Retention</a:t>
            </a:r>
          </a:p>
          <a:p>
            <a:pPr marL="0" indent="0">
              <a:buNone/>
            </a:pPr>
            <a:endParaRPr lang="en-US" sz="3200" b="1" dirty="0">
              <a:solidFill>
                <a:srgbClr val="FFFFFF"/>
              </a:solidFill>
              <a:latin typeface="The Hand Bold"/>
            </a:endParaRPr>
          </a:p>
          <a:p>
            <a:pPr marL="0" indent="0">
              <a:buNone/>
            </a:pPr>
            <a:r>
              <a:rPr lang="en-US" sz="3200" b="1" dirty="0">
                <a:solidFill>
                  <a:srgbClr val="FFFFFF"/>
                </a:solidFill>
                <a:latin typeface="The Hand Bold"/>
              </a:rPr>
              <a:t>Next Steps: Conduct Market Research on Older Age Segment, Refine Product Offerings, Develop Personalized Marketing Campaigns, Collaborate with Sales and Customer Service Teams, Monitor and Evaluate Performance.</a:t>
            </a:r>
          </a:p>
        </p:txBody>
      </p:sp>
    </p:spTree>
    <p:extLst>
      <p:ext uri="{BB962C8B-B14F-4D97-AF65-F5344CB8AC3E}">
        <p14:creationId xmlns:p14="http://schemas.microsoft.com/office/powerpoint/2010/main" val="5767423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Magazine printing process">
            <a:extLst>
              <a:ext uri="{FF2B5EF4-FFF2-40B4-BE49-F238E27FC236}">
                <a16:creationId xmlns:a16="http://schemas.microsoft.com/office/drawing/2014/main" id="{DFF4942B-8270-2469-450E-2C0ADAC01B88}"/>
              </a:ext>
            </a:extLst>
          </p:cNvPr>
          <p:cNvPicPr>
            <a:picLocks noChangeAspect="1"/>
          </p:cNvPicPr>
          <p:nvPr/>
        </p:nvPicPr>
        <p:blipFill rotWithShape="1">
          <a:blip r:embed="rId2">
            <a:duotone>
              <a:prstClr val="black"/>
              <a:schemeClr val="tx2">
                <a:tint val="45000"/>
                <a:satMod val="400000"/>
              </a:schemeClr>
            </a:duotone>
            <a:alphaModFix amt="25000"/>
          </a:blip>
          <a:srcRect t="19804" b="691"/>
          <a:stretch/>
        </p:blipFill>
        <p:spPr>
          <a:xfrm>
            <a:off x="20" y="10"/>
            <a:ext cx="12191980" cy="6857990"/>
          </a:xfrm>
          <a:prstGeom prst="rect">
            <a:avLst/>
          </a:prstGeom>
        </p:spPr>
      </p:pic>
      <p:sp>
        <p:nvSpPr>
          <p:cNvPr id="2" name="Title 1">
            <a:extLst>
              <a:ext uri="{FF2B5EF4-FFF2-40B4-BE49-F238E27FC236}">
                <a16:creationId xmlns:a16="http://schemas.microsoft.com/office/drawing/2014/main" id="{4A3C9D1B-F082-25BF-76B0-C7B1588DEB2C}"/>
              </a:ext>
            </a:extLst>
          </p:cNvPr>
          <p:cNvSpPr>
            <a:spLocks noGrp="1"/>
          </p:cNvSpPr>
          <p:nvPr>
            <p:ph type="title"/>
          </p:nvPr>
        </p:nvSpPr>
        <p:spPr>
          <a:xfrm>
            <a:off x="119333" y="106333"/>
            <a:ext cx="11234467" cy="1066771"/>
          </a:xfrm>
        </p:spPr>
        <p:txBody>
          <a:bodyPr>
            <a:normAutofit/>
          </a:bodyPr>
          <a:lstStyle/>
          <a:p>
            <a:r>
              <a:rPr lang="en-US" b="1" dirty="0">
                <a:latin typeface="The Hand Bold"/>
              </a:rPr>
              <a:t>9. PERSONALIZED PRODUCTS FOR YOUNGER AGE GROUP</a:t>
            </a:r>
          </a:p>
        </p:txBody>
      </p:sp>
      <p:sp>
        <p:nvSpPr>
          <p:cNvPr id="17" name="Content Placeholder 2">
            <a:extLst>
              <a:ext uri="{FF2B5EF4-FFF2-40B4-BE49-F238E27FC236}">
                <a16:creationId xmlns:a16="http://schemas.microsoft.com/office/drawing/2014/main" id="{5F28CE56-7402-DD92-DB9B-E59019741DDA}"/>
              </a:ext>
            </a:extLst>
          </p:cNvPr>
          <p:cNvSpPr>
            <a:spLocks noGrp="1"/>
          </p:cNvSpPr>
          <p:nvPr>
            <p:ph idx="1"/>
          </p:nvPr>
        </p:nvSpPr>
        <p:spPr>
          <a:xfrm>
            <a:off x="119332" y="862342"/>
            <a:ext cx="11953335" cy="5875337"/>
          </a:xfrm>
        </p:spPr>
        <p:txBody>
          <a:bodyPr vert="horz" lIns="91440" tIns="45720" rIns="91440" bIns="45720" rtlCol="0" anchor="t">
            <a:noAutofit/>
          </a:bodyPr>
          <a:lstStyle/>
          <a:p>
            <a:pPr marL="0" indent="0">
              <a:buNone/>
            </a:pPr>
            <a:r>
              <a:rPr lang="en-US" b="1" dirty="0">
                <a:latin typeface="The Hand Bold"/>
              </a:rPr>
              <a:t>Empowering the Next Generation with Tailored Offerings</a:t>
            </a:r>
          </a:p>
          <a:p>
            <a:endParaRPr lang="en-US" b="1" dirty="0">
              <a:latin typeface="The Hand Bold"/>
            </a:endParaRPr>
          </a:p>
          <a:p>
            <a:pPr marL="0" indent="0">
              <a:buNone/>
            </a:pPr>
            <a:r>
              <a:rPr lang="en-US" b="1" dirty="0">
                <a:latin typeface="The Hand Bold"/>
              </a:rPr>
              <a:t>Description: Creating personalized products to cater to the needs of the younger age group, with a focus on Current Accounts and Payroll Accounts. By understanding their unique preferences and providing tailored solutions, we can capture their attention and drive cross-selling opportunities.</a:t>
            </a:r>
          </a:p>
          <a:p>
            <a:endParaRPr lang="en-US" b="1" dirty="0">
              <a:latin typeface="The Hand Bold"/>
            </a:endParaRPr>
          </a:p>
          <a:p>
            <a:pPr marL="0" indent="0">
              <a:buNone/>
            </a:pPr>
            <a:r>
              <a:rPr lang="en-US" b="1" dirty="0">
                <a:latin typeface="The Hand Bold"/>
              </a:rPr>
              <a:t>Benefits:</a:t>
            </a:r>
          </a:p>
          <a:p>
            <a:r>
              <a:rPr lang="en-US" b="1" dirty="0">
                <a:latin typeface="The Hand Bold"/>
              </a:rPr>
              <a:t>Increased Engagement and Adoption of Current Accounts and Payroll Accounts</a:t>
            </a:r>
          </a:p>
          <a:p>
            <a:r>
              <a:rPr lang="en-US" b="1" dirty="0">
                <a:latin typeface="The Hand Bold"/>
              </a:rPr>
              <a:t>Enhanced Customer Loyalty and Lifetime Value</a:t>
            </a:r>
          </a:p>
          <a:p>
            <a:pPr marL="0" indent="0">
              <a:buNone/>
            </a:pPr>
            <a:endParaRPr lang="en-US" b="1" dirty="0">
              <a:latin typeface="The Hand Bold"/>
            </a:endParaRPr>
          </a:p>
          <a:p>
            <a:pPr marL="0" indent="0">
              <a:buNone/>
            </a:pPr>
            <a:r>
              <a:rPr lang="en-US" b="1" dirty="0">
                <a:latin typeface="The Hand Bold"/>
              </a:rPr>
              <a:t>Next Steps: Conduct Customer Surveys and Focus Groups, Develop Innovative Product Features, Implement Targeted Marketing Campaigns, Collaborate with Marketing and Product Development Teams, Monitor and Measure Product Performance.</a:t>
            </a:r>
          </a:p>
        </p:txBody>
      </p:sp>
    </p:spTree>
    <p:extLst>
      <p:ext uri="{BB962C8B-B14F-4D97-AF65-F5344CB8AC3E}">
        <p14:creationId xmlns:p14="http://schemas.microsoft.com/office/powerpoint/2010/main" val="32700529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Graph">
            <a:extLst>
              <a:ext uri="{FF2B5EF4-FFF2-40B4-BE49-F238E27FC236}">
                <a16:creationId xmlns:a16="http://schemas.microsoft.com/office/drawing/2014/main" id="{F1E7A8FD-7681-0A07-0A87-0BF39DABA8C5}"/>
              </a:ext>
            </a:extLst>
          </p:cNvPr>
          <p:cNvPicPr>
            <a:picLocks noChangeAspect="1"/>
          </p:cNvPicPr>
          <p:nvPr/>
        </p:nvPicPr>
        <p:blipFill rotWithShape="1">
          <a:blip r:embed="rId2">
            <a:alphaModFix amt="40000"/>
          </a:blip>
          <a:srcRect t="3674" b="6326"/>
          <a:stretch/>
        </p:blipFill>
        <p:spPr>
          <a:xfrm>
            <a:off x="20" y="10"/>
            <a:ext cx="12191979" cy="6857990"/>
          </a:xfrm>
          <a:prstGeom prst="rect">
            <a:avLst/>
          </a:prstGeom>
        </p:spPr>
      </p:pic>
      <p:sp>
        <p:nvSpPr>
          <p:cNvPr id="2" name="Title 1">
            <a:extLst>
              <a:ext uri="{FF2B5EF4-FFF2-40B4-BE49-F238E27FC236}">
                <a16:creationId xmlns:a16="http://schemas.microsoft.com/office/drawing/2014/main" id="{2C0A0DCF-726D-9558-012B-36E5BE7FE2E8}"/>
              </a:ext>
            </a:extLst>
          </p:cNvPr>
          <p:cNvSpPr>
            <a:spLocks noGrp="1"/>
          </p:cNvSpPr>
          <p:nvPr>
            <p:ph type="title"/>
          </p:nvPr>
        </p:nvSpPr>
        <p:spPr>
          <a:xfrm>
            <a:off x="162465" y="149465"/>
            <a:ext cx="11191335" cy="1253676"/>
          </a:xfrm>
        </p:spPr>
        <p:txBody>
          <a:bodyPr>
            <a:normAutofit/>
          </a:bodyPr>
          <a:lstStyle/>
          <a:p>
            <a:r>
              <a:rPr lang="en-US" sz="5400" b="1">
                <a:solidFill>
                  <a:srgbClr val="FFFFFF"/>
                </a:solidFill>
                <a:latin typeface="The Hand Bold"/>
              </a:rPr>
              <a:t>10. STRATEGIZE TO ATTRACT MORE CUSTOMERS</a:t>
            </a:r>
          </a:p>
        </p:txBody>
      </p:sp>
      <p:sp>
        <p:nvSpPr>
          <p:cNvPr id="16"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0D6D6F-E411-3649-4AF0-0E8DC5ACEA36}"/>
              </a:ext>
            </a:extLst>
          </p:cNvPr>
          <p:cNvSpPr>
            <a:spLocks noGrp="1"/>
          </p:cNvSpPr>
          <p:nvPr>
            <p:ph idx="1"/>
          </p:nvPr>
        </p:nvSpPr>
        <p:spPr>
          <a:xfrm>
            <a:off x="61823" y="1069919"/>
            <a:ext cx="12039599" cy="5542744"/>
          </a:xfrm>
        </p:spPr>
        <p:txBody>
          <a:bodyPr vert="horz" lIns="91440" tIns="45720" rIns="91440" bIns="45720" rtlCol="0" anchor="t">
            <a:noAutofit/>
          </a:bodyPr>
          <a:lstStyle/>
          <a:p>
            <a:pPr marL="0" indent="0">
              <a:buNone/>
            </a:pPr>
            <a:r>
              <a:rPr lang="en-US" sz="3000" b="1" dirty="0">
                <a:solidFill>
                  <a:srgbClr val="FFFFFF"/>
                </a:solidFill>
                <a:latin typeface="The Hand Bold"/>
              </a:rPr>
              <a:t>Revitalizing Customer Acquisitions for Growth</a:t>
            </a:r>
          </a:p>
          <a:p>
            <a:pPr marL="0" indent="0">
              <a:buNone/>
            </a:pPr>
            <a:r>
              <a:rPr lang="en-US" sz="3000" b="1" dirty="0">
                <a:solidFill>
                  <a:srgbClr val="FFFFFF"/>
                </a:solidFill>
                <a:latin typeface="The Hand Bold"/>
              </a:rPr>
              <a:t>Description: Implementing strategies to attract more customers and reverse the decline in customer acquisitions. By identifying the root causes of the decline and proposing effective approaches, we can reignite customer interest and expand our customer base.</a:t>
            </a:r>
          </a:p>
          <a:p>
            <a:pPr marL="0" indent="0">
              <a:buNone/>
            </a:pPr>
            <a:endParaRPr lang="en-US" sz="3000" b="1" dirty="0">
              <a:solidFill>
                <a:srgbClr val="FFFFFF"/>
              </a:solidFill>
              <a:latin typeface="The Hand Bold"/>
            </a:endParaRPr>
          </a:p>
          <a:p>
            <a:pPr marL="0" indent="0">
              <a:buNone/>
            </a:pPr>
            <a:r>
              <a:rPr lang="en-US" sz="3000" b="1" dirty="0">
                <a:solidFill>
                  <a:srgbClr val="FFFFFF"/>
                </a:solidFill>
                <a:latin typeface="The Hand Bold"/>
              </a:rPr>
              <a:t>Benefits:</a:t>
            </a:r>
          </a:p>
          <a:p>
            <a:r>
              <a:rPr lang="en-US" sz="3000" b="1" dirty="0">
                <a:solidFill>
                  <a:srgbClr val="FFFFFF"/>
                </a:solidFill>
                <a:latin typeface="The Hand Bold"/>
              </a:rPr>
              <a:t>Increased Customer Acquisition and Market Penetration</a:t>
            </a:r>
          </a:p>
          <a:p>
            <a:r>
              <a:rPr lang="en-US" sz="3000" b="1" dirty="0">
                <a:solidFill>
                  <a:srgbClr val="FFFFFF"/>
                </a:solidFill>
                <a:latin typeface="The Hand Bold"/>
              </a:rPr>
              <a:t>Improved Business Growth and Revenue Generation</a:t>
            </a:r>
          </a:p>
          <a:p>
            <a:pPr marL="0" indent="0">
              <a:buNone/>
            </a:pPr>
            <a:endParaRPr lang="en-US" sz="3000" b="1" dirty="0">
              <a:solidFill>
                <a:srgbClr val="FFFFFF"/>
              </a:solidFill>
              <a:latin typeface="The Hand Bold"/>
            </a:endParaRPr>
          </a:p>
          <a:p>
            <a:pPr marL="0" indent="0">
              <a:buNone/>
            </a:pPr>
            <a:r>
              <a:rPr lang="en-US" sz="3000" b="1" dirty="0">
                <a:solidFill>
                  <a:srgbClr val="FFFFFF"/>
                </a:solidFill>
                <a:latin typeface="The Hand Bold"/>
              </a:rPr>
              <a:t>Next Steps: Conduct Market Research and Competitive Analysis, Develop Targeted Marketing and Advertising Campaigns, Enhance Customer Engagement Programs, Collaborate with Sales and Marketing Teams, Monitor and Evaluate Customer Acquisition Metrics.</a:t>
            </a:r>
          </a:p>
        </p:txBody>
      </p:sp>
    </p:spTree>
    <p:extLst>
      <p:ext uri="{BB962C8B-B14F-4D97-AF65-F5344CB8AC3E}">
        <p14:creationId xmlns:p14="http://schemas.microsoft.com/office/powerpoint/2010/main" val="116197649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1A9315-AEE6-89E1-ACDC-918D77EA52CF}"/>
              </a:ext>
            </a:extLst>
          </p:cNvPr>
          <p:cNvPicPr>
            <a:picLocks noChangeAspect="1"/>
          </p:cNvPicPr>
          <p:nvPr/>
        </p:nvPicPr>
        <p:blipFill rotWithShape="1">
          <a:blip r:embed="rId2">
            <a:duotone>
              <a:prstClr val="black"/>
              <a:schemeClr val="tx2">
                <a:tint val="45000"/>
                <a:satMod val="400000"/>
              </a:schemeClr>
            </a:duotone>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0DE1A36-65CA-9096-913F-76BDAABB9B1B}"/>
              </a:ext>
            </a:extLst>
          </p:cNvPr>
          <p:cNvSpPr>
            <a:spLocks noGrp="1"/>
          </p:cNvSpPr>
          <p:nvPr>
            <p:ph type="title"/>
          </p:nvPr>
        </p:nvSpPr>
        <p:spPr>
          <a:xfrm>
            <a:off x="4314" y="5692"/>
            <a:ext cx="11349486" cy="1081147"/>
          </a:xfrm>
        </p:spPr>
        <p:txBody>
          <a:bodyPr>
            <a:noAutofit/>
          </a:bodyPr>
          <a:lstStyle/>
          <a:p>
            <a:r>
              <a:rPr lang="en-US" sz="5400" b="1" dirty="0">
                <a:latin typeface="The Serif Hand Black"/>
              </a:rPr>
              <a:t>11. TARGET FEMALE CUSTOMERS FOR CROSS SELLING</a:t>
            </a:r>
            <a:endParaRPr lang="en-US" sz="5400" b="1">
              <a:latin typeface="The Serif Hand Black"/>
              <a:cs typeface="Calibri Light"/>
            </a:endParaRPr>
          </a:p>
        </p:txBody>
      </p:sp>
      <p:sp>
        <p:nvSpPr>
          <p:cNvPr id="3" name="Content Placeholder 2">
            <a:extLst>
              <a:ext uri="{FF2B5EF4-FFF2-40B4-BE49-F238E27FC236}">
                <a16:creationId xmlns:a16="http://schemas.microsoft.com/office/drawing/2014/main" id="{1476182D-D491-8592-69B9-D44EE90FBC72}"/>
              </a:ext>
            </a:extLst>
          </p:cNvPr>
          <p:cNvSpPr>
            <a:spLocks noGrp="1"/>
          </p:cNvSpPr>
          <p:nvPr>
            <p:ph idx="1"/>
          </p:nvPr>
        </p:nvSpPr>
        <p:spPr>
          <a:xfrm>
            <a:off x="90578" y="1020493"/>
            <a:ext cx="12025222" cy="5817828"/>
          </a:xfrm>
        </p:spPr>
        <p:txBody>
          <a:bodyPr vert="horz" lIns="91440" tIns="45720" rIns="91440" bIns="45720" rtlCol="0" anchor="t">
            <a:noAutofit/>
          </a:bodyPr>
          <a:lstStyle/>
          <a:p>
            <a:pPr marL="0" indent="0">
              <a:buNone/>
            </a:pPr>
            <a:r>
              <a:rPr lang="en-US" sz="3200" b="1" dirty="0">
                <a:latin typeface="The Hand Bold"/>
              </a:rPr>
              <a:t>Maximizing Cross-Selling Opportunities with Female Customers</a:t>
            </a:r>
            <a:endParaRPr lang="en-US" sz="3200" b="1" dirty="0">
              <a:latin typeface="The Hand Bold"/>
              <a:cs typeface="Calibri"/>
            </a:endParaRPr>
          </a:p>
          <a:p>
            <a:pPr marL="0" indent="0">
              <a:buNone/>
            </a:pPr>
            <a:r>
              <a:rPr lang="en-US" sz="3200" b="1" dirty="0">
                <a:latin typeface="The Hand Bold"/>
              </a:rPr>
              <a:t>Description: Targeting female customers for cross-selling to capitalize on their tendency to purchase multiple products. Leveraging this trend can significantly increase product uptake and revenue generation.</a:t>
            </a:r>
          </a:p>
          <a:p>
            <a:pPr marL="0" indent="0">
              <a:buNone/>
            </a:pPr>
            <a:endParaRPr lang="en-US" sz="3200" b="1" dirty="0">
              <a:latin typeface="The Hand Bold"/>
            </a:endParaRPr>
          </a:p>
          <a:p>
            <a:pPr marL="0" indent="0">
              <a:buNone/>
            </a:pPr>
            <a:r>
              <a:rPr lang="en-US" sz="3200" b="1" dirty="0">
                <a:latin typeface="The Hand Bold"/>
              </a:rPr>
              <a:t>Benefits:</a:t>
            </a:r>
            <a:endParaRPr lang="en-US" dirty="0"/>
          </a:p>
          <a:p>
            <a:r>
              <a:rPr lang="en-US" sz="3200" b="1" dirty="0">
                <a:latin typeface="The Hand Bold"/>
              </a:rPr>
              <a:t>Increased Cross-Selling Revenue and Product Adoption</a:t>
            </a:r>
          </a:p>
          <a:p>
            <a:r>
              <a:rPr lang="en-US" sz="3200" b="1" dirty="0">
                <a:latin typeface="The Hand Bold"/>
              </a:rPr>
              <a:t>Enhanced Customer Loyalty and Retention</a:t>
            </a:r>
          </a:p>
          <a:p>
            <a:pPr marL="0" indent="0">
              <a:buNone/>
            </a:pPr>
            <a:endParaRPr lang="en-US" sz="3200" b="1" dirty="0">
              <a:latin typeface="The Hand Bold"/>
            </a:endParaRPr>
          </a:p>
          <a:p>
            <a:pPr marL="0" indent="0">
              <a:buNone/>
            </a:pPr>
            <a:r>
              <a:rPr lang="en-US" sz="3200" b="1" dirty="0">
                <a:latin typeface="The Hand Bold"/>
              </a:rPr>
              <a:t>Next Steps: Develop Targeted Marketing Campaigns for Female Customers, Tailor Product Bundles to Match Their Preferences, Provide Personalized Recommendations Based on Purchase History, Offer Exclusive Promotions and Rewards, Monitor and Analyze Cross-Selling Metrics.</a:t>
            </a:r>
          </a:p>
        </p:txBody>
      </p:sp>
    </p:spTree>
    <p:extLst>
      <p:ext uri="{BB962C8B-B14F-4D97-AF65-F5344CB8AC3E}">
        <p14:creationId xmlns:p14="http://schemas.microsoft.com/office/powerpoint/2010/main" val="55495197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584A1589-ADE6-90C3-3141-EE04EE71C1B4}"/>
              </a:ext>
            </a:extLst>
          </p:cNvPr>
          <p:cNvPicPr>
            <a:picLocks noChangeAspect="1"/>
          </p:cNvPicPr>
          <p:nvPr/>
        </p:nvPicPr>
        <p:blipFill rotWithShape="1">
          <a:blip r:embed="rId2">
            <a:alphaModFix amt="40000"/>
          </a:blip>
          <a:srcRect t="3674" b="6326"/>
          <a:stretch/>
        </p:blipFill>
        <p:spPr>
          <a:xfrm>
            <a:off x="20" y="10"/>
            <a:ext cx="12191980" cy="6857990"/>
          </a:xfrm>
          <a:prstGeom prst="rect">
            <a:avLst/>
          </a:prstGeom>
        </p:spPr>
      </p:pic>
      <p:sp>
        <p:nvSpPr>
          <p:cNvPr id="2" name="Title 1">
            <a:extLst>
              <a:ext uri="{FF2B5EF4-FFF2-40B4-BE49-F238E27FC236}">
                <a16:creationId xmlns:a16="http://schemas.microsoft.com/office/drawing/2014/main" id="{B7432A54-C8F9-9D77-F579-C507988F57A9}"/>
              </a:ext>
            </a:extLst>
          </p:cNvPr>
          <p:cNvSpPr>
            <a:spLocks noGrp="1"/>
          </p:cNvSpPr>
          <p:nvPr>
            <p:ph type="title"/>
          </p:nvPr>
        </p:nvSpPr>
        <p:spPr>
          <a:xfrm>
            <a:off x="61823" y="77578"/>
            <a:ext cx="11291977" cy="1268054"/>
          </a:xfrm>
        </p:spPr>
        <p:txBody>
          <a:bodyPr>
            <a:normAutofit/>
          </a:bodyPr>
          <a:lstStyle/>
          <a:p>
            <a:r>
              <a:rPr lang="en-US" sz="5400" b="1" dirty="0">
                <a:solidFill>
                  <a:srgbClr val="FFFFFF"/>
                </a:solidFill>
                <a:latin typeface="The Serif Hand Black"/>
              </a:rPr>
              <a:t> 12.EXPANSION AND TARGETED MARKETING</a:t>
            </a:r>
          </a:p>
        </p:txBody>
      </p:sp>
      <p:sp>
        <p:nvSpPr>
          <p:cNvPr id="16"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2F34F0-0D32-C045-2C5C-2AB45B4E5DB4}"/>
              </a:ext>
            </a:extLst>
          </p:cNvPr>
          <p:cNvSpPr>
            <a:spLocks noGrp="1"/>
          </p:cNvSpPr>
          <p:nvPr>
            <p:ph idx="1"/>
          </p:nvPr>
        </p:nvSpPr>
        <p:spPr>
          <a:xfrm>
            <a:off x="119333" y="1098674"/>
            <a:ext cx="11910202" cy="5672140"/>
          </a:xfrm>
        </p:spPr>
        <p:txBody>
          <a:bodyPr vert="horz" lIns="91440" tIns="45720" rIns="91440" bIns="45720" rtlCol="0" anchor="t">
            <a:noAutofit/>
          </a:bodyPr>
          <a:lstStyle/>
          <a:p>
            <a:pPr marL="0" indent="0">
              <a:buNone/>
            </a:pPr>
            <a:r>
              <a:rPr lang="en-US" sz="3000" dirty="0">
                <a:solidFill>
                  <a:srgbClr val="FFFFFF"/>
                </a:solidFill>
                <a:latin typeface="The Hand Bold"/>
              </a:rPr>
              <a:t> </a:t>
            </a:r>
            <a:r>
              <a:rPr lang="en-US" sz="3000" b="1" dirty="0">
                <a:solidFill>
                  <a:srgbClr val="FFFFFF"/>
                </a:solidFill>
                <a:latin typeface="The Hand Bold"/>
              </a:rPr>
              <a:t>Strengthening Presence and Customized Marketing</a:t>
            </a:r>
          </a:p>
          <a:p>
            <a:r>
              <a:rPr lang="en-US" sz="3000" dirty="0">
                <a:solidFill>
                  <a:srgbClr val="FFFFFF"/>
                </a:solidFill>
                <a:latin typeface="The Hand Bold"/>
              </a:rPr>
              <a:t>Description: Expand banking facilities and branches, particularly in provinces with lower customer presence, to increase accessibility and market penetration. Implement targeted marketing programs to effectively reach diverse customer segments.</a:t>
            </a:r>
          </a:p>
          <a:p>
            <a:pPr marL="0" indent="0">
              <a:buNone/>
            </a:pPr>
            <a:endParaRPr lang="en-US" sz="3000" dirty="0">
              <a:solidFill>
                <a:srgbClr val="FFFFFF"/>
              </a:solidFill>
              <a:latin typeface="The Hand Bold"/>
            </a:endParaRPr>
          </a:p>
          <a:p>
            <a:pPr marL="0" indent="0">
              <a:buNone/>
            </a:pPr>
            <a:r>
              <a:rPr lang="en-US" sz="3000" dirty="0">
                <a:solidFill>
                  <a:srgbClr val="FFFFFF"/>
                </a:solidFill>
                <a:latin typeface="The Hand Bold"/>
              </a:rPr>
              <a:t>Benefits:</a:t>
            </a:r>
          </a:p>
          <a:p>
            <a:r>
              <a:rPr lang="en-US" sz="3000" dirty="0">
                <a:solidFill>
                  <a:srgbClr val="FFFFFF"/>
                </a:solidFill>
                <a:latin typeface="The Hand Bold"/>
              </a:rPr>
              <a:t>Increased Market Reach and Customer Acquisition</a:t>
            </a:r>
          </a:p>
          <a:p>
            <a:r>
              <a:rPr lang="en-US" sz="3000" dirty="0">
                <a:solidFill>
                  <a:srgbClr val="FFFFFF"/>
                </a:solidFill>
                <a:latin typeface="The Hand Bold"/>
              </a:rPr>
              <a:t>Improved Brand Visibility and Customer Engagement</a:t>
            </a:r>
          </a:p>
          <a:p>
            <a:pPr marL="0" indent="0">
              <a:buNone/>
            </a:pPr>
            <a:endParaRPr lang="en-US" sz="3000" dirty="0">
              <a:solidFill>
                <a:srgbClr val="FFFFFF"/>
              </a:solidFill>
              <a:latin typeface="The Hand Bold"/>
            </a:endParaRPr>
          </a:p>
          <a:p>
            <a:pPr marL="0" indent="0">
              <a:buNone/>
            </a:pPr>
            <a:r>
              <a:rPr lang="en-US" sz="3000" dirty="0">
                <a:solidFill>
                  <a:srgbClr val="FFFFFF"/>
                </a:solidFill>
                <a:latin typeface="The Hand Bold"/>
              </a:rPr>
              <a:t>Next Steps: Conduct Market Research to Identify Provinces with Potential, Establish New Banking Facilities and Branches in Strategic Locations, Tailor Marketing Strategies to Local Demographics and Customer Preferences, Collaborate with Local Businesses and Partnerships for Promotional Campaigns, Monitor and Evaluate Performance of Expansion Efforts.</a:t>
            </a:r>
          </a:p>
        </p:txBody>
      </p:sp>
    </p:spTree>
    <p:extLst>
      <p:ext uri="{BB962C8B-B14F-4D97-AF65-F5344CB8AC3E}">
        <p14:creationId xmlns:p14="http://schemas.microsoft.com/office/powerpoint/2010/main" val="129967064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i="0" u="none" strike="noStrike" kern="1200" cap="none" spc="0" normalizeH="0" baseline="0" noProof="0" dirty="0">
              <a:ln>
                <a:noFill/>
              </a:ln>
              <a:effectLst/>
              <a:uLnTx/>
              <a:uFillTx/>
              <a:latin typeface="The Hand Bold"/>
            </a:endParaRPr>
          </a:p>
        </p:txBody>
      </p:sp>
      <p:pic>
        <p:nvPicPr>
          <p:cNvPr id="5" name="Picture 4" descr="Puzzle pieces">
            <a:extLst>
              <a:ext uri="{FF2B5EF4-FFF2-40B4-BE49-F238E27FC236}">
                <a16:creationId xmlns:a16="http://schemas.microsoft.com/office/drawing/2014/main" id="{2CE2DC17-D37C-A0C1-D9AC-A77E73E04710}"/>
              </a:ext>
            </a:extLst>
          </p:cNvPr>
          <p:cNvPicPr>
            <a:picLocks noChangeAspect="1"/>
          </p:cNvPicPr>
          <p:nvPr/>
        </p:nvPicPr>
        <p:blipFill rotWithShape="1">
          <a:blip r:embed="rId2">
            <a:alphaModFix amt="55000"/>
          </a:blip>
          <a:srcRect t="4793" b="10620"/>
          <a:stretch/>
        </p:blipFill>
        <p:spPr>
          <a:xfrm>
            <a:off x="20" y="-9107"/>
            <a:ext cx="12191980" cy="6858000"/>
          </a:xfrm>
          <a:prstGeom prst="rect">
            <a:avLst/>
          </a:prstGeom>
        </p:spPr>
      </p:pic>
      <p:sp>
        <p:nvSpPr>
          <p:cNvPr id="2" name="Title 1">
            <a:extLst>
              <a:ext uri="{FF2B5EF4-FFF2-40B4-BE49-F238E27FC236}">
                <a16:creationId xmlns:a16="http://schemas.microsoft.com/office/drawing/2014/main" id="{D130B4ED-20A6-108B-131C-D1639F27A760}"/>
              </a:ext>
            </a:extLst>
          </p:cNvPr>
          <p:cNvSpPr>
            <a:spLocks noGrp="1"/>
          </p:cNvSpPr>
          <p:nvPr>
            <p:ph type="title"/>
          </p:nvPr>
        </p:nvSpPr>
        <p:spPr>
          <a:xfrm>
            <a:off x="686834" y="591344"/>
            <a:ext cx="2280250" cy="4780487"/>
          </a:xfrm>
        </p:spPr>
        <p:txBody>
          <a:bodyPr>
            <a:normAutofit/>
          </a:bodyPr>
          <a:lstStyle/>
          <a:p>
            <a:r>
              <a:rPr lang="en-US" sz="5400" b="1" dirty="0">
                <a:solidFill>
                  <a:srgbClr val="FFFFFF"/>
                </a:solidFill>
                <a:latin typeface="The Serif Hand Black"/>
              </a:rPr>
              <a:t> SUMMARY AND CONCLUSION</a:t>
            </a:r>
          </a:p>
        </p:txBody>
      </p:sp>
      <p:sp>
        <p:nvSpPr>
          <p:cNvPr id="14"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i="0" u="none" strike="noStrike" kern="1200" cap="none" spc="0" normalizeH="0" baseline="0" noProof="0" dirty="0">
              <a:ln>
                <a:noFill/>
              </a:ln>
              <a:effectLst/>
              <a:uLnTx/>
              <a:uFillTx/>
              <a:latin typeface="The Hand Bold"/>
            </a:endParaRPr>
          </a:p>
        </p:txBody>
      </p:sp>
      <p:sp>
        <p:nvSpPr>
          <p:cNvPr id="15" name="Content Placeholder 2">
            <a:extLst>
              <a:ext uri="{FF2B5EF4-FFF2-40B4-BE49-F238E27FC236}">
                <a16:creationId xmlns:a16="http://schemas.microsoft.com/office/drawing/2014/main" id="{5BB4BC52-B77B-F38B-9C99-2450DBC331A6}"/>
              </a:ext>
            </a:extLst>
          </p:cNvPr>
          <p:cNvSpPr>
            <a:spLocks noGrp="1"/>
          </p:cNvSpPr>
          <p:nvPr>
            <p:ph idx="1"/>
          </p:nvPr>
        </p:nvSpPr>
        <p:spPr>
          <a:xfrm>
            <a:off x="3297120" y="231911"/>
            <a:ext cx="8559886" cy="6390750"/>
          </a:xfrm>
        </p:spPr>
        <p:txBody>
          <a:bodyPr anchor="ctr">
            <a:normAutofit/>
          </a:bodyPr>
          <a:lstStyle/>
          <a:p>
            <a:pPr marL="0" indent="0">
              <a:buNone/>
            </a:pPr>
            <a:r>
              <a:rPr lang="en-US" sz="3000" b="1" dirty="0">
                <a:solidFill>
                  <a:srgbClr val="FFFFFF"/>
                </a:solidFill>
                <a:latin typeface="The Hand Bold"/>
              </a:rPr>
              <a:t>Driving Cross-Selling Success: Key Takeaways</a:t>
            </a:r>
          </a:p>
          <a:p>
            <a:pPr marL="0" indent="0">
              <a:buNone/>
            </a:pPr>
            <a:r>
              <a:rPr lang="en-US" sz="3000" b="1" dirty="0">
                <a:solidFill>
                  <a:srgbClr val="FFFFFF"/>
                </a:solidFill>
                <a:latin typeface="The Hand Bold"/>
              </a:rPr>
              <a:t>Throughout this presentation, we have explored key recommendations and strategies to enhance cross-selling for XYZ Credit Union.</a:t>
            </a:r>
          </a:p>
          <a:p>
            <a:pPr marL="0" indent="0">
              <a:buNone/>
            </a:pPr>
            <a:r>
              <a:rPr lang="en-US" sz="3000" b="1" dirty="0">
                <a:solidFill>
                  <a:srgbClr val="FFFFFF"/>
                </a:solidFill>
                <a:latin typeface="The Hand Bold"/>
              </a:rPr>
              <a:t>By focusing on the four most popular products and further improving them, XYZ Credit Union can attract more customers and increase product adoption.</a:t>
            </a:r>
          </a:p>
          <a:p>
            <a:pPr marL="0" indent="0">
              <a:buNone/>
            </a:pPr>
            <a:r>
              <a:rPr lang="en-US" sz="3000" b="1" dirty="0">
                <a:solidFill>
                  <a:srgbClr val="FFFFFF"/>
                </a:solidFill>
                <a:latin typeface="The Hand Bold"/>
              </a:rPr>
              <a:t>Targeting specific customer segments, such as the older age group and younger age group, allows the bank to tailor its offerings and meet the unique needs of each segment.</a:t>
            </a:r>
          </a:p>
          <a:p>
            <a:pPr marL="0" indent="0">
              <a:buNone/>
            </a:pPr>
            <a:r>
              <a:rPr lang="en-US" sz="3000" b="1" dirty="0">
                <a:solidFill>
                  <a:srgbClr val="FFFFFF"/>
                </a:solidFill>
                <a:latin typeface="The Hand Bold"/>
              </a:rPr>
              <a:t>Recognizing and rewarding customer loyalty is crucial in encouraging multiple product purchases. Offering promotional products to long-standing customers can strengthen their commitment to the bank.</a:t>
            </a:r>
          </a:p>
          <a:p>
            <a:pPr marL="0" indent="0">
              <a:buNone/>
            </a:pPr>
            <a:r>
              <a:rPr lang="en-US" sz="3000" b="1" dirty="0">
                <a:solidFill>
                  <a:srgbClr val="FFFFFF"/>
                </a:solidFill>
                <a:latin typeface="The Hand Bold"/>
              </a:rPr>
              <a:t>Building trust and confidence among customers is essential for fostering a positive relationship. By implementing policies that prioritize customer satisfaction and security, XYZ Credit Union can instill trust and increase cross-selling opportunities.</a:t>
            </a:r>
          </a:p>
        </p:txBody>
      </p:sp>
    </p:spTree>
    <p:extLst>
      <p:ext uri="{BB962C8B-B14F-4D97-AF65-F5344CB8AC3E}">
        <p14:creationId xmlns:p14="http://schemas.microsoft.com/office/powerpoint/2010/main" val="1632213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he Hand Bold"/>
            </a:endParaRPr>
          </a:p>
        </p:txBody>
      </p:sp>
      <p:pic>
        <p:nvPicPr>
          <p:cNvPr id="5" name="Picture 4" descr="Graph on document with pen">
            <a:extLst>
              <a:ext uri="{FF2B5EF4-FFF2-40B4-BE49-F238E27FC236}">
                <a16:creationId xmlns:a16="http://schemas.microsoft.com/office/drawing/2014/main" id="{22A15FF1-C856-B4A4-FECA-DCE0754822EF}"/>
              </a:ext>
            </a:extLst>
          </p:cNvPr>
          <p:cNvPicPr>
            <a:picLocks noChangeAspect="1"/>
          </p:cNvPicPr>
          <p:nvPr/>
        </p:nvPicPr>
        <p:blipFill rotWithShape="1">
          <a:blip r:embed="rId2">
            <a:alphaModFix amt="3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6599311E-2BCC-3EC3-AE94-E64442F3E4EE}"/>
              </a:ext>
            </a:extLst>
          </p:cNvPr>
          <p:cNvSpPr>
            <a:spLocks noGrp="1"/>
          </p:cNvSpPr>
          <p:nvPr>
            <p:ph type="title"/>
          </p:nvPr>
        </p:nvSpPr>
        <p:spPr>
          <a:xfrm>
            <a:off x="90578" y="5691"/>
            <a:ext cx="9537939" cy="1081148"/>
          </a:xfrm>
        </p:spPr>
        <p:txBody>
          <a:bodyPr>
            <a:normAutofit/>
          </a:bodyPr>
          <a:lstStyle/>
          <a:p>
            <a:r>
              <a:rPr lang="en-US" sz="5400" b="1" dirty="0">
                <a:solidFill>
                  <a:srgbClr val="FFFFFF"/>
                </a:solidFill>
                <a:latin typeface="The Serif Hand Black"/>
              </a:rPr>
              <a:t>SUMMARY AND CONCLUSION</a:t>
            </a:r>
            <a:endParaRPr lang="en-US" sz="5400" b="1">
              <a:latin typeface="The Serif Hand Black"/>
              <a:cs typeface="Calibri Light"/>
            </a:endParaRPr>
          </a:p>
        </p:txBody>
      </p:sp>
      <p:sp>
        <p:nvSpPr>
          <p:cNvPr id="17" name="Content Placeholder 2">
            <a:extLst>
              <a:ext uri="{FF2B5EF4-FFF2-40B4-BE49-F238E27FC236}">
                <a16:creationId xmlns:a16="http://schemas.microsoft.com/office/drawing/2014/main" id="{F0FC4099-99B3-6273-57A0-355212BE3CBB}"/>
              </a:ext>
            </a:extLst>
          </p:cNvPr>
          <p:cNvSpPr>
            <a:spLocks noGrp="1"/>
          </p:cNvSpPr>
          <p:nvPr>
            <p:ph idx="1"/>
          </p:nvPr>
        </p:nvSpPr>
        <p:spPr>
          <a:xfrm>
            <a:off x="90578" y="1092381"/>
            <a:ext cx="12010843" cy="5760316"/>
          </a:xfrm>
        </p:spPr>
        <p:txBody>
          <a:bodyPr vert="horz" lIns="91440" tIns="45720" rIns="91440" bIns="45720" rtlCol="0" anchor="t">
            <a:noAutofit/>
          </a:bodyPr>
          <a:lstStyle/>
          <a:p>
            <a:pPr marL="0" indent="0">
              <a:buNone/>
            </a:pPr>
            <a:r>
              <a:rPr lang="en-US" sz="3000" b="1" dirty="0">
                <a:solidFill>
                  <a:srgbClr val="FFFFFF"/>
                </a:solidFill>
                <a:latin typeface="The Hand Bold"/>
              </a:rPr>
              <a:t>Driving Cross-Selling Success: Key Takeaways</a:t>
            </a:r>
          </a:p>
          <a:p>
            <a:r>
              <a:rPr lang="en-US" sz="3000" b="1" dirty="0">
                <a:solidFill>
                  <a:srgbClr val="FFFFFF"/>
                </a:solidFill>
                <a:latin typeface="The Hand Bold"/>
              </a:rPr>
              <a:t>Encouraging inactive customers to become active and engaging with active customers can lead to higher product adoption rates. XYZ Credit Union should focus on personalized communication and targeted offers to drive customer engagement.</a:t>
            </a:r>
          </a:p>
          <a:p>
            <a:r>
              <a:rPr lang="en-US" sz="3000" b="1" dirty="0">
                <a:solidFill>
                  <a:srgbClr val="FFFFFF"/>
                </a:solidFill>
                <a:latin typeface="The Hand Bold"/>
              </a:rPr>
              <a:t>Product bundling, particularly with Payroll Account and Direct Debit, presents an opportunity to incentivize customers to purchase multiple products simultaneously.</a:t>
            </a:r>
          </a:p>
          <a:p>
            <a:r>
              <a:rPr lang="en-US" sz="3000" b="1" dirty="0">
                <a:solidFill>
                  <a:srgbClr val="FFFFFF"/>
                </a:solidFill>
                <a:latin typeface="The Hand Bold"/>
              </a:rPr>
              <a:t>Raising awareness about the benefits of bundling and the value of purchasing multiple products can help expand customers' understanding and drive cross-selling success.</a:t>
            </a:r>
          </a:p>
          <a:p>
            <a:r>
              <a:rPr lang="en-US" sz="3000" b="1" dirty="0">
                <a:solidFill>
                  <a:srgbClr val="FFFFFF"/>
                </a:solidFill>
                <a:latin typeface="The Hand Bold"/>
              </a:rPr>
              <a:t>Identifying the causes of the decline in product purchases year-on-year is crucial. By addressing the underlying issues, XYZ Credit Union can implement corrective actions to prevent future declines and foster sustainable growth.</a:t>
            </a:r>
          </a:p>
          <a:p>
            <a:r>
              <a:rPr lang="en-US" sz="3000" b="1" dirty="0">
                <a:solidFill>
                  <a:srgbClr val="FFFFFF"/>
                </a:solidFill>
                <a:latin typeface="The Hand Bold"/>
              </a:rPr>
              <a:t>Overall, by implementing these recommendations and strategies, XYZ Credit Union can enhance its cross-selling efforts, increase customer satisfaction, and drive long-term profitability.</a:t>
            </a:r>
          </a:p>
          <a:p>
            <a:endParaRPr lang="en-US" sz="3000" b="1" dirty="0">
              <a:solidFill>
                <a:srgbClr val="FFFFFF"/>
              </a:solidFill>
              <a:latin typeface="The Hand Bold"/>
            </a:endParaRPr>
          </a:p>
          <a:p>
            <a:pPr marL="0" indent="0">
              <a:buNone/>
            </a:pPr>
            <a:endParaRPr lang="en-US" sz="3000" b="1" dirty="0">
              <a:solidFill>
                <a:srgbClr val="FFFFFF"/>
              </a:solidFill>
              <a:latin typeface="The Hand Bold"/>
            </a:endParaRPr>
          </a:p>
          <a:p>
            <a:endParaRPr lang="en-US" sz="3000" b="1" dirty="0">
              <a:solidFill>
                <a:srgbClr val="FFFFFF"/>
              </a:solidFill>
              <a:latin typeface="The Hand Bold"/>
            </a:endParaRPr>
          </a:p>
          <a:p>
            <a:endParaRPr lang="en-US" sz="3000" b="1" dirty="0">
              <a:solidFill>
                <a:srgbClr val="FFFFFF"/>
              </a:solidFill>
              <a:latin typeface="The Hand Bold"/>
            </a:endParaRPr>
          </a:p>
          <a:p>
            <a:endParaRPr lang="en-US" sz="3000" b="1" dirty="0">
              <a:solidFill>
                <a:srgbClr val="FFFFFF"/>
              </a:solidFill>
              <a:latin typeface="The Hand Bold"/>
            </a:endParaRPr>
          </a:p>
          <a:p>
            <a:endParaRPr lang="en-US" sz="3000" b="1" dirty="0">
              <a:solidFill>
                <a:srgbClr val="FFFFFF"/>
              </a:solidFill>
              <a:latin typeface="The Hand Bold"/>
            </a:endParaRPr>
          </a:p>
          <a:p>
            <a:endParaRPr lang="en-US" sz="3000" b="1" dirty="0">
              <a:solidFill>
                <a:srgbClr val="FFFFFF"/>
              </a:solidFill>
              <a:latin typeface="The Hand Bold"/>
            </a:endParaRPr>
          </a:p>
          <a:p>
            <a:endParaRPr lang="en-US" sz="3000" b="1" dirty="0">
              <a:solidFill>
                <a:srgbClr val="FFFFFF"/>
              </a:solidFill>
              <a:latin typeface="The Hand Bold"/>
            </a:endParaRPr>
          </a:p>
        </p:txBody>
      </p:sp>
    </p:spTree>
    <p:extLst>
      <p:ext uri="{BB962C8B-B14F-4D97-AF65-F5344CB8AC3E}">
        <p14:creationId xmlns:p14="http://schemas.microsoft.com/office/powerpoint/2010/main" val="262837910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A picture containing text&#10;&#10;Description automatically generated">
            <a:extLst>
              <a:ext uri="{FF2B5EF4-FFF2-40B4-BE49-F238E27FC236}">
                <a16:creationId xmlns:a16="http://schemas.microsoft.com/office/drawing/2014/main" id="{491E568A-3C58-0525-F751-35B505FB9D7A}"/>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b="443"/>
          <a:stretch/>
        </p:blipFill>
        <p:spPr>
          <a:xfrm>
            <a:off x="20" y="10"/>
            <a:ext cx="12191979" cy="6857990"/>
          </a:xfrm>
          <a:prstGeom prst="rect">
            <a:avLst/>
          </a:prstGeom>
        </p:spPr>
      </p:pic>
      <p:sp>
        <p:nvSpPr>
          <p:cNvPr id="3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E571D1-A062-CB3A-759E-8BA6BC4F3D0D}"/>
              </a:ext>
            </a:extLst>
          </p:cNvPr>
          <p:cNvSpPr>
            <a:spLocks noGrp="1"/>
          </p:cNvSpPr>
          <p:nvPr>
            <p:ph idx="4294967295"/>
          </p:nvPr>
        </p:nvSpPr>
        <p:spPr>
          <a:xfrm>
            <a:off x="838200" y="2004446"/>
            <a:ext cx="10515600" cy="4176897"/>
          </a:xfrm>
        </p:spPr>
        <p:txBody>
          <a:bodyPr vert="horz" lIns="91440" tIns="45720" rIns="91440" bIns="45720" rtlCol="0" anchor="t">
            <a:normAutofit/>
          </a:bodyPr>
          <a:lstStyle/>
          <a:p>
            <a:pPr marL="0" indent="0">
              <a:buNone/>
            </a:pPr>
            <a:r>
              <a:rPr lang="en-US" sz="4400" b="1" dirty="0">
                <a:solidFill>
                  <a:srgbClr val="FFFFFF"/>
                </a:solidFill>
                <a:latin typeface="The Hand Bold"/>
              </a:rPr>
              <a:t>Thank you for your time and attention. With a customer-centric approach and a focus on continuous improvement, XYZ Credit Union is well-positioned to achieve significant success in its cross-selling initiatives.</a:t>
            </a:r>
            <a:endParaRPr lang="en-US" sz="4400" b="1" dirty="0">
              <a:latin typeface="The Hand Bold"/>
              <a:cs typeface="Calibri"/>
            </a:endParaRPr>
          </a:p>
          <a:p>
            <a:pPr marL="0"/>
            <a:endParaRPr lang="en-US" sz="4400" b="1" dirty="0">
              <a:solidFill>
                <a:srgbClr val="FFFFFF"/>
              </a:solidFill>
              <a:latin typeface="The Hand Bold"/>
              <a:cs typeface="Calibri"/>
            </a:endParaRPr>
          </a:p>
          <a:p>
            <a:endParaRPr lang="en-US" sz="4400" b="1" dirty="0">
              <a:solidFill>
                <a:srgbClr val="FFFFFF"/>
              </a:solidFill>
              <a:latin typeface="The Hand Bold"/>
              <a:cs typeface="Calibri"/>
            </a:endParaRPr>
          </a:p>
        </p:txBody>
      </p:sp>
      <p:sp>
        <p:nvSpPr>
          <p:cNvPr id="4" name="TextBox 3">
            <a:extLst>
              <a:ext uri="{FF2B5EF4-FFF2-40B4-BE49-F238E27FC236}">
                <a16:creationId xmlns:a16="http://schemas.microsoft.com/office/drawing/2014/main" id="{094F8EF2-8A39-5DFB-B9F3-40B4E97C9D3D}"/>
              </a:ext>
            </a:extLst>
          </p:cNvPr>
          <p:cNvSpPr txBox="1"/>
          <p:nvPr/>
        </p:nvSpPr>
        <p:spPr>
          <a:xfrm>
            <a:off x="9737481"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348944898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Problem Solved Free Stock Photo - Public Domain Pictures">
            <a:extLst>
              <a:ext uri="{FF2B5EF4-FFF2-40B4-BE49-F238E27FC236}">
                <a16:creationId xmlns:a16="http://schemas.microsoft.com/office/drawing/2014/main" id="{34730884-51E9-9CDD-566D-F21431A072AE}"/>
              </a:ext>
            </a:extLst>
          </p:cNvPr>
          <p:cNvPicPr>
            <a:picLocks noChangeAspect="1"/>
          </p:cNvPicPr>
          <p:nvPr/>
        </p:nvPicPr>
        <p:blipFill rotWithShape="1">
          <a:blip r:embed="rId2">
            <a:alphaModFix amt="40000"/>
          </a:blip>
          <a:srcRect b="24749"/>
          <a:stretch/>
        </p:blipFill>
        <p:spPr>
          <a:xfrm>
            <a:off x="20" y="10"/>
            <a:ext cx="12191979" cy="6857990"/>
          </a:xfrm>
          <a:prstGeom prst="rect">
            <a:avLst/>
          </a:prstGeom>
        </p:spPr>
      </p:pic>
      <p:sp>
        <p:nvSpPr>
          <p:cNvPr id="2" name="Title 1">
            <a:extLst>
              <a:ext uri="{FF2B5EF4-FFF2-40B4-BE49-F238E27FC236}">
                <a16:creationId xmlns:a16="http://schemas.microsoft.com/office/drawing/2014/main" id="{63A5240E-8984-5E15-BC3B-A792505133D4}"/>
              </a:ext>
            </a:extLst>
          </p:cNvPr>
          <p:cNvSpPr>
            <a:spLocks noGrp="1"/>
          </p:cNvSpPr>
          <p:nvPr>
            <p:ph type="title"/>
          </p:nvPr>
        </p:nvSpPr>
        <p:spPr>
          <a:xfrm>
            <a:off x="838200" y="365125"/>
            <a:ext cx="10515600" cy="1325563"/>
          </a:xfrm>
        </p:spPr>
        <p:txBody>
          <a:bodyPr>
            <a:normAutofit/>
          </a:bodyPr>
          <a:lstStyle/>
          <a:p>
            <a:r>
              <a:rPr lang="en-US" sz="7200"/>
              <a:t>Problem STATEMENT</a:t>
            </a:r>
          </a:p>
        </p:txBody>
      </p:sp>
      <p:sp>
        <p:nvSpPr>
          <p:cNvPr id="18"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F30DA7-4648-7C08-B5C4-D3FC0EFF7DD5}"/>
              </a:ext>
            </a:extLst>
          </p:cNvPr>
          <p:cNvSpPr>
            <a:spLocks noGrp="1"/>
          </p:cNvSpPr>
          <p:nvPr>
            <p:ph idx="1"/>
          </p:nvPr>
        </p:nvSpPr>
        <p:spPr>
          <a:xfrm>
            <a:off x="838200" y="2004446"/>
            <a:ext cx="10515600" cy="4176897"/>
          </a:xfrm>
        </p:spPr>
        <p:txBody>
          <a:bodyPr vert="horz" lIns="91440" tIns="45720" rIns="91440" bIns="45720" rtlCol="0" anchor="t">
            <a:normAutofit/>
          </a:bodyPr>
          <a:lstStyle/>
          <a:p>
            <a:pPr marL="0" indent="0">
              <a:buNone/>
            </a:pPr>
            <a:r>
              <a:rPr lang="en-US" sz="3600" b="1" dirty="0">
                <a:ea typeface="+mn-lt"/>
                <a:cs typeface="+mn-lt"/>
              </a:rPr>
              <a:t>XYZ credit union in Latin America is performing very well in selling their Banking products. However, majority of their existing customers do not buy more than 1 product which means that the bank is not performing well in cross selling. XYZ wants solutions that will help to increase multiple sales of their products to existing customers.</a:t>
            </a:r>
            <a:endParaRPr lang="en-US" sz="3600" b="1"/>
          </a:p>
        </p:txBody>
      </p:sp>
    </p:spTree>
    <p:extLst>
      <p:ext uri="{BB962C8B-B14F-4D97-AF65-F5344CB8AC3E}">
        <p14:creationId xmlns:p14="http://schemas.microsoft.com/office/powerpoint/2010/main" val="13492261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alendar&#10;&#10;Description automatically generated">
            <a:extLst>
              <a:ext uri="{FF2B5EF4-FFF2-40B4-BE49-F238E27FC236}">
                <a16:creationId xmlns:a16="http://schemas.microsoft.com/office/drawing/2014/main" id="{E133CACA-8F25-2664-1052-D3C5E3EA5914}"/>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t="5431" b="10299"/>
          <a:stretch/>
        </p:blipFill>
        <p:spPr>
          <a:xfrm>
            <a:off x="20" y="10"/>
            <a:ext cx="12191979" cy="6857990"/>
          </a:xfrm>
          <a:prstGeom prst="rect">
            <a:avLst/>
          </a:prstGeom>
        </p:spPr>
      </p:pic>
      <p:sp>
        <p:nvSpPr>
          <p:cNvPr id="2" name="Title 1">
            <a:extLst>
              <a:ext uri="{FF2B5EF4-FFF2-40B4-BE49-F238E27FC236}">
                <a16:creationId xmlns:a16="http://schemas.microsoft.com/office/drawing/2014/main" id="{ABC6DD08-DABE-6654-41CE-2AE318757E02}"/>
              </a:ext>
            </a:extLst>
          </p:cNvPr>
          <p:cNvSpPr>
            <a:spLocks noGrp="1"/>
          </p:cNvSpPr>
          <p:nvPr>
            <p:ph type="title"/>
          </p:nvPr>
        </p:nvSpPr>
        <p:spPr>
          <a:xfrm>
            <a:off x="838200" y="365125"/>
            <a:ext cx="10515600" cy="1325563"/>
          </a:xfrm>
        </p:spPr>
        <p:txBody>
          <a:bodyPr>
            <a:normAutofit/>
          </a:bodyPr>
          <a:lstStyle/>
          <a:p>
            <a:r>
              <a:rPr lang="en-US" sz="7200" b="1"/>
              <a:t>solutions</a:t>
            </a:r>
            <a:endParaRPr lang="en-US" sz="7200"/>
          </a:p>
        </p:txBody>
      </p:sp>
      <p:sp>
        <p:nvSpPr>
          <p:cNvPr id="17"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EB111D-3CA4-FBD3-DBB1-779CE8F5D2A0}"/>
              </a:ext>
            </a:extLst>
          </p:cNvPr>
          <p:cNvSpPr>
            <a:spLocks noGrp="1"/>
          </p:cNvSpPr>
          <p:nvPr>
            <p:ph idx="1"/>
          </p:nvPr>
        </p:nvSpPr>
        <p:spPr>
          <a:xfrm>
            <a:off x="838200" y="2004446"/>
            <a:ext cx="10515600" cy="4176897"/>
          </a:xfrm>
        </p:spPr>
        <p:txBody>
          <a:bodyPr vert="horz" lIns="91440" tIns="45720" rIns="91440" bIns="45720" rtlCol="0" anchor="t">
            <a:normAutofit/>
          </a:bodyPr>
          <a:lstStyle/>
          <a:p>
            <a:pPr marL="0" indent="0">
              <a:buNone/>
            </a:pPr>
            <a:r>
              <a:rPr lang="en-US" sz="3600" b="1" dirty="0"/>
              <a:t>Based on insights obtained from the analysis carried out, it is recommended that XYZ credit union cross sell their products to existing customers.</a:t>
            </a:r>
          </a:p>
          <a:p>
            <a:pPr marL="0" indent="0">
              <a:buNone/>
            </a:pPr>
            <a:r>
              <a:rPr lang="en-US" sz="3600" b="1" dirty="0"/>
              <a:t>To help increase cross selling of banking products among existing customers, the following recommendations have been given based on insights obtained from analysis of the data.</a:t>
            </a:r>
          </a:p>
        </p:txBody>
      </p:sp>
      <p:sp>
        <p:nvSpPr>
          <p:cNvPr id="5" name="TextBox 4">
            <a:extLst>
              <a:ext uri="{FF2B5EF4-FFF2-40B4-BE49-F238E27FC236}">
                <a16:creationId xmlns:a16="http://schemas.microsoft.com/office/drawing/2014/main" id="{88EB28B1-D47C-C115-FCD6-2945D357FF3F}"/>
              </a:ext>
            </a:extLst>
          </p:cNvPr>
          <p:cNvSpPr txBox="1"/>
          <p:nvPr/>
        </p:nvSpPr>
        <p:spPr>
          <a:xfrm>
            <a:off x="10755388" y="6657945"/>
            <a:ext cx="14366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2888967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535BD47F-4A4C-82AD-F85A-679FBAA117CD}"/>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t="2322" b="13408"/>
          <a:stretch/>
        </p:blipFill>
        <p:spPr>
          <a:xfrm>
            <a:off x="20" y="10"/>
            <a:ext cx="12191979" cy="6857990"/>
          </a:xfrm>
          <a:prstGeom prst="rect">
            <a:avLst/>
          </a:prstGeom>
        </p:spPr>
      </p:pic>
      <p:sp>
        <p:nvSpPr>
          <p:cNvPr id="2" name="Title 1">
            <a:extLst>
              <a:ext uri="{FF2B5EF4-FFF2-40B4-BE49-F238E27FC236}">
                <a16:creationId xmlns:a16="http://schemas.microsoft.com/office/drawing/2014/main" id="{623204C4-603E-A529-38F1-134152749C0E}"/>
              </a:ext>
            </a:extLst>
          </p:cNvPr>
          <p:cNvSpPr>
            <a:spLocks noGrp="1"/>
          </p:cNvSpPr>
          <p:nvPr>
            <p:ph type="title"/>
          </p:nvPr>
        </p:nvSpPr>
        <p:spPr>
          <a:xfrm>
            <a:off x="838200" y="365125"/>
            <a:ext cx="10515600" cy="1325563"/>
          </a:xfrm>
        </p:spPr>
        <p:txBody>
          <a:bodyPr>
            <a:normAutofit/>
          </a:bodyPr>
          <a:lstStyle/>
          <a:p>
            <a:pPr marL="914400" indent="-914400">
              <a:buAutoNum type="arabicPeriod"/>
            </a:pPr>
            <a:r>
              <a:rPr lang="en-US" sz="7200"/>
              <a:t>Reward customer loyalty</a:t>
            </a:r>
          </a:p>
        </p:txBody>
      </p:sp>
      <p:sp>
        <p:nvSpPr>
          <p:cNvPr id="15"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10DF49-185A-F0DC-CEFA-581CC12EB2CE}"/>
              </a:ext>
            </a:extLst>
          </p:cNvPr>
          <p:cNvSpPr>
            <a:spLocks noGrp="1"/>
          </p:cNvSpPr>
          <p:nvPr>
            <p:ph idx="1"/>
          </p:nvPr>
        </p:nvSpPr>
        <p:spPr>
          <a:xfrm>
            <a:off x="90578" y="2004446"/>
            <a:ext cx="11263222" cy="4852632"/>
          </a:xfrm>
        </p:spPr>
        <p:txBody>
          <a:bodyPr vert="horz" lIns="91440" tIns="45720" rIns="91440" bIns="45720" rtlCol="0" anchor="t">
            <a:normAutofit lnSpcReduction="10000"/>
          </a:bodyPr>
          <a:lstStyle/>
          <a:p>
            <a:pPr marL="0" indent="0">
              <a:buNone/>
            </a:pPr>
            <a:r>
              <a:rPr lang="en-US" b="1" dirty="0">
                <a:ea typeface="+mn-lt"/>
                <a:cs typeface="+mn-lt"/>
              </a:rPr>
              <a:t>Description: </a:t>
            </a:r>
          </a:p>
          <a:p>
            <a:pPr marL="0" indent="0">
              <a:buNone/>
            </a:pPr>
            <a:r>
              <a:rPr lang="en-US" b="1" dirty="0">
                <a:ea typeface="+mn-lt"/>
                <a:cs typeface="+mn-lt"/>
              </a:rPr>
              <a:t>From the analysis of the data provided, we saw that customers who have been with the bank for at least 10 years are few, but majority of these customers purchase more than 1 product. Promotional product packages can be offered to these customers to increase purchase of multiple products.</a:t>
            </a:r>
            <a:endParaRPr lang="en-US" b="1" dirty="0"/>
          </a:p>
          <a:p>
            <a:pPr marL="0" indent="0">
              <a:buNone/>
            </a:pPr>
            <a:r>
              <a:rPr lang="en-US" b="1" dirty="0"/>
              <a:t>Benefits:</a:t>
            </a:r>
          </a:p>
          <a:p>
            <a:r>
              <a:rPr lang="en-US" b="1" dirty="0"/>
              <a:t>It will build customer loyalty.</a:t>
            </a:r>
          </a:p>
          <a:p>
            <a:r>
              <a:rPr lang="en-US" b="1" dirty="0"/>
              <a:t>Increase cross selling opportunities.</a:t>
            </a:r>
          </a:p>
          <a:p>
            <a:pPr marL="0" indent="0">
              <a:buNone/>
            </a:pPr>
            <a:r>
              <a:rPr lang="en-US" b="1" dirty="0"/>
              <a:t>Next Step: </a:t>
            </a:r>
            <a:r>
              <a:rPr lang="en-US" b="1" dirty="0">
                <a:ea typeface="+mn-lt"/>
                <a:cs typeface="+mn-lt"/>
              </a:rPr>
              <a:t> It is recommended that promotional products should be offered to customers who have been in the bank for at least 10 years as a way of rewarding their loyalty, this may encourage purchase of more than one product by these customers.</a:t>
            </a:r>
            <a:endParaRPr lang="en-US">
              <a:ea typeface="+mn-lt"/>
              <a:cs typeface="+mn-lt"/>
            </a:endParaRPr>
          </a:p>
          <a:p>
            <a:pPr marL="0" indent="0">
              <a:buNone/>
            </a:pPr>
            <a:endParaRPr lang="en-US" b="1" dirty="0">
              <a:ea typeface="+mn-lt"/>
              <a:cs typeface="+mn-lt"/>
            </a:endParaRPr>
          </a:p>
          <a:p>
            <a:pPr marL="0" indent="0">
              <a:buNone/>
            </a:pPr>
            <a:endParaRPr lang="en-US" b="1" dirty="0"/>
          </a:p>
        </p:txBody>
      </p:sp>
      <p:sp>
        <p:nvSpPr>
          <p:cNvPr id="5" name="TextBox 4">
            <a:extLst>
              <a:ext uri="{FF2B5EF4-FFF2-40B4-BE49-F238E27FC236}">
                <a16:creationId xmlns:a16="http://schemas.microsoft.com/office/drawing/2014/main" id="{82D22E8C-6A42-EDD5-6DA5-4D0B959C5BFC}"/>
              </a:ext>
            </a:extLst>
          </p:cNvPr>
          <p:cNvSpPr txBox="1"/>
          <p:nvPr/>
        </p:nvSpPr>
        <p:spPr>
          <a:xfrm>
            <a:off x="10755388" y="6657945"/>
            <a:ext cx="143661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71849238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sunset, silhouette&#10;&#10;Description automatically generated">
            <a:extLst>
              <a:ext uri="{FF2B5EF4-FFF2-40B4-BE49-F238E27FC236}">
                <a16:creationId xmlns:a16="http://schemas.microsoft.com/office/drawing/2014/main" id="{FC5CB17C-2EC7-DBF2-AE4B-3A5E0F6951F5}"/>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l="6667"/>
          <a:stretch/>
        </p:blipFill>
        <p:spPr>
          <a:xfrm>
            <a:off x="20" y="10"/>
            <a:ext cx="12191979" cy="6857990"/>
          </a:xfrm>
          <a:prstGeom prst="rect">
            <a:avLst/>
          </a:prstGeom>
        </p:spPr>
      </p:pic>
      <p:sp>
        <p:nvSpPr>
          <p:cNvPr id="2" name="Title 1">
            <a:extLst>
              <a:ext uri="{FF2B5EF4-FFF2-40B4-BE49-F238E27FC236}">
                <a16:creationId xmlns:a16="http://schemas.microsoft.com/office/drawing/2014/main" id="{8B3C54A6-FACF-F4BE-E0FB-90A7781B5652}"/>
              </a:ext>
            </a:extLst>
          </p:cNvPr>
          <p:cNvSpPr>
            <a:spLocks noGrp="1"/>
          </p:cNvSpPr>
          <p:nvPr>
            <p:ph type="title"/>
          </p:nvPr>
        </p:nvSpPr>
        <p:spPr>
          <a:xfrm>
            <a:off x="61823" y="5692"/>
            <a:ext cx="11291977" cy="1699373"/>
          </a:xfrm>
        </p:spPr>
        <p:txBody>
          <a:bodyPr>
            <a:normAutofit/>
          </a:bodyPr>
          <a:lstStyle/>
          <a:p>
            <a:r>
              <a:rPr lang="en-US" dirty="0"/>
              <a:t>2. build customers trust and confidence</a:t>
            </a:r>
          </a:p>
        </p:txBody>
      </p:sp>
      <p:sp>
        <p:nvSpPr>
          <p:cNvPr id="25"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3755E8-4832-AF2C-EDC2-859AC6760982}"/>
              </a:ext>
            </a:extLst>
          </p:cNvPr>
          <p:cNvSpPr>
            <a:spLocks noGrp="1"/>
          </p:cNvSpPr>
          <p:nvPr>
            <p:ph idx="1"/>
          </p:nvPr>
        </p:nvSpPr>
        <p:spPr>
          <a:xfrm>
            <a:off x="61823" y="2004446"/>
            <a:ext cx="12010844" cy="4751991"/>
          </a:xfrm>
        </p:spPr>
        <p:txBody>
          <a:bodyPr vert="horz" lIns="91440" tIns="45720" rIns="91440" bIns="45720" rtlCol="0" anchor="t">
            <a:noAutofit/>
          </a:bodyPr>
          <a:lstStyle/>
          <a:p>
            <a:pPr marL="0" indent="0">
              <a:lnSpc>
                <a:spcPct val="100000"/>
              </a:lnSpc>
              <a:buNone/>
            </a:pPr>
            <a:r>
              <a:rPr lang="en-US" sz="3000" b="1" dirty="0">
                <a:ea typeface="+mn-lt"/>
                <a:cs typeface="+mn-lt"/>
              </a:rPr>
              <a:t>Description:</a:t>
            </a:r>
          </a:p>
          <a:p>
            <a:pPr marL="0" indent="0">
              <a:lnSpc>
                <a:spcPct val="100000"/>
              </a:lnSpc>
              <a:buNone/>
            </a:pPr>
            <a:r>
              <a:rPr lang="en-US" sz="3000" b="1" dirty="0">
                <a:ea typeface="+mn-lt"/>
                <a:cs typeface="+mn-lt"/>
              </a:rPr>
              <a:t>The data showed that a good majority of existing customers have been in the bank for about 2 years and less than 10 years, they make up most of the customer population. A good number of these customers purchase only one product. The bank needs to implement policies  to build customers trust and confidence in its services.</a:t>
            </a:r>
          </a:p>
          <a:p>
            <a:pPr marL="0" indent="0">
              <a:lnSpc>
                <a:spcPct val="100000"/>
              </a:lnSpc>
              <a:buNone/>
            </a:pPr>
            <a:r>
              <a:rPr lang="en-US" sz="3000" b="1" dirty="0">
                <a:ea typeface="+mn-lt"/>
                <a:cs typeface="+mn-lt"/>
              </a:rPr>
              <a:t>Benefits:</a:t>
            </a:r>
          </a:p>
          <a:p>
            <a:pPr>
              <a:lnSpc>
                <a:spcPct val="100000"/>
              </a:lnSpc>
            </a:pPr>
            <a:r>
              <a:rPr lang="en-US" sz="3000" b="1" dirty="0">
                <a:ea typeface="+mn-lt"/>
                <a:cs typeface="+mn-lt"/>
              </a:rPr>
              <a:t>This may help to build customers confidence in the bank's services and encourage purchase of multiple products by existing customers.</a:t>
            </a:r>
          </a:p>
          <a:p>
            <a:pPr marL="0" indent="0">
              <a:lnSpc>
                <a:spcPct val="100000"/>
              </a:lnSpc>
              <a:buNone/>
            </a:pPr>
            <a:r>
              <a:rPr lang="en-US" sz="3000" b="1" dirty="0">
                <a:ea typeface="+mn-lt"/>
                <a:cs typeface="+mn-lt"/>
              </a:rPr>
              <a:t>Next step: It is recommended that customer loyalty be built by implementing policies that will build customer trust in the bank and its products. Surveys should be carried out in this target population to find out why they purchase only one product.</a:t>
            </a:r>
            <a:endParaRPr lang="en-US" sz="3000" b="1" dirty="0"/>
          </a:p>
        </p:txBody>
      </p:sp>
      <p:sp>
        <p:nvSpPr>
          <p:cNvPr id="5" name="TextBox 4">
            <a:extLst>
              <a:ext uri="{FF2B5EF4-FFF2-40B4-BE49-F238E27FC236}">
                <a16:creationId xmlns:a16="http://schemas.microsoft.com/office/drawing/2014/main" id="{83F103ED-EA3C-8C44-2A45-9F1146580B98}"/>
              </a:ext>
            </a:extLst>
          </p:cNvPr>
          <p:cNvSpPr txBox="1"/>
          <p:nvPr/>
        </p:nvSpPr>
        <p:spPr>
          <a:xfrm>
            <a:off x="10840348" y="6657945"/>
            <a:ext cx="135165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36120122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Free Vectors, PNGs, Mockups &amp; Backgrounds - rawpixel">
            <a:extLst>
              <a:ext uri="{FF2B5EF4-FFF2-40B4-BE49-F238E27FC236}">
                <a16:creationId xmlns:a16="http://schemas.microsoft.com/office/drawing/2014/main" id="{3154C054-5AED-BD9F-89CF-BDA95F6B8FD6}"/>
              </a:ext>
            </a:extLst>
          </p:cNvPr>
          <p:cNvPicPr>
            <a:picLocks noChangeAspect="1"/>
          </p:cNvPicPr>
          <p:nvPr/>
        </p:nvPicPr>
        <p:blipFill rotWithShape="1">
          <a:blip r:embed="rId2">
            <a:alphaModFix amt="40000"/>
          </a:blip>
          <a:srcRect t="8761" b="6969"/>
          <a:stretch/>
        </p:blipFill>
        <p:spPr>
          <a:xfrm>
            <a:off x="20" y="10"/>
            <a:ext cx="12191979" cy="6857990"/>
          </a:xfrm>
          <a:prstGeom prst="rect">
            <a:avLst/>
          </a:prstGeom>
        </p:spPr>
      </p:pic>
      <p:sp>
        <p:nvSpPr>
          <p:cNvPr id="2" name="Title 1">
            <a:extLst>
              <a:ext uri="{FF2B5EF4-FFF2-40B4-BE49-F238E27FC236}">
                <a16:creationId xmlns:a16="http://schemas.microsoft.com/office/drawing/2014/main" id="{C03A5553-600E-0E01-2E37-6172E4595D09}"/>
              </a:ext>
            </a:extLst>
          </p:cNvPr>
          <p:cNvSpPr>
            <a:spLocks noGrp="1"/>
          </p:cNvSpPr>
          <p:nvPr>
            <p:ph type="title"/>
          </p:nvPr>
        </p:nvSpPr>
        <p:spPr>
          <a:xfrm>
            <a:off x="90578" y="149465"/>
            <a:ext cx="11263222" cy="1555600"/>
          </a:xfrm>
        </p:spPr>
        <p:txBody>
          <a:bodyPr>
            <a:normAutofit/>
          </a:bodyPr>
          <a:lstStyle/>
          <a:p>
            <a:r>
              <a:rPr lang="en-US" dirty="0"/>
              <a:t>3. Encourage customers to be active</a:t>
            </a:r>
          </a:p>
        </p:txBody>
      </p:sp>
      <p:sp>
        <p:nvSpPr>
          <p:cNvPr id="56"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A62EBE-F32B-AAD2-3EF0-BF3DB4D729E7}"/>
              </a:ext>
            </a:extLst>
          </p:cNvPr>
          <p:cNvSpPr>
            <a:spLocks noGrp="1"/>
          </p:cNvSpPr>
          <p:nvPr>
            <p:ph idx="1"/>
          </p:nvPr>
        </p:nvSpPr>
        <p:spPr>
          <a:xfrm>
            <a:off x="4314" y="2004446"/>
            <a:ext cx="12111486" cy="4694481"/>
          </a:xfrm>
        </p:spPr>
        <p:txBody>
          <a:bodyPr vert="horz" lIns="91440" tIns="45720" rIns="91440" bIns="45720" rtlCol="0" anchor="t">
            <a:normAutofit/>
          </a:bodyPr>
          <a:lstStyle/>
          <a:p>
            <a:pPr marL="0" indent="0">
              <a:lnSpc>
                <a:spcPct val="100000"/>
              </a:lnSpc>
              <a:buNone/>
            </a:pPr>
            <a:r>
              <a:rPr lang="en-US" sz="2400" b="1" dirty="0"/>
              <a:t>Description:</a:t>
            </a:r>
            <a:endParaRPr lang="en-US" sz="2400"/>
          </a:p>
          <a:p>
            <a:pPr marL="0" indent="0">
              <a:lnSpc>
                <a:spcPct val="100000"/>
              </a:lnSpc>
              <a:buNone/>
            </a:pPr>
            <a:r>
              <a:rPr lang="en-US" sz="2400" b="1" dirty="0"/>
              <a:t>Analysis of the data provided results which showed that majority of customers have an inactive relation with the bank and majority of these inactive customers purchased only 1 product, or no product. The results also revealed that product purchase is associated with customer relation categories; customers who had an active relation with the bank were more likely to buy multiple products when compared to other customer relation categories. </a:t>
            </a:r>
            <a:endParaRPr lang="en-US" sz="2400"/>
          </a:p>
          <a:p>
            <a:pPr marL="0" indent="0">
              <a:lnSpc>
                <a:spcPct val="100000"/>
              </a:lnSpc>
              <a:buNone/>
            </a:pPr>
            <a:r>
              <a:rPr lang="en-US" sz="2400" b="1" dirty="0">
                <a:latin typeface="The Hand Bold"/>
                <a:cs typeface="Arial"/>
              </a:rPr>
              <a:t>Benefits:</a:t>
            </a:r>
            <a:endParaRPr lang="en-US" sz="2400">
              <a:latin typeface="The Hand Bold"/>
              <a:cs typeface="Arial"/>
            </a:endParaRPr>
          </a:p>
          <a:p>
            <a:pPr>
              <a:lnSpc>
                <a:spcPct val="100000"/>
              </a:lnSpc>
              <a:buFont typeface="Arial"/>
              <a:buChar char="•"/>
            </a:pPr>
            <a:r>
              <a:rPr lang="en-US" sz="2400" b="1" dirty="0">
                <a:latin typeface="The Hand Bold"/>
                <a:cs typeface="Arial"/>
              </a:rPr>
              <a:t>Increasing existing customers interest in multiple products.</a:t>
            </a:r>
            <a:endParaRPr lang="en-US" sz="2400">
              <a:latin typeface="The Hand Bold"/>
              <a:cs typeface="Arial"/>
            </a:endParaRPr>
          </a:p>
          <a:p>
            <a:pPr>
              <a:lnSpc>
                <a:spcPct val="100000"/>
              </a:lnSpc>
              <a:buFont typeface="Arial"/>
              <a:buChar char="•"/>
            </a:pPr>
            <a:r>
              <a:rPr lang="en-US" sz="2400" b="1" dirty="0">
                <a:latin typeface="The Hand Bold"/>
                <a:cs typeface="Arial"/>
              </a:rPr>
              <a:t>Increase cross selling of products.</a:t>
            </a:r>
            <a:endParaRPr lang="en-US" sz="2400">
              <a:latin typeface="The Hand Bold"/>
              <a:cs typeface="Arial"/>
            </a:endParaRPr>
          </a:p>
          <a:p>
            <a:pPr marL="0" indent="0">
              <a:lnSpc>
                <a:spcPct val="100000"/>
              </a:lnSpc>
              <a:buNone/>
            </a:pPr>
            <a:r>
              <a:rPr lang="en-US" sz="2400" b="1" dirty="0">
                <a:latin typeface="The Hand Bold"/>
                <a:cs typeface="Segoe UI"/>
              </a:rPr>
              <a:t>Next Steps: </a:t>
            </a:r>
            <a:endParaRPr lang="en-US" sz="2400">
              <a:latin typeface="The Hand Bold"/>
              <a:cs typeface="Segoe UI"/>
            </a:endParaRPr>
          </a:p>
          <a:p>
            <a:pPr marL="0" indent="0">
              <a:lnSpc>
                <a:spcPct val="100000"/>
              </a:lnSpc>
              <a:buNone/>
            </a:pPr>
            <a:r>
              <a:rPr lang="en-US" sz="2400" b="1" dirty="0">
                <a:latin typeface="The Hand Bold"/>
                <a:cs typeface="Segoe UI"/>
              </a:rPr>
              <a:t>Research should be carried out and strategies based on results from the research should be implemented to encourage inactive customers to be active.</a:t>
            </a:r>
            <a:endParaRPr lang="en-US" sz="2400">
              <a:latin typeface="The Hand Bold"/>
              <a:cs typeface="Segoe UI"/>
            </a:endParaRPr>
          </a:p>
          <a:p>
            <a:pPr marL="0" indent="0">
              <a:lnSpc>
                <a:spcPct val="100000"/>
              </a:lnSpc>
              <a:buNone/>
            </a:pPr>
            <a:r>
              <a:rPr lang="en-US" sz="2400" b="1" dirty="0">
                <a:latin typeface="The Hand Bold"/>
                <a:cs typeface="Segoe UI"/>
              </a:rPr>
              <a:t>Also, XYZ credit union should target active customers when cross selling products, as analysis has shown that they are more likely to purchase multiple products.</a:t>
            </a:r>
            <a:endParaRPr lang="en-US" sz="2400">
              <a:latin typeface="The Hand Bold"/>
              <a:cs typeface="Segoe UI"/>
            </a:endParaRPr>
          </a:p>
          <a:p>
            <a:pPr marL="0" indent="0">
              <a:lnSpc>
                <a:spcPct val="100000"/>
              </a:lnSpc>
              <a:buNone/>
            </a:pPr>
            <a:endParaRPr lang="en-US" sz="2400" b="1" dirty="0"/>
          </a:p>
          <a:p>
            <a:pPr marL="0" indent="0">
              <a:lnSpc>
                <a:spcPct val="100000"/>
              </a:lnSpc>
              <a:buNone/>
            </a:pPr>
            <a:endParaRPr lang="en-US" sz="2400" b="1" dirty="0"/>
          </a:p>
        </p:txBody>
      </p:sp>
    </p:spTree>
    <p:extLst>
      <p:ext uri="{BB962C8B-B14F-4D97-AF65-F5344CB8AC3E}">
        <p14:creationId xmlns:p14="http://schemas.microsoft.com/office/powerpoint/2010/main" val="325856096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2A0FD543-B725-43D5-8F34-1851183E7119}"/>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t="10110" b="5620"/>
          <a:stretch/>
        </p:blipFill>
        <p:spPr>
          <a:xfrm>
            <a:off x="20" y="10"/>
            <a:ext cx="12191979" cy="6857990"/>
          </a:xfrm>
          <a:prstGeom prst="rect">
            <a:avLst/>
          </a:prstGeom>
        </p:spPr>
      </p:pic>
      <p:sp>
        <p:nvSpPr>
          <p:cNvPr id="2" name="Title 1">
            <a:extLst>
              <a:ext uri="{FF2B5EF4-FFF2-40B4-BE49-F238E27FC236}">
                <a16:creationId xmlns:a16="http://schemas.microsoft.com/office/drawing/2014/main" id="{DB43B0CC-5F43-4D64-DA4A-5317615E692C}"/>
              </a:ext>
            </a:extLst>
          </p:cNvPr>
          <p:cNvSpPr>
            <a:spLocks noGrp="1"/>
          </p:cNvSpPr>
          <p:nvPr>
            <p:ph type="title"/>
          </p:nvPr>
        </p:nvSpPr>
        <p:spPr>
          <a:xfrm>
            <a:off x="76200" y="149465"/>
            <a:ext cx="11277600" cy="1555600"/>
          </a:xfrm>
        </p:spPr>
        <p:txBody>
          <a:bodyPr>
            <a:normAutofit/>
          </a:bodyPr>
          <a:lstStyle/>
          <a:p>
            <a:r>
              <a:rPr lang="en-US" dirty="0"/>
              <a:t>4. create product bundle offers</a:t>
            </a:r>
          </a:p>
        </p:txBody>
      </p:sp>
      <p:sp>
        <p:nvSpPr>
          <p:cNvPr id="12"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6754F8-7B14-0EA3-8DAD-8D8FFD88EC8B}"/>
              </a:ext>
            </a:extLst>
          </p:cNvPr>
          <p:cNvSpPr>
            <a:spLocks noGrp="1"/>
          </p:cNvSpPr>
          <p:nvPr>
            <p:ph idx="1"/>
          </p:nvPr>
        </p:nvSpPr>
        <p:spPr>
          <a:xfrm>
            <a:off x="76200" y="2004446"/>
            <a:ext cx="11852694" cy="4636972"/>
          </a:xfrm>
        </p:spPr>
        <p:txBody>
          <a:bodyPr vert="horz" lIns="91440" tIns="45720" rIns="91440" bIns="45720" rtlCol="0" anchor="t">
            <a:normAutofit/>
          </a:bodyPr>
          <a:lstStyle/>
          <a:p>
            <a:pPr marL="0" indent="0">
              <a:buNone/>
            </a:pPr>
            <a:r>
              <a:rPr lang="en-US" sz="3600" b="1" dirty="0"/>
              <a:t>Description: Analysis revealed that among all the products offered, Payroll Account and Direct Debit are commonly purchased together by customers, it would be beneficial for the bank to create bundle offers for these two products.</a:t>
            </a:r>
            <a:endParaRPr lang="en-US" sz="3600"/>
          </a:p>
          <a:p>
            <a:pPr marL="0" indent="0">
              <a:buNone/>
            </a:pPr>
            <a:r>
              <a:rPr lang="en-US" sz="3600" b="1" dirty="0"/>
              <a:t> Benefits:</a:t>
            </a:r>
            <a:endParaRPr lang="en-US" sz="3600"/>
          </a:p>
          <a:p>
            <a:pPr marL="571500" indent="-571500"/>
            <a:r>
              <a:rPr lang="en-US" sz="3600" b="1" dirty="0"/>
              <a:t>This may help to encourage purchase of multiple products by customers.</a:t>
            </a:r>
            <a:endParaRPr lang="en-US" sz="3600" dirty="0"/>
          </a:p>
          <a:p>
            <a:pPr marL="0" indent="0">
              <a:buNone/>
            </a:pPr>
            <a:r>
              <a:rPr lang="en-US" sz="3600" b="1" dirty="0"/>
              <a:t>Next Step: Create attractive bundle packages with these products and offer to customers.</a:t>
            </a:r>
          </a:p>
          <a:p>
            <a:pPr marL="0" indent="0">
              <a:buNone/>
            </a:pPr>
            <a:endParaRPr lang="en-US" sz="3600" b="1" dirty="0"/>
          </a:p>
          <a:p>
            <a:pPr marL="0" indent="0">
              <a:buNone/>
            </a:pPr>
            <a:endParaRPr lang="en-US" sz="3600" b="1" dirty="0"/>
          </a:p>
        </p:txBody>
      </p:sp>
      <p:sp>
        <p:nvSpPr>
          <p:cNvPr id="5" name="TextBox 4">
            <a:extLst>
              <a:ext uri="{FF2B5EF4-FFF2-40B4-BE49-F238E27FC236}">
                <a16:creationId xmlns:a16="http://schemas.microsoft.com/office/drawing/2014/main" id="{A92CDA6A-CACE-8A9A-AF27-65091A5C6822}"/>
              </a:ext>
            </a:extLst>
          </p:cNvPr>
          <p:cNvSpPr txBox="1"/>
          <p:nvPr/>
        </p:nvSpPr>
        <p:spPr>
          <a:xfrm>
            <a:off x="10748976" y="6657945"/>
            <a:ext cx="1443023"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BY-ND</a:t>
            </a:r>
            <a:r>
              <a:rPr lang="en-US" sz="700">
                <a:solidFill>
                  <a:srgbClr val="FFFFFF"/>
                </a:solidFill>
              </a:rPr>
              <a:t>.</a:t>
            </a:r>
          </a:p>
        </p:txBody>
      </p:sp>
    </p:spTree>
    <p:extLst>
      <p:ext uri="{BB962C8B-B14F-4D97-AF65-F5344CB8AC3E}">
        <p14:creationId xmlns:p14="http://schemas.microsoft.com/office/powerpoint/2010/main" val="426287880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reacher Preaching at the Funeral · Free Stock Video">
            <a:extLst>
              <a:ext uri="{FF2B5EF4-FFF2-40B4-BE49-F238E27FC236}">
                <a16:creationId xmlns:a16="http://schemas.microsoft.com/office/drawing/2014/main" id="{3D9D85F8-FBAF-5632-DDA9-092DDC1428CB}"/>
              </a:ext>
            </a:extLst>
          </p:cNvPr>
          <p:cNvPicPr>
            <a:picLocks noChangeAspect="1"/>
          </p:cNvPicPr>
          <p:nvPr/>
        </p:nvPicPr>
        <p:blipFill rotWithShape="1">
          <a:blip r:embed="rId2">
            <a:alphaModFix amt="40000"/>
          </a:blip>
          <a:srcRect r="24889"/>
          <a:stretch/>
        </p:blipFill>
        <p:spPr>
          <a:xfrm>
            <a:off x="20" y="10"/>
            <a:ext cx="12191979" cy="6857990"/>
          </a:xfrm>
          <a:prstGeom prst="rect">
            <a:avLst/>
          </a:prstGeom>
        </p:spPr>
      </p:pic>
      <p:sp>
        <p:nvSpPr>
          <p:cNvPr id="2" name="Title 1">
            <a:extLst>
              <a:ext uri="{FF2B5EF4-FFF2-40B4-BE49-F238E27FC236}">
                <a16:creationId xmlns:a16="http://schemas.microsoft.com/office/drawing/2014/main" id="{CCE74D49-0AC3-38D4-BD0E-06E642075A99}"/>
              </a:ext>
            </a:extLst>
          </p:cNvPr>
          <p:cNvSpPr>
            <a:spLocks noGrp="1"/>
          </p:cNvSpPr>
          <p:nvPr>
            <p:ph type="title"/>
          </p:nvPr>
        </p:nvSpPr>
        <p:spPr>
          <a:xfrm>
            <a:off x="61823" y="149465"/>
            <a:ext cx="11291977" cy="1555600"/>
          </a:xfrm>
        </p:spPr>
        <p:txBody>
          <a:bodyPr>
            <a:normAutofit/>
          </a:bodyPr>
          <a:lstStyle/>
          <a:p>
            <a:r>
              <a:rPr lang="en-US" dirty="0"/>
              <a:t>5. Preach about the benefits of Bundles</a:t>
            </a:r>
          </a:p>
        </p:txBody>
      </p:sp>
      <p:sp>
        <p:nvSpPr>
          <p:cNvPr id="36"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342159-4283-A474-6D5B-55B796B809C3}"/>
              </a:ext>
            </a:extLst>
          </p:cNvPr>
          <p:cNvSpPr>
            <a:spLocks noGrp="1"/>
          </p:cNvSpPr>
          <p:nvPr>
            <p:ph idx="1"/>
          </p:nvPr>
        </p:nvSpPr>
        <p:spPr>
          <a:xfrm>
            <a:off x="234351" y="2004446"/>
            <a:ext cx="11737675" cy="4694481"/>
          </a:xfrm>
        </p:spPr>
        <p:txBody>
          <a:bodyPr vert="horz" lIns="91440" tIns="45720" rIns="91440" bIns="45720" rtlCol="0" anchor="t">
            <a:normAutofit/>
          </a:bodyPr>
          <a:lstStyle/>
          <a:p>
            <a:pPr marL="0" indent="0">
              <a:buNone/>
            </a:pPr>
            <a:r>
              <a:rPr lang="en-US" sz="3200" b="1" dirty="0"/>
              <a:t>Description: Results of the analysis showed that Saving Account is commonly purchased alone, which could indicate that customers are not aware of the benefits of buying multiple products or bundling products.</a:t>
            </a:r>
            <a:endParaRPr lang="en-US" sz="3200" dirty="0"/>
          </a:p>
          <a:p>
            <a:pPr marL="0" indent="0">
              <a:buNone/>
            </a:pPr>
            <a:r>
              <a:rPr lang="en-US" sz="3200" b="1" dirty="0"/>
              <a:t>Benefits:</a:t>
            </a:r>
          </a:p>
          <a:p>
            <a:pPr marL="457200" indent="-457200"/>
            <a:r>
              <a:rPr lang="en-US" sz="3200" b="1" dirty="0"/>
              <a:t>Create awareness in customers of benefits in purchasing multiple products.</a:t>
            </a:r>
          </a:p>
          <a:p>
            <a:pPr marL="457200" indent="-457200"/>
            <a:r>
              <a:rPr lang="en-US" sz="3200" b="1" dirty="0"/>
              <a:t>Increase cross selling.</a:t>
            </a:r>
          </a:p>
          <a:p>
            <a:pPr marL="0" indent="0">
              <a:buNone/>
            </a:pPr>
            <a:r>
              <a:rPr lang="en-US" sz="3200" b="1" dirty="0"/>
              <a:t> Next steps: The bank should consider creating awareness campaigns targeted towards customers with only savings account, to create awareness of the benefits of bundling or purchasing multiple products.</a:t>
            </a:r>
            <a:endParaRPr lang="en-US" sz="3200" dirty="0"/>
          </a:p>
          <a:p>
            <a:pPr marL="0" indent="0">
              <a:buNone/>
            </a:pPr>
            <a:endParaRPr lang="en-US" sz="3200" b="1" dirty="0"/>
          </a:p>
        </p:txBody>
      </p:sp>
    </p:spTree>
    <p:extLst>
      <p:ext uri="{BB962C8B-B14F-4D97-AF65-F5344CB8AC3E}">
        <p14:creationId xmlns:p14="http://schemas.microsoft.com/office/powerpoint/2010/main" val="292590999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Feedback Confirming Balloons · Free image on Pixabay">
            <a:extLst>
              <a:ext uri="{FF2B5EF4-FFF2-40B4-BE49-F238E27FC236}">
                <a16:creationId xmlns:a16="http://schemas.microsoft.com/office/drawing/2014/main" id="{D9E6F20C-0AAB-D74E-44F3-7EDB41C76497}"/>
              </a:ext>
            </a:extLst>
          </p:cNvPr>
          <p:cNvPicPr>
            <a:picLocks noChangeAspect="1"/>
          </p:cNvPicPr>
          <p:nvPr/>
        </p:nvPicPr>
        <p:blipFill rotWithShape="1">
          <a:blip r:embed="rId2">
            <a:alphaModFix amt="40000"/>
          </a:blip>
          <a:srcRect t="7225" b="8189"/>
          <a:stretch/>
        </p:blipFill>
        <p:spPr>
          <a:xfrm>
            <a:off x="20" y="10"/>
            <a:ext cx="12191979" cy="6857990"/>
          </a:xfrm>
          <a:prstGeom prst="rect">
            <a:avLst/>
          </a:prstGeom>
        </p:spPr>
      </p:pic>
      <p:sp>
        <p:nvSpPr>
          <p:cNvPr id="2" name="Title 1">
            <a:extLst>
              <a:ext uri="{FF2B5EF4-FFF2-40B4-BE49-F238E27FC236}">
                <a16:creationId xmlns:a16="http://schemas.microsoft.com/office/drawing/2014/main" id="{574A9B4A-1023-C942-B909-33ADF7DD4EAF}"/>
              </a:ext>
            </a:extLst>
          </p:cNvPr>
          <p:cNvSpPr>
            <a:spLocks noGrp="1"/>
          </p:cNvSpPr>
          <p:nvPr>
            <p:ph type="title"/>
          </p:nvPr>
        </p:nvSpPr>
        <p:spPr>
          <a:xfrm>
            <a:off x="219974" y="77578"/>
            <a:ext cx="11133826" cy="1627487"/>
          </a:xfrm>
        </p:spPr>
        <p:txBody>
          <a:bodyPr>
            <a:normAutofit/>
          </a:bodyPr>
          <a:lstStyle/>
          <a:p>
            <a:pPr>
              <a:lnSpc>
                <a:spcPct val="90000"/>
              </a:lnSpc>
            </a:pPr>
            <a:r>
              <a:rPr lang="en-US" sz="5600" dirty="0"/>
              <a:t>6. identify </a:t>
            </a:r>
            <a:r>
              <a:rPr lang="en-US" sz="6000" dirty="0"/>
              <a:t>causes</a:t>
            </a:r>
            <a:r>
              <a:rPr lang="en-US" sz="5600" dirty="0"/>
              <a:t> of decline in product purchase</a:t>
            </a:r>
          </a:p>
        </p:txBody>
      </p:sp>
      <p:sp>
        <p:nvSpPr>
          <p:cNvPr id="30"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79AB20-65DE-2B55-A0DA-80173E82E6E9}"/>
              </a:ext>
            </a:extLst>
          </p:cNvPr>
          <p:cNvSpPr>
            <a:spLocks noGrp="1"/>
          </p:cNvSpPr>
          <p:nvPr>
            <p:ph idx="1"/>
          </p:nvPr>
        </p:nvSpPr>
        <p:spPr>
          <a:xfrm>
            <a:off x="90578" y="2004446"/>
            <a:ext cx="11982089" cy="4751991"/>
          </a:xfrm>
        </p:spPr>
        <p:txBody>
          <a:bodyPr vert="horz" lIns="91440" tIns="45720" rIns="91440" bIns="45720" rtlCol="0" anchor="t">
            <a:normAutofit fontScale="92500" lnSpcReduction="10000"/>
          </a:bodyPr>
          <a:lstStyle/>
          <a:p>
            <a:pPr marL="0" indent="0">
              <a:buNone/>
            </a:pPr>
            <a:r>
              <a:rPr lang="en-US" sz="3600" b="1" dirty="0"/>
              <a:t>Description: Analysis showed that there has been a decline in the purchase of several products year on year,  this decline needs to be investigated.</a:t>
            </a:r>
            <a:endParaRPr lang="en-US" dirty="0"/>
          </a:p>
          <a:p>
            <a:pPr marL="0" indent="0">
              <a:buNone/>
            </a:pPr>
            <a:r>
              <a:rPr lang="en-US" sz="3600" b="1" dirty="0"/>
              <a:t>Benefits:</a:t>
            </a:r>
          </a:p>
          <a:p>
            <a:pPr marL="571500" indent="-571500"/>
            <a:r>
              <a:rPr lang="en-US" sz="3600" b="1" dirty="0"/>
              <a:t>Potential increase in product purchase.</a:t>
            </a:r>
          </a:p>
          <a:p>
            <a:pPr marL="571500" indent="-571500"/>
            <a:r>
              <a:rPr lang="en-US" sz="3600" b="1" dirty="0"/>
              <a:t>Resolving issues causing the decline.</a:t>
            </a:r>
          </a:p>
          <a:p>
            <a:pPr marL="0" indent="0">
              <a:buNone/>
            </a:pPr>
            <a:r>
              <a:rPr lang="en-US" sz="3600" b="1" dirty="0"/>
              <a:t>Next Steps: XYZ credit union should investigate this using customer feedback surveys and other methods, and review the causes of the decline. This will enable them to identify the issues and take corrective actions to prevent future occurrence.</a:t>
            </a:r>
            <a:endParaRPr lang="en-US"/>
          </a:p>
          <a:p>
            <a:pPr marL="0" indent="0">
              <a:buNone/>
            </a:pPr>
            <a:endParaRPr lang="en-US" sz="3600" b="1" dirty="0"/>
          </a:p>
        </p:txBody>
      </p:sp>
    </p:spTree>
    <p:extLst>
      <p:ext uri="{BB962C8B-B14F-4D97-AF65-F5344CB8AC3E}">
        <p14:creationId xmlns:p14="http://schemas.microsoft.com/office/powerpoint/2010/main" val="62788964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SketchyVTI">
  <a:themeElements>
    <a:clrScheme name="AnalogousFromRegularSeedRightStep">
      <a:dk1>
        <a:srgbClr val="000000"/>
      </a:dk1>
      <a:lt1>
        <a:srgbClr val="FFFFFF"/>
      </a:lt1>
      <a:dk2>
        <a:srgbClr val="1B2C2F"/>
      </a:dk2>
      <a:lt2>
        <a:srgbClr val="F2F0F3"/>
      </a:lt2>
      <a:accent1>
        <a:srgbClr val="63B420"/>
      </a:accent1>
      <a:accent2>
        <a:srgbClr val="1ABA14"/>
      </a:accent2>
      <a:accent3>
        <a:srgbClr val="21B85A"/>
      </a:accent3>
      <a:accent4>
        <a:srgbClr val="14B695"/>
      </a:accent4>
      <a:accent5>
        <a:srgbClr val="25AED3"/>
      </a:accent5>
      <a:accent6>
        <a:srgbClr val="175ED5"/>
      </a:accent6>
      <a:hlink>
        <a:srgbClr val="9355C6"/>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SketchyVTI</vt:lpstr>
      <vt:lpstr>Office Theme</vt:lpstr>
      <vt:lpstr>CROSS SELLING RECOMMENDATIONS FOR XYZ CREDIT UNION</vt:lpstr>
      <vt:lpstr>Problem STATEMENT</vt:lpstr>
      <vt:lpstr>solutions</vt:lpstr>
      <vt:lpstr>Reward customer loyalty</vt:lpstr>
      <vt:lpstr>2. build customers trust and confidence</vt:lpstr>
      <vt:lpstr>3. Encourage customers to be active</vt:lpstr>
      <vt:lpstr>4. create product bundle offers</vt:lpstr>
      <vt:lpstr>5. Preach about the benefits of Bundles</vt:lpstr>
      <vt:lpstr>6. identify causes of decline in product purchase</vt:lpstr>
      <vt:lpstr>7. FOCUS ON POPULAR PRODUCTS</vt:lpstr>
      <vt:lpstr>8. TARGETING OLDER AGE GROUP</vt:lpstr>
      <vt:lpstr>9. PERSONALIZED PRODUCTS FOR YOUNGER AGE GROUP</vt:lpstr>
      <vt:lpstr>10. STRATEGIZE TO ATTRACT MORE CUSTOMERS</vt:lpstr>
      <vt:lpstr>11. TARGET FEMALE CUSTOMERS FOR CROSS SELLING</vt:lpstr>
      <vt:lpstr> 12.EXPANSION AND TARGETED MARKETING</vt:lpstr>
      <vt:lpstr> SUMMARY AND CONCLUSION</vt:lpstr>
      <vt:lpstr>SUMMARY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799</cp:revision>
  <dcterms:created xsi:type="dcterms:W3CDTF">2023-05-16T13:51:01Z</dcterms:created>
  <dcterms:modified xsi:type="dcterms:W3CDTF">2023-05-16T19:14:58Z</dcterms:modified>
</cp:coreProperties>
</file>